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348" r:id="rId18"/>
    <p:sldId id="273" r:id="rId19"/>
    <p:sldId id="274" r:id="rId20"/>
    <p:sldId id="275" r:id="rId21"/>
    <p:sldId id="276" r:id="rId22"/>
    <p:sldId id="277" r:id="rId23"/>
    <p:sldId id="278" r:id="rId24"/>
    <p:sldId id="279" r:id="rId25"/>
    <p:sldId id="346" r:id="rId26"/>
    <p:sldId id="280" r:id="rId27"/>
    <p:sldId id="347" r:id="rId28"/>
    <p:sldId id="281" r:id="rId29"/>
    <p:sldId id="282" r:id="rId30"/>
    <p:sldId id="293" r:id="rId31"/>
    <p:sldId id="294" r:id="rId32"/>
    <p:sldId id="295" r:id="rId33"/>
    <p:sldId id="292" r:id="rId34"/>
    <p:sldId id="283" r:id="rId35"/>
    <p:sldId id="284" r:id="rId36"/>
    <p:sldId id="285" r:id="rId37"/>
    <p:sldId id="286" r:id="rId38"/>
    <p:sldId id="287" r:id="rId39"/>
    <p:sldId id="288" r:id="rId40"/>
    <p:sldId id="289" r:id="rId41"/>
    <p:sldId id="290" r:id="rId42"/>
    <p:sldId id="291"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49"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3" r:id="rId81"/>
    <p:sldId id="334" r:id="rId82"/>
    <p:sldId id="335" r:id="rId83"/>
    <p:sldId id="332" r:id="rId84"/>
    <p:sldId id="336" r:id="rId85"/>
    <p:sldId id="337" r:id="rId86"/>
    <p:sldId id="350" r:id="rId87"/>
    <p:sldId id="338" r:id="rId88"/>
    <p:sldId id="339" r:id="rId89"/>
    <p:sldId id="340" r:id="rId90"/>
    <p:sldId id="341" r:id="rId91"/>
    <p:sldId id="342" r:id="rId92"/>
    <p:sldId id="343" r:id="rId93"/>
    <p:sldId id="344" r:id="rId94"/>
    <p:sldId id="345" r:id="rId95"/>
    <p:sldId id="351" r:id="rId96"/>
    <p:sldId id="258"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merman, Anna" initials="TA" lastIdx="1" clrIdx="0">
    <p:extLst>
      <p:ext uri="{19B8F6BF-5375-455C-9EA6-DF929625EA0E}">
        <p15:presenceInfo xmlns:p15="http://schemas.microsoft.com/office/powerpoint/2012/main" userId="Timmerman, 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7" d="100"/>
          <a:sy n="77" d="100"/>
        </p:scale>
        <p:origin x="91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5-31T13:13:59.290" idx="1">
    <p:pos x="7680" y="0"/>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89E3A0-3DD7-4F4B-AF18-CB7367F30633}" type="datetimeFigureOut">
              <a:rPr lang="en-US" smtClean="0"/>
              <a:t>6/5/2020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BCEDA2-29E0-4BF5-A0BC-805F1FA5439D}" type="slidenum">
              <a:rPr lang="en-US" smtClean="0"/>
              <a:t>‹#›</a:t>
            </a:fld>
            <a:endParaRPr lang="en-US"/>
          </a:p>
        </p:txBody>
      </p:sp>
    </p:spTree>
    <p:extLst>
      <p:ext uri="{BB962C8B-B14F-4D97-AF65-F5344CB8AC3E}">
        <p14:creationId xmlns:p14="http://schemas.microsoft.com/office/powerpoint/2010/main" val="2719927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Imagine a growing plant. You probably think of the familiar above ground portion. But the root system, below the soil surface, can be as large or larger than the above ground part.</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a:t>
            </a:fld>
            <a:endParaRPr lang="en-US"/>
          </a:p>
        </p:txBody>
      </p:sp>
    </p:spTree>
    <p:extLst>
      <p:ext uri="{BB962C8B-B14F-4D97-AF65-F5344CB8AC3E}">
        <p14:creationId xmlns:p14="http://schemas.microsoft.com/office/powerpoint/2010/main" val="3187952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24</a:t>
            </a:fld>
            <a:endParaRPr lang="en-US"/>
          </a:p>
        </p:txBody>
      </p:sp>
    </p:spTree>
    <p:extLst>
      <p:ext uri="{BB962C8B-B14F-4D97-AF65-F5344CB8AC3E}">
        <p14:creationId xmlns:p14="http://schemas.microsoft.com/office/powerpoint/2010/main" val="2030631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25</a:t>
            </a:fld>
            <a:endParaRPr lang="en-US"/>
          </a:p>
        </p:txBody>
      </p:sp>
    </p:spTree>
    <p:extLst>
      <p:ext uri="{BB962C8B-B14F-4D97-AF65-F5344CB8AC3E}">
        <p14:creationId xmlns:p14="http://schemas.microsoft.com/office/powerpoint/2010/main" val="250753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26</a:t>
            </a:fld>
            <a:endParaRPr lang="en-US"/>
          </a:p>
        </p:txBody>
      </p:sp>
    </p:spTree>
    <p:extLst>
      <p:ext uri="{BB962C8B-B14F-4D97-AF65-F5344CB8AC3E}">
        <p14:creationId xmlns:p14="http://schemas.microsoft.com/office/powerpoint/2010/main" val="1069038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27</a:t>
            </a:fld>
            <a:endParaRPr lang="en-US"/>
          </a:p>
        </p:txBody>
      </p:sp>
    </p:spTree>
    <p:extLst>
      <p:ext uri="{BB962C8B-B14F-4D97-AF65-F5344CB8AC3E}">
        <p14:creationId xmlns:p14="http://schemas.microsoft.com/office/powerpoint/2010/main" val="3707267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28</a:t>
            </a:fld>
            <a:endParaRPr lang="en-US"/>
          </a:p>
        </p:txBody>
      </p:sp>
    </p:spTree>
    <p:extLst>
      <p:ext uri="{BB962C8B-B14F-4D97-AF65-F5344CB8AC3E}">
        <p14:creationId xmlns:p14="http://schemas.microsoft.com/office/powerpoint/2010/main" val="2144138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Though organic matter makes up the smallest percentage of a soil, it is probably the most important soil component.</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29</a:t>
            </a:fld>
            <a:endParaRPr lang="en-US"/>
          </a:p>
        </p:txBody>
      </p:sp>
    </p:spTree>
    <p:extLst>
      <p:ext uri="{BB962C8B-B14F-4D97-AF65-F5344CB8AC3E}">
        <p14:creationId xmlns:p14="http://schemas.microsoft.com/office/powerpoint/2010/main" val="1016666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30</a:t>
            </a:fld>
            <a:endParaRPr lang="en-US"/>
          </a:p>
        </p:txBody>
      </p:sp>
    </p:spTree>
    <p:extLst>
      <p:ext uri="{BB962C8B-B14F-4D97-AF65-F5344CB8AC3E}">
        <p14:creationId xmlns:p14="http://schemas.microsoft.com/office/powerpoint/2010/main" val="2405434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31</a:t>
            </a:fld>
            <a:endParaRPr lang="en-US"/>
          </a:p>
        </p:txBody>
      </p:sp>
    </p:spTree>
    <p:extLst>
      <p:ext uri="{BB962C8B-B14F-4D97-AF65-F5344CB8AC3E}">
        <p14:creationId xmlns:p14="http://schemas.microsoft.com/office/powerpoint/2010/main" val="2081580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32</a:t>
            </a:fld>
            <a:endParaRPr lang="en-US"/>
          </a:p>
        </p:txBody>
      </p:sp>
    </p:spTree>
    <p:extLst>
      <p:ext uri="{BB962C8B-B14F-4D97-AF65-F5344CB8AC3E}">
        <p14:creationId xmlns:p14="http://schemas.microsoft.com/office/powerpoint/2010/main" val="2632247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33</a:t>
            </a:fld>
            <a:endParaRPr lang="en-US"/>
          </a:p>
        </p:txBody>
      </p:sp>
    </p:spTree>
    <p:extLst>
      <p:ext uri="{BB962C8B-B14F-4D97-AF65-F5344CB8AC3E}">
        <p14:creationId xmlns:p14="http://schemas.microsoft.com/office/powerpoint/2010/main" val="4030080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good loam soil is about half and half soil solids to pore space. The pore space is about half and half air to water. The soil solids are about 45% mineral and 5% organic.</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16</a:t>
            </a:fld>
            <a:endParaRPr lang="en-US"/>
          </a:p>
        </p:txBody>
      </p:sp>
    </p:spTree>
    <p:extLst>
      <p:ext uri="{BB962C8B-B14F-4D97-AF65-F5344CB8AC3E}">
        <p14:creationId xmlns:p14="http://schemas.microsoft.com/office/powerpoint/2010/main" val="286091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34</a:t>
            </a:fld>
            <a:endParaRPr lang="en-US"/>
          </a:p>
        </p:txBody>
      </p:sp>
    </p:spTree>
    <p:extLst>
      <p:ext uri="{BB962C8B-B14F-4D97-AF65-F5344CB8AC3E}">
        <p14:creationId xmlns:p14="http://schemas.microsoft.com/office/powerpoint/2010/main" val="319338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35</a:t>
            </a:fld>
            <a:endParaRPr lang="en-US"/>
          </a:p>
        </p:txBody>
      </p:sp>
    </p:spTree>
    <p:extLst>
      <p:ext uri="{BB962C8B-B14F-4D97-AF65-F5344CB8AC3E}">
        <p14:creationId xmlns:p14="http://schemas.microsoft.com/office/powerpoint/2010/main" val="2444187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36</a:t>
            </a:fld>
            <a:endParaRPr lang="en-US"/>
          </a:p>
        </p:txBody>
      </p:sp>
    </p:spTree>
    <p:extLst>
      <p:ext uri="{BB962C8B-B14F-4D97-AF65-F5344CB8AC3E}">
        <p14:creationId xmlns:p14="http://schemas.microsoft.com/office/powerpoint/2010/main" val="1409339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37</a:t>
            </a:fld>
            <a:endParaRPr lang="en-US"/>
          </a:p>
        </p:txBody>
      </p:sp>
    </p:spTree>
    <p:extLst>
      <p:ext uri="{BB962C8B-B14F-4D97-AF65-F5344CB8AC3E}">
        <p14:creationId xmlns:p14="http://schemas.microsoft.com/office/powerpoint/2010/main" val="20584924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38</a:t>
            </a:fld>
            <a:endParaRPr lang="en-US"/>
          </a:p>
        </p:txBody>
      </p:sp>
    </p:spTree>
    <p:extLst>
      <p:ext uri="{BB962C8B-B14F-4D97-AF65-F5344CB8AC3E}">
        <p14:creationId xmlns:p14="http://schemas.microsoft.com/office/powerpoint/2010/main" val="33338204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39</a:t>
            </a:fld>
            <a:endParaRPr lang="en-US"/>
          </a:p>
        </p:txBody>
      </p:sp>
    </p:spTree>
    <p:extLst>
      <p:ext uri="{BB962C8B-B14F-4D97-AF65-F5344CB8AC3E}">
        <p14:creationId xmlns:p14="http://schemas.microsoft.com/office/powerpoint/2010/main" val="3607785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40</a:t>
            </a:fld>
            <a:endParaRPr lang="en-US"/>
          </a:p>
        </p:txBody>
      </p:sp>
    </p:spTree>
    <p:extLst>
      <p:ext uri="{BB962C8B-B14F-4D97-AF65-F5344CB8AC3E}">
        <p14:creationId xmlns:p14="http://schemas.microsoft.com/office/powerpoint/2010/main" val="3998251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41</a:t>
            </a:fld>
            <a:endParaRPr lang="en-US"/>
          </a:p>
        </p:txBody>
      </p:sp>
    </p:spTree>
    <p:extLst>
      <p:ext uri="{BB962C8B-B14F-4D97-AF65-F5344CB8AC3E}">
        <p14:creationId xmlns:p14="http://schemas.microsoft.com/office/powerpoint/2010/main" val="3194239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42</a:t>
            </a:fld>
            <a:endParaRPr lang="en-US"/>
          </a:p>
        </p:txBody>
      </p:sp>
    </p:spTree>
    <p:extLst>
      <p:ext uri="{BB962C8B-B14F-4D97-AF65-F5344CB8AC3E}">
        <p14:creationId xmlns:p14="http://schemas.microsoft.com/office/powerpoint/2010/main" val="2370757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43</a:t>
            </a:fld>
            <a:endParaRPr lang="en-US"/>
          </a:p>
        </p:txBody>
      </p:sp>
    </p:spTree>
    <p:extLst>
      <p:ext uri="{BB962C8B-B14F-4D97-AF65-F5344CB8AC3E}">
        <p14:creationId xmlns:p14="http://schemas.microsoft.com/office/powerpoint/2010/main" val="1410134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good loam soil is about half and half soil solids to pore space. The pore space is about half and half air to water. The soil solids are about 45% mineral and 5% organic.</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17</a:t>
            </a:fld>
            <a:endParaRPr lang="en-US"/>
          </a:p>
        </p:txBody>
      </p:sp>
    </p:spTree>
    <p:extLst>
      <p:ext uri="{BB962C8B-B14F-4D97-AF65-F5344CB8AC3E}">
        <p14:creationId xmlns:p14="http://schemas.microsoft.com/office/powerpoint/2010/main" val="2675244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44</a:t>
            </a:fld>
            <a:endParaRPr lang="en-US"/>
          </a:p>
        </p:txBody>
      </p:sp>
    </p:spTree>
    <p:extLst>
      <p:ext uri="{BB962C8B-B14F-4D97-AF65-F5344CB8AC3E}">
        <p14:creationId xmlns:p14="http://schemas.microsoft.com/office/powerpoint/2010/main" val="2521301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45</a:t>
            </a:fld>
            <a:endParaRPr lang="en-US"/>
          </a:p>
        </p:txBody>
      </p:sp>
    </p:spTree>
    <p:extLst>
      <p:ext uri="{BB962C8B-B14F-4D97-AF65-F5344CB8AC3E}">
        <p14:creationId xmlns:p14="http://schemas.microsoft.com/office/powerpoint/2010/main" val="11874879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46</a:t>
            </a:fld>
            <a:endParaRPr lang="en-US"/>
          </a:p>
        </p:txBody>
      </p:sp>
    </p:spTree>
    <p:extLst>
      <p:ext uri="{BB962C8B-B14F-4D97-AF65-F5344CB8AC3E}">
        <p14:creationId xmlns:p14="http://schemas.microsoft.com/office/powerpoint/2010/main" val="3038365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47</a:t>
            </a:fld>
            <a:endParaRPr lang="en-US"/>
          </a:p>
        </p:txBody>
      </p:sp>
    </p:spTree>
    <p:extLst>
      <p:ext uri="{BB962C8B-B14F-4D97-AF65-F5344CB8AC3E}">
        <p14:creationId xmlns:p14="http://schemas.microsoft.com/office/powerpoint/2010/main" val="19056311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48</a:t>
            </a:fld>
            <a:endParaRPr lang="en-US"/>
          </a:p>
        </p:txBody>
      </p:sp>
    </p:spTree>
    <p:extLst>
      <p:ext uri="{BB962C8B-B14F-4D97-AF65-F5344CB8AC3E}">
        <p14:creationId xmlns:p14="http://schemas.microsoft.com/office/powerpoint/2010/main" val="359244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49</a:t>
            </a:fld>
            <a:endParaRPr lang="en-US"/>
          </a:p>
        </p:txBody>
      </p:sp>
    </p:spTree>
    <p:extLst>
      <p:ext uri="{BB962C8B-B14F-4D97-AF65-F5344CB8AC3E}">
        <p14:creationId xmlns:p14="http://schemas.microsoft.com/office/powerpoint/2010/main" val="21981813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50</a:t>
            </a:fld>
            <a:endParaRPr lang="en-US"/>
          </a:p>
        </p:txBody>
      </p:sp>
    </p:spTree>
    <p:extLst>
      <p:ext uri="{BB962C8B-B14F-4D97-AF65-F5344CB8AC3E}">
        <p14:creationId xmlns:p14="http://schemas.microsoft.com/office/powerpoint/2010/main" val="36831657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51</a:t>
            </a:fld>
            <a:endParaRPr lang="en-US"/>
          </a:p>
        </p:txBody>
      </p:sp>
    </p:spTree>
    <p:extLst>
      <p:ext uri="{BB962C8B-B14F-4D97-AF65-F5344CB8AC3E}">
        <p14:creationId xmlns:p14="http://schemas.microsoft.com/office/powerpoint/2010/main" val="279146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52</a:t>
            </a:fld>
            <a:endParaRPr lang="en-US"/>
          </a:p>
        </p:txBody>
      </p:sp>
    </p:spTree>
    <p:extLst>
      <p:ext uri="{BB962C8B-B14F-4D97-AF65-F5344CB8AC3E}">
        <p14:creationId xmlns:p14="http://schemas.microsoft.com/office/powerpoint/2010/main" val="2896130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Soil texture can be determined using a quart jar, water and a sample of soil.</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53</a:t>
            </a:fld>
            <a:endParaRPr lang="en-US"/>
          </a:p>
        </p:txBody>
      </p:sp>
    </p:spTree>
    <p:extLst>
      <p:ext uri="{BB962C8B-B14F-4D97-AF65-F5344CB8AC3E}">
        <p14:creationId xmlns:p14="http://schemas.microsoft.com/office/powerpoint/2010/main" val="3775317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18</a:t>
            </a:fld>
            <a:endParaRPr lang="en-US"/>
          </a:p>
        </p:txBody>
      </p:sp>
    </p:spTree>
    <p:extLst>
      <p:ext uri="{BB962C8B-B14F-4D97-AF65-F5344CB8AC3E}">
        <p14:creationId xmlns:p14="http://schemas.microsoft.com/office/powerpoint/2010/main" val="34301757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54</a:t>
            </a:fld>
            <a:endParaRPr lang="en-US"/>
          </a:p>
        </p:txBody>
      </p:sp>
    </p:spTree>
    <p:extLst>
      <p:ext uri="{BB962C8B-B14F-4D97-AF65-F5344CB8AC3E}">
        <p14:creationId xmlns:p14="http://schemas.microsoft.com/office/powerpoint/2010/main" val="13773024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55</a:t>
            </a:fld>
            <a:endParaRPr lang="en-US"/>
          </a:p>
        </p:txBody>
      </p:sp>
    </p:spTree>
    <p:extLst>
      <p:ext uri="{BB962C8B-B14F-4D97-AF65-F5344CB8AC3E}">
        <p14:creationId xmlns:p14="http://schemas.microsoft.com/office/powerpoint/2010/main" val="1761159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56</a:t>
            </a:fld>
            <a:endParaRPr lang="en-US"/>
          </a:p>
        </p:txBody>
      </p:sp>
    </p:spTree>
    <p:extLst>
      <p:ext uri="{BB962C8B-B14F-4D97-AF65-F5344CB8AC3E}">
        <p14:creationId xmlns:p14="http://schemas.microsoft.com/office/powerpoint/2010/main" val="332507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57</a:t>
            </a:fld>
            <a:endParaRPr lang="en-US"/>
          </a:p>
        </p:txBody>
      </p:sp>
    </p:spTree>
    <p:extLst>
      <p:ext uri="{BB962C8B-B14F-4D97-AF65-F5344CB8AC3E}">
        <p14:creationId xmlns:p14="http://schemas.microsoft.com/office/powerpoint/2010/main" val="9249146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58</a:t>
            </a:fld>
            <a:endParaRPr lang="en-US"/>
          </a:p>
        </p:txBody>
      </p:sp>
    </p:spTree>
    <p:extLst>
      <p:ext uri="{BB962C8B-B14F-4D97-AF65-F5344CB8AC3E}">
        <p14:creationId xmlns:p14="http://schemas.microsoft.com/office/powerpoint/2010/main" val="41257067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59</a:t>
            </a:fld>
            <a:endParaRPr lang="en-US"/>
          </a:p>
        </p:txBody>
      </p:sp>
    </p:spTree>
    <p:extLst>
      <p:ext uri="{BB962C8B-B14F-4D97-AF65-F5344CB8AC3E}">
        <p14:creationId xmlns:p14="http://schemas.microsoft.com/office/powerpoint/2010/main" val="10605411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60</a:t>
            </a:fld>
            <a:endParaRPr lang="en-US"/>
          </a:p>
        </p:txBody>
      </p:sp>
    </p:spTree>
    <p:extLst>
      <p:ext uri="{BB962C8B-B14F-4D97-AF65-F5344CB8AC3E}">
        <p14:creationId xmlns:p14="http://schemas.microsoft.com/office/powerpoint/2010/main" val="32705191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61</a:t>
            </a:fld>
            <a:endParaRPr lang="en-US"/>
          </a:p>
        </p:txBody>
      </p:sp>
    </p:spTree>
    <p:extLst>
      <p:ext uri="{BB962C8B-B14F-4D97-AF65-F5344CB8AC3E}">
        <p14:creationId xmlns:p14="http://schemas.microsoft.com/office/powerpoint/2010/main" val="23493779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62</a:t>
            </a:fld>
            <a:endParaRPr lang="en-US"/>
          </a:p>
        </p:txBody>
      </p:sp>
    </p:spTree>
    <p:extLst>
      <p:ext uri="{BB962C8B-B14F-4D97-AF65-F5344CB8AC3E}">
        <p14:creationId xmlns:p14="http://schemas.microsoft.com/office/powerpoint/2010/main" val="6674763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63</a:t>
            </a:fld>
            <a:endParaRPr lang="en-US"/>
          </a:p>
        </p:txBody>
      </p:sp>
    </p:spTree>
    <p:extLst>
      <p:ext uri="{BB962C8B-B14F-4D97-AF65-F5344CB8AC3E}">
        <p14:creationId xmlns:p14="http://schemas.microsoft.com/office/powerpoint/2010/main" val="1557555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19</a:t>
            </a:fld>
            <a:endParaRPr lang="en-US"/>
          </a:p>
        </p:txBody>
      </p:sp>
    </p:spTree>
    <p:extLst>
      <p:ext uri="{BB962C8B-B14F-4D97-AF65-F5344CB8AC3E}">
        <p14:creationId xmlns:p14="http://schemas.microsoft.com/office/powerpoint/2010/main" val="35035298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64</a:t>
            </a:fld>
            <a:endParaRPr lang="en-US"/>
          </a:p>
        </p:txBody>
      </p:sp>
    </p:spTree>
    <p:extLst>
      <p:ext uri="{BB962C8B-B14F-4D97-AF65-F5344CB8AC3E}">
        <p14:creationId xmlns:p14="http://schemas.microsoft.com/office/powerpoint/2010/main" val="10816109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65</a:t>
            </a:fld>
            <a:endParaRPr lang="en-US"/>
          </a:p>
        </p:txBody>
      </p:sp>
    </p:spTree>
    <p:extLst>
      <p:ext uri="{BB962C8B-B14F-4D97-AF65-F5344CB8AC3E}">
        <p14:creationId xmlns:p14="http://schemas.microsoft.com/office/powerpoint/2010/main" val="28580193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66</a:t>
            </a:fld>
            <a:endParaRPr lang="en-US"/>
          </a:p>
        </p:txBody>
      </p:sp>
    </p:spTree>
    <p:extLst>
      <p:ext uri="{BB962C8B-B14F-4D97-AF65-F5344CB8AC3E}">
        <p14:creationId xmlns:p14="http://schemas.microsoft.com/office/powerpoint/2010/main" val="40424676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67</a:t>
            </a:fld>
            <a:endParaRPr lang="en-US"/>
          </a:p>
        </p:txBody>
      </p:sp>
    </p:spTree>
    <p:extLst>
      <p:ext uri="{BB962C8B-B14F-4D97-AF65-F5344CB8AC3E}">
        <p14:creationId xmlns:p14="http://schemas.microsoft.com/office/powerpoint/2010/main" val="40207437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68</a:t>
            </a:fld>
            <a:endParaRPr lang="en-US"/>
          </a:p>
        </p:txBody>
      </p:sp>
    </p:spTree>
    <p:extLst>
      <p:ext uri="{BB962C8B-B14F-4D97-AF65-F5344CB8AC3E}">
        <p14:creationId xmlns:p14="http://schemas.microsoft.com/office/powerpoint/2010/main" val="3418111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69</a:t>
            </a:fld>
            <a:endParaRPr lang="en-US"/>
          </a:p>
        </p:txBody>
      </p:sp>
    </p:spTree>
    <p:extLst>
      <p:ext uri="{BB962C8B-B14F-4D97-AF65-F5344CB8AC3E}">
        <p14:creationId xmlns:p14="http://schemas.microsoft.com/office/powerpoint/2010/main" val="37315477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70</a:t>
            </a:fld>
            <a:endParaRPr lang="en-US"/>
          </a:p>
        </p:txBody>
      </p:sp>
    </p:spTree>
    <p:extLst>
      <p:ext uri="{BB962C8B-B14F-4D97-AF65-F5344CB8AC3E}">
        <p14:creationId xmlns:p14="http://schemas.microsoft.com/office/powerpoint/2010/main" val="6828438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71</a:t>
            </a:fld>
            <a:endParaRPr lang="en-US"/>
          </a:p>
        </p:txBody>
      </p:sp>
    </p:spTree>
    <p:extLst>
      <p:ext uri="{BB962C8B-B14F-4D97-AF65-F5344CB8AC3E}">
        <p14:creationId xmlns:p14="http://schemas.microsoft.com/office/powerpoint/2010/main" val="7682116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72</a:t>
            </a:fld>
            <a:endParaRPr lang="en-US"/>
          </a:p>
        </p:txBody>
      </p:sp>
    </p:spTree>
    <p:extLst>
      <p:ext uri="{BB962C8B-B14F-4D97-AF65-F5344CB8AC3E}">
        <p14:creationId xmlns:p14="http://schemas.microsoft.com/office/powerpoint/2010/main" val="3077280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73</a:t>
            </a:fld>
            <a:endParaRPr lang="en-US"/>
          </a:p>
        </p:txBody>
      </p:sp>
    </p:spTree>
    <p:extLst>
      <p:ext uri="{BB962C8B-B14F-4D97-AF65-F5344CB8AC3E}">
        <p14:creationId xmlns:p14="http://schemas.microsoft.com/office/powerpoint/2010/main" val="324522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20</a:t>
            </a:fld>
            <a:endParaRPr lang="en-US"/>
          </a:p>
        </p:txBody>
      </p:sp>
    </p:spTree>
    <p:extLst>
      <p:ext uri="{BB962C8B-B14F-4D97-AF65-F5344CB8AC3E}">
        <p14:creationId xmlns:p14="http://schemas.microsoft.com/office/powerpoint/2010/main" val="1517020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74</a:t>
            </a:fld>
            <a:endParaRPr lang="en-US"/>
          </a:p>
        </p:txBody>
      </p:sp>
    </p:spTree>
    <p:extLst>
      <p:ext uri="{BB962C8B-B14F-4D97-AF65-F5344CB8AC3E}">
        <p14:creationId xmlns:p14="http://schemas.microsoft.com/office/powerpoint/2010/main" val="6655484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75</a:t>
            </a:fld>
            <a:endParaRPr lang="en-US"/>
          </a:p>
        </p:txBody>
      </p:sp>
    </p:spTree>
    <p:extLst>
      <p:ext uri="{BB962C8B-B14F-4D97-AF65-F5344CB8AC3E}">
        <p14:creationId xmlns:p14="http://schemas.microsoft.com/office/powerpoint/2010/main" val="35995366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happens with the water when it rains or you irrigate? You can determine soil water holding capacity or field capacity. Wet soil wt. minus dry soil wt.</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76</a:t>
            </a:fld>
            <a:endParaRPr lang="en-US"/>
          </a:p>
        </p:txBody>
      </p:sp>
    </p:spTree>
    <p:extLst>
      <p:ext uri="{BB962C8B-B14F-4D97-AF65-F5344CB8AC3E}">
        <p14:creationId xmlns:p14="http://schemas.microsoft.com/office/powerpoint/2010/main" val="7625473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77</a:t>
            </a:fld>
            <a:endParaRPr lang="en-US"/>
          </a:p>
        </p:txBody>
      </p:sp>
    </p:spTree>
    <p:extLst>
      <p:ext uri="{BB962C8B-B14F-4D97-AF65-F5344CB8AC3E}">
        <p14:creationId xmlns:p14="http://schemas.microsoft.com/office/powerpoint/2010/main" val="154902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78</a:t>
            </a:fld>
            <a:endParaRPr lang="en-US"/>
          </a:p>
        </p:txBody>
      </p:sp>
    </p:spTree>
    <p:extLst>
      <p:ext uri="{BB962C8B-B14F-4D97-AF65-F5344CB8AC3E}">
        <p14:creationId xmlns:p14="http://schemas.microsoft.com/office/powerpoint/2010/main" val="33701025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79</a:t>
            </a:fld>
            <a:endParaRPr lang="en-US"/>
          </a:p>
        </p:txBody>
      </p:sp>
    </p:spTree>
    <p:extLst>
      <p:ext uri="{BB962C8B-B14F-4D97-AF65-F5344CB8AC3E}">
        <p14:creationId xmlns:p14="http://schemas.microsoft.com/office/powerpoint/2010/main" val="18061523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80</a:t>
            </a:fld>
            <a:endParaRPr lang="en-US"/>
          </a:p>
        </p:txBody>
      </p:sp>
    </p:spTree>
    <p:extLst>
      <p:ext uri="{BB962C8B-B14F-4D97-AF65-F5344CB8AC3E}">
        <p14:creationId xmlns:p14="http://schemas.microsoft.com/office/powerpoint/2010/main" val="7699660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81</a:t>
            </a:fld>
            <a:endParaRPr lang="en-US"/>
          </a:p>
        </p:txBody>
      </p:sp>
    </p:spTree>
    <p:extLst>
      <p:ext uri="{BB962C8B-B14F-4D97-AF65-F5344CB8AC3E}">
        <p14:creationId xmlns:p14="http://schemas.microsoft.com/office/powerpoint/2010/main" val="18955353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82</a:t>
            </a:fld>
            <a:endParaRPr lang="en-US"/>
          </a:p>
        </p:txBody>
      </p:sp>
    </p:spTree>
    <p:extLst>
      <p:ext uri="{BB962C8B-B14F-4D97-AF65-F5344CB8AC3E}">
        <p14:creationId xmlns:p14="http://schemas.microsoft.com/office/powerpoint/2010/main" val="32568076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83</a:t>
            </a:fld>
            <a:endParaRPr lang="en-US"/>
          </a:p>
        </p:txBody>
      </p:sp>
    </p:spTree>
    <p:extLst>
      <p:ext uri="{BB962C8B-B14F-4D97-AF65-F5344CB8AC3E}">
        <p14:creationId xmlns:p14="http://schemas.microsoft.com/office/powerpoint/2010/main" val="4115761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21</a:t>
            </a:fld>
            <a:endParaRPr lang="en-US"/>
          </a:p>
        </p:txBody>
      </p:sp>
    </p:spTree>
    <p:extLst>
      <p:ext uri="{BB962C8B-B14F-4D97-AF65-F5344CB8AC3E}">
        <p14:creationId xmlns:p14="http://schemas.microsoft.com/office/powerpoint/2010/main" val="14850935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84</a:t>
            </a:fld>
            <a:endParaRPr lang="en-US"/>
          </a:p>
        </p:txBody>
      </p:sp>
    </p:spTree>
    <p:extLst>
      <p:ext uri="{BB962C8B-B14F-4D97-AF65-F5344CB8AC3E}">
        <p14:creationId xmlns:p14="http://schemas.microsoft.com/office/powerpoint/2010/main" val="22174948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85</a:t>
            </a:fld>
            <a:endParaRPr lang="en-US"/>
          </a:p>
        </p:txBody>
      </p:sp>
    </p:spTree>
    <p:extLst>
      <p:ext uri="{BB962C8B-B14F-4D97-AF65-F5344CB8AC3E}">
        <p14:creationId xmlns:p14="http://schemas.microsoft.com/office/powerpoint/2010/main" val="35696665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86</a:t>
            </a:fld>
            <a:endParaRPr lang="en-US"/>
          </a:p>
        </p:txBody>
      </p:sp>
    </p:spTree>
    <p:extLst>
      <p:ext uri="{BB962C8B-B14F-4D97-AF65-F5344CB8AC3E}">
        <p14:creationId xmlns:p14="http://schemas.microsoft.com/office/powerpoint/2010/main" val="16380898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characteristics of sand, silt and clay in relation to compaction, drainage and water retention.</a:t>
            </a:r>
          </a:p>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87</a:t>
            </a:fld>
            <a:endParaRPr lang="en-US"/>
          </a:p>
        </p:txBody>
      </p:sp>
    </p:spTree>
    <p:extLst>
      <p:ext uri="{BB962C8B-B14F-4D97-AF65-F5344CB8AC3E}">
        <p14:creationId xmlns:p14="http://schemas.microsoft.com/office/powerpoint/2010/main" val="34903271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88</a:t>
            </a:fld>
            <a:endParaRPr lang="en-US"/>
          </a:p>
        </p:txBody>
      </p:sp>
    </p:spTree>
    <p:extLst>
      <p:ext uri="{BB962C8B-B14F-4D97-AF65-F5344CB8AC3E}">
        <p14:creationId xmlns:p14="http://schemas.microsoft.com/office/powerpoint/2010/main" val="19310219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89</a:t>
            </a:fld>
            <a:endParaRPr lang="en-US"/>
          </a:p>
        </p:txBody>
      </p:sp>
    </p:spTree>
    <p:extLst>
      <p:ext uri="{BB962C8B-B14F-4D97-AF65-F5344CB8AC3E}">
        <p14:creationId xmlns:p14="http://schemas.microsoft.com/office/powerpoint/2010/main" val="39386641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90</a:t>
            </a:fld>
            <a:endParaRPr lang="en-US"/>
          </a:p>
        </p:txBody>
      </p:sp>
    </p:spTree>
    <p:extLst>
      <p:ext uri="{BB962C8B-B14F-4D97-AF65-F5344CB8AC3E}">
        <p14:creationId xmlns:p14="http://schemas.microsoft.com/office/powerpoint/2010/main" val="37709971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91</a:t>
            </a:fld>
            <a:endParaRPr lang="en-US"/>
          </a:p>
        </p:txBody>
      </p:sp>
    </p:spTree>
    <p:extLst>
      <p:ext uri="{BB962C8B-B14F-4D97-AF65-F5344CB8AC3E}">
        <p14:creationId xmlns:p14="http://schemas.microsoft.com/office/powerpoint/2010/main" val="2869693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92</a:t>
            </a:fld>
            <a:endParaRPr lang="en-US"/>
          </a:p>
        </p:txBody>
      </p:sp>
    </p:spTree>
    <p:extLst>
      <p:ext uri="{BB962C8B-B14F-4D97-AF65-F5344CB8AC3E}">
        <p14:creationId xmlns:p14="http://schemas.microsoft.com/office/powerpoint/2010/main" val="7860779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93</a:t>
            </a:fld>
            <a:endParaRPr lang="en-US"/>
          </a:p>
        </p:txBody>
      </p:sp>
    </p:spTree>
    <p:extLst>
      <p:ext uri="{BB962C8B-B14F-4D97-AF65-F5344CB8AC3E}">
        <p14:creationId xmlns:p14="http://schemas.microsoft.com/office/powerpoint/2010/main" val="307164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22</a:t>
            </a:fld>
            <a:endParaRPr lang="en-US"/>
          </a:p>
        </p:txBody>
      </p:sp>
    </p:spTree>
    <p:extLst>
      <p:ext uri="{BB962C8B-B14F-4D97-AF65-F5344CB8AC3E}">
        <p14:creationId xmlns:p14="http://schemas.microsoft.com/office/powerpoint/2010/main" val="230146390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94</a:t>
            </a:fld>
            <a:endParaRPr lang="en-US"/>
          </a:p>
        </p:txBody>
      </p:sp>
    </p:spTree>
    <p:extLst>
      <p:ext uri="{BB962C8B-B14F-4D97-AF65-F5344CB8AC3E}">
        <p14:creationId xmlns:p14="http://schemas.microsoft.com/office/powerpoint/2010/main" val="9922244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95</a:t>
            </a:fld>
            <a:endParaRPr lang="en-US"/>
          </a:p>
        </p:txBody>
      </p:sp>
    </p:spTree>
    <p:extLst>
      <p:ext uri="{BB962C8B-B14F-4D97-AF65-F5344CB8AC3E}">
        <p14:creationId xmlns:p14="http://schemas.microsoft.com/office/powerpoint/2010/main" val="2190097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BCEDA2-29E0-4BF5-A0BC-805F1FA5439D}" type="slidenum">
              <a:rPr lang="en-US" smtClean="0"/>
              <a:t>23</a:t>
            </a:fld>
            <a:endParaRPr lang="en-US"/>
          </a:p>
        </p:txBody>
      </p:sp>
    </p:spTree>
    <p:extLst>
      <p:ext uri="{BB962C8B-B14F-4D97-AF65-F5344CB8AC3E}">
        <p14:creationId xmlns:p14="http://schemas.microsoft.com/office/powerpoint/2010/main" val="4044383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71033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949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699561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00255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634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5930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2465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39607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42478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0973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6/5/2020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85834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6/5/2020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1120756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640096" y="710214"/>
            <a:ext cx="4645250" cy="3518976"/>
          </a:xfrm>
        </p:spPr>
        <p:txBody>
          <a:bodyPr anchor="b">
            <a:normAutofit/>
          </a:bodyPr>
          <a:lstStyle/>
          <a:p>
            <a:pPr algn="l"/>
            <a:r>
              <a:rPr lang="en-US" dirty="0"/>
              <a:t>Module 1:</a:t>
            </a:r>
            <a:br>
              <a:rPr lang="en-US" dirty="0"/>
            </a:br>
            <a:br>
              <a:rPr lang="en-US" dirty="0"/>
            </a:br>
            <a:r>
              <a:rPr lang="en-US" dirty="0"/>
              <a:t>Soil- It’s Not Just Dirt! </a:t>
            </a:r>
          </a:p>
        </p:txBody>
      </p:sp>
      <p:sp>
        <p:nvSpPr>
          <p:cNvPr id="3" name="Subtitle 2">
            <a:extLst>
              <a:ext uri="{FF2B5EF4-FFF2-40B4-BE49-F238E27FC236}">
                <a16:creationId xmlns:a16="http://schemas.microsoft.com/office/drawing/2014/main" id="{C15F1172-C527-4615-A1D2-9AA226C50BBA}"/>
              </a:ext>
            </a:extLst>
          </p:cNvPr>
          <p:cNvSpPr>
            <a:spLocks noGrp="1"/>
          </p:cNvSpPr>
          <p:nvPr>
            <p:ph type="subTitle" idx="1"/>
          </p:nvPr>
        </p:nvSpPr>
        <p:spPr>
          <a:xfrm>
            <a:off x="5027059" y="4912467"/>
            <a:ext cx="6960093" cy="1147863"/>
          </a:xfrm>
        </p:spPr>
        <p:txBody>
          <a:bodyPr anchor="t">
            <a:normAutofit fontScale="70000" lnSpcReduction="20000"/>
          </a:bodyPr>
          <a:lstStyle/>
          <a:p>
            <a:r>
              <a:rPr lang="en-US" sz="3600" dirty="0"/>
              <a:t>LSU AgCenter Home Gardening Certificate Course</a:t>
            </a:r>
          </a:p>
          <a:p>
            <a:endParaRPr lang="en-US" sz="2000" dirty="0"/>
          </a:p>
          <a:p>
            <a:r>
              <a:rPr lang="en-US" sz="2000" dirty="0"/>
              <a:t>Dr. Joe Willis, Anna Timmerman &amp; Chris Dunaway</a:t>
            </a:r>
          </a:p>
          <a:p>
            <a:endParaRPr lang="en-US" sz="2000"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Tree>
    <p:extLst>
      <p:ext uri="{BB962C8B-B14F-4D97-AF65-F5344CB8AC3E}">
        <p14:creationId xmlns:p14="http://schemas.microsoft.com/office/powerpoint/2010/main" val="3239772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7111BAC8-D4F8-43D8-9EF1-3D2566E21945}"/>
              </a:ext>
            </a:extLst>
          </p:cNvPr>
          <p:cNvSpPr/>
          <p:nvPr/>
        </p:nvSpPr>
        <p:spPr>
          <a:xfrm>
            <a:off x="585787" y="1166842"/>
            <a:ext cx="11020425" cy="4524315"/>
          </a:xfrm>
          <a:prstGeom prst="rect">
            <a:avLst/>
          </a:prstGeom>
          <a:solidFill>
            <a:schemeClr val="accent4">
              <a:lumMod val="20000"/>
              <a:lumOff val="80000"/>
            </a:schemeClr>
          </a:solidFill>
        </p:spPr>
        <p:txBody>
          <a:bodyPr wrap="square">
            <a:spAutoFit/>
          </a:bodyPr>
          <a:lstStyle/>
          <a:p>
            <a:pPr algn="ctr"/>
            <a:r>
              <a:rPr lang="en-US" sz="4800" dirty="0"/>
              <a:t>2) Soil provides ventilation for plant roots through the network of soil pores. Roots take in oxygen and release carbon dioxide, just like us. The soil provides for release of CO</a:t>
            </a:r>
            <a:r>
              <a:rPr lang="en-US" sz="4800" baseline="-25000" dirty="0"/>
              <a:t>2</a:t>
            </a:r>
            <a:r>
              <a:rPr lang="en-US" sz="4800" dirty="0"/>
              <a:t> into the atmosphere and fresh O</a:t>
            </a:r>
            <a:r>
              <a:rPr lang="en-US" sz="4800" baseline="-25000" dirty="0"/>
              <a:t>2</a:t>
            </a:r>
            <a:r>
              <a:rPr lang="en-US" sz="4800" dirty="0"/>
              <a:t> to enter the root zone.</a:t>
            </a:r>
          </a:p>
        </p:txBody>
      </p:sp>
    </p:spTree>
    <p:extLst>
      <p:ext uri="{BB962C8B-B14F-4D97-AF65-F5344CB8AC3E}">
        <p14:creationId xmlns:p14="http://schemas.microsoft.com/office/powerpoint/2010/main" val="3363757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C459634E-459A-45B4-9E3E-4F3319D31AED}"/>
              </a:ext>
            </a:extLst>
          </p:cNvPr>
          <p:cNvSpPr/>
          <p:nvPr/>
        </p:nvSpPr>
        <p:spPr>
          <a:xfrm>
            <a:off x="585787" y="1166842"/>
            <a:ext cx="11020425" cy="830997"/>
          </a:xfrm>
          <a:prstGeom prst="rect">
            <a:avLst/>
          </a:prstGeom>
          <a:solidFill>
            <a:schemeClr val="accent4">
              <a:lumMod val="20000"/>
              <a:lumOff val="80000"/>
            </a:schemeClr>
          </a:solidFill>
        </p:spPr>
        <p:txBody>
          <a:bodyPr wrap="square">
            <a:spAutoFit/>
          </a:bodyPr>
          <a:lstStyle/>
          <a:p>
            <a:pPr algn="ctr"/>
            <a:r>
              <a:rPr lang="en-US" sz="4800" dirty="0"/>
              <a:t>2) Soil provides ventilation for plant roots</a:t>
            </a:r>
          </a:p>
        </p:txBody>
      </p:sp>
      <p:sp>
        <p:nvSpPr>
          <p:cNvPr id="5" name="Rectangle 4">
            <a:extLst>
              <a:ext uri="{FF2B5EF4-FFF2-40B4-BE49-F238E27FC236}">
                <a16:creationId xmlns:a16="http://schemas.microsoft.com/office/drawing/2014/main" id="{9100FD4F-0502-48D0-AE92-A6E4817EB0F3}"/>
              </a:ext>
            </a:extLst>
          </p:cNvPr>
          <p:cNvSpPr/>
          <p:nvPr/>
        </p:nvSpPr>
        <p:spPr>
          <a:xfrm>
            <a:off x="585787" y="1166842"/>
            <a:ext cx="11020425" cy="4524315"/>
          </a:xfrm>
          <a:prstGeom prst="rect">
            <a:avLst/>
          </a:prstGeom>
          <a:solidFill>
            <a:schemeClr val="accent4">
              <a:lumMod val="20000"/>
              <a:lumOff val="80000"/>
            </a:schemeClr>
          </a:solidFill>
        </p:spPr>
        <p:txBody>
          <a:bodyPr wrap="square">
            <a:spAutoFit/>
          </a:bodyPr>
          <a:lstStyle/>
          <a:p>
            <a:pPr algn="ctr"/>
            <a:r>
              <a:rPr lang="en-US" sz="4800" dirty="0"/>
              <a:t>3) Soil stores and provides water for the plant roots and channels away excess water so the roots don’t drown. Plants need a continuous stream of water for cooling, nutrient transport, turgor and photosynthesis.</a:t>
            </a:r>
          </a:p>
        </p:txBody>
      </p:sp>
    </p:spTree>
    <p:extLst>
      <p:ext uri="{BB962C8B-B14F-4D97-AF65-F5344CB8AC3E}">
        <p14:creationId xmlns:p14="http://schemas.microsoft.com/office/powerpoint/2010/main" val="3083224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FCD8159B-57FD-44D4-923A-80507BC97040}"/>
              </a:ext>
            </a:extLst>
          </p:cNvPr>
          <p:cNvSpPr/>
          <p:nvPr/>
        </p:nvSpPr>
        <p:spPr>
          <a:xfrm>
            <a:off x="585787" y="1166842"/>
            <a:ext cx="11020425" cy="4524315"/>
          </a:xfrm>
          <a:prstGeom prst="rect">
            <a:avLst/>
          </a:prstGeom>
          <a:solidFill>
            <a:schemeClr val="accent4">
              <a:lumMod val="20000"/>
              <a:lumOff val="80000"/>
            </a:schemeClr>
          </a:solidFill>
        </p:spPr>
        <p:txBody>
          <a:bodyPr wrap="square">
            <a:spAutoFit/>
          </a:bodyPr>
          <a:lstStyle/>
          <a:p>
            <a:pPr algn="ctr"/>
            <a:r>
              <a:rPr lang="en-US" sz="4800" dirty="0"/>
              <a:t>4) Soil moderates temperature fluctuations. Soil functions as insulation for the plant root system. Soil temperature rises and falls much more slowly than air temperature and becomes more stable the deeper down you go.</a:t>
            </a:r>
          </a:p>
        </p:txBody>
      </p:sp>
    </p:spTree>
    <p:extLst>
      <p:ext uri="{BB962C8B-B14F-4D97-AF65-F5344CB8AC3E}">
        <p14:creationId xmlns:p14="http://schemas.microsoft.com/office/powerpoint/2010/main" val="2486362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08EBD7BD-73ED-4263-ABC4-DBA15BED8909}"/>
              </a:ext>
            </a:extLst>
          </p:cNvPr>
          <p:cNvSpPr/>
          <p:nvPr/>
        </p:nvSpPr>
        <p:spPr>
          <a:xfrm>
            <a:off x="585787" y="1166842"/>
            <a:ext cx="11020425" cy="3785652"/>
          </a:xfrm>
          <a:prstGeom prst="rect">
            <a:avLst/>
          </a:prstGeom>
          <a:solidFill>
            <a:schemeClr val="accent4">
              <a:lumMod val="20000"/>
              <a:lumOff val="80000"/>
            </a:schemeClr>
          </a:solidFill>
        </p:spPr>
        <p:txBody>
          <a:bodyPr wrap="square">
            <a:spAutoFit/>
          </a:bodyPr>
          <a:lstStyle/>
          <a:p>
            <a:pPr algn="ctr"/>
            <a:r>
              <a:rPr lang="en-US" sz="4800" dirty="0"/>
              <a:t>5) Soil protects plants and plant roots from toxic materials. Toxic substances may result from human activity, be produced by plant roots or microorganisms, or result from natural chemical reactions…</a:t>
            </a:r>
          </a:p>
        </p:txBody>
      </p:sp>
    </p:spTree>
    <p:extLst>
      <p:ext uri="{BB962C8B-B14F-4D97-AF65-F5344CB8AC3E}">
        <p14:creationId xmlns:p14="http://schemas.microsoft.com/office/powerpoint/2010/main" val="3526654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166842"/>
            <a:ext cx="11020425" cy="4524315"/>
          </a:xfrm>
          <a:prstGeom prst="rect">
            <a:avLst/>
          </a:prstGeom>
          <a:solidFill>
            <a:schemeClr val="accent4">
              <a:lumMod val="20000"/>
              <a:lumOff val="80000"/>
            </a:schemeClr>
          </a:solidFill>
        </p:spPr>
        <p:txBody>
          <a:bodyPr wrap="square">
            <a:spAutoFit/>
          </a:bodyPr>
          <a:lstStyle/>
          <a:p>
            <a:pPr algn="ctr"/>
            <a:r>
              <a:rPr lang="en-US" sz="4800" dirty="0"/>
              <a:t>5) Toxic gases are channeled away through the soil pore system, toxic chemicals can be adsorbed by soil particles and sequestered away from the roots, soil can provide an environment for organisms to breakdown and detoxify toxic substances.</a:t>
            </a:r>
          </a:p>
        </p:txBody>
      </p:sp>
    </p:spTree>
    <p:extLst>
      <p:ext uri="{BB962C8B-B14F-4D97-AF65-F5344CB8AC3E}">
        <p14:creationId xmlns:p14="http://schemas.microsoft.com/office/powerpoint/2010/main" val="2154285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536174"/>
            <a:ext cx="11020425" cy="3785652"/>
          </a:xfrm>
          <a:prstGeom prst="rect">
            <a:avLst/>
          </a:prstGeom>
          <a:solidFill>
            <a:schemeClr val="accent4">
              <a:lumMod val="20000"/>
              <a:lumOff val="80000"/>
            </a:schemeClr>
          </a:solidFill>
        </p:spPr>
        <p:txBody>
          <a:bodyPr wrap="square">
            <a:spAutoFit/>
          </a:bodyPr>
          <a:lstStyle/>
          <a:p>
            <a:pPr algn="ctr"/>
            <a:r>
              <a:rPr lang="en-US" sz="4800" dirty="0"/>
              <a:t>6) Soils provide plants with the inorganic, mineral nutrients they need for growth in the form of dissolved ions. They also serve as a storage location for many of these nutrients.</a:t>
            </a:r>
          </a:p>
        </p:txBody>
      </p:sp>
    </p:spTree>
    <p:extLst>
      <p:ext uri="{BB962C8B-B14F-4D97-AF65-F5344CB8AC3E}">
        <p14:creationId xmlns:p14="http://schemas.microsoft.com/office/powerpoint/2010/main" val="3757497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44205"/>
            <a:ext cx="11020425" cy="830997"/>
          </a:xfrm>
          <a:prstGeom prst="rect">
            <a:avLst/>
          </a:prstGeom>
          <a:solidFill>
            <a:schemeClr val="accent4">
              <a:lumMod val="20000"/>
              <a:lumOff val="80000"/>
            </a:schemeClr>
          </a:solidFill>
        </p:spPr>
        <p:txBody>
          <a:bodyPr wrap="square">
            <a:spAutoFit/>
          </a:bodyPr>
          <a:lstStyle/>
          <a:p>
            <a:pPr algn="ctr"/>
            <a:r>
              <a:rPr lang="en-US" sz="4800" dirty="0"/>
              <a:t>What Makes Soil?</a:t>
            </a:r>
          </a:p>
        </p:txBody>
      </p:sp>
      <p:pic>
        <p:nvPicPr>
          <p:cNvPr id="2" name="Picture 1" descr="A pie chart showing the components of soil. Air makes up 20-30%, minerals 45%, water 20-30% and organic matter 5%. Pore spaces account for about half of soil volume and soil solids the other half. &#10;">
            <a:extLst>
              <a:ext uri="{FF2B5EF4-FFF2-40B4-BE49-F238E27FC236}">
                <a16:creationId xmlns:a16="http://schemas.microsoft.com/office/drawing/2014/main" id="{EFBDAA92-0CD4-46FA-999A-8E99D1BED697}"/>
              </a:ext>
            </a:extLst>
          </p:cNvPr>
          <p:cNvPicPr>
            <a:picLocks noChangeAspect="1"/>
          </p:cNvPicPr>
          <p:nvPr/>
        </p:nvPicPr>
        <p:blipFill>
          <a:blip r:embed="rId4"/>
          <a:stretch>
            <a:fillRect/>
          </a:stretch>
        </p:blipFill>
        <p:spPr>
          <a:xfrm>
            <a:off x="2687772" y="1119397"/>
            <a:ext cx="6816456" cy="5437339"/>
          </a:xfrm>
          <a:prstGeom prst="rect">
            <a:avLst/>
          </a:prstGeom>
        </p:spPr>
      </p:pic>
    </p:spTree>
    <p:extLst>
      <p:ext uri="{BB962C8B-B14F-4D97-AF65-F5344CB8AC3E}">
        <p14:creationId xmlns:p14="http://schemas.microsoft.com/office/powerpoint/2010/main" val="780925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44205"/>
            <a:ext cx="11020425" cy="830997"/>
          </a:xfrm>
          <a:prstGeom prst="rect">
            <a:avLst/>
          </a:prstGeom>
          <a:solidFill>
            <a:schemeClr val="accent4">
              <a:lumMod val="20000"/>
              <a:lumOff val="80000"/>
            </a:schemeClr>
          </a:solidFill>
        </p:spPr>
        <p:txBody>
          <a:bodyPr wrap="square">
            <a:spAutoFit/>
          </a:bodyPr>
          <a:lstStyle/>
          <a:p>
            <a:pPr algn="ctr"/>
            <a:r>
              <a:rPr lang="en-US" sz="4800" dirty="0"/>
              <a:t>What Makes Soil?</a:t>
            </a:r>
          </a:p>
        </p:txBody>
      </p:sp>
      <p:pic>
        <p:nvPicPr>
          <p:cNvPr id="6" name="Picture 5" descr="A picture containing device, umbrella&#10;&#10;Description automatically generated">
            <a:extLst>
              <a:ext uri="{FF2B5EF4-FFF2-40B4-BE49-F238E27FC236}">
                <a16:creationId xmlns:a16="http://schemas.microsoft.com/office/drawing/2014/main" id="{65F3C492-64F9-4167-A34B-334D5BD7E4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266" y="975202"/>
            <a:ext cx="5461466" cy="5760078"/>
          </a:xfrm>
          <a:prstGeom prst="rect">
            <a:avLst/>
          </a:prstGeom>
        </p:spPr>
      </p:pic>
    </p:spTree>
    <p:extLst>
      <p:ext uri="{BB962C8B-B14F-4D97-AF65-F5344CB8AC3E}">
        <p14:creationId xmlns:p14="http://schemas.microsoft.com/office/powerpoint/2010/main" val="1239598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Mineral Components</a:t>
            </a:r>
            <a:endParaRPr lang="en-US" sz="4800" dirty="0"/>
          </a:p>
        </p:txBody>
      </p:sp>
    </p:spTree>
    <p:extLst>
      <p:ext uri="{BB962C8B-B14F-4D97-AF65-F5344CB8AC3E}">
        <p14:creationId xmlns:p14="http://schemas.microsoft.com/office/powerpoint/2010/main" val="2925443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89351"/>
            <a:ext cx="11020425" cy="1569660"/>
          </a:xfrm>
          <a:prstGeom prst="rect">
            <a:avLst/>
          </a:prstGeom>
          <a:solidFill>
            <a:schemeClr val="accent4">
              <a:lumMod val="20000"/>
              <a:lumOff val="80000"/>
            </a:schemeClr>
          </a:solidFill>
        </p:spPr>
        <p:txBody>
          <a:bodyPr wrap="square">
            <a:spAutoFit/>
          </a:bodyPr>
          <a:lstStyle/>
          <a:p>
            <a:pPr marL="342900" indent="-342900">
              <a:buAutoNum type="arabicParenR"/>
            </a:pPr>
            <a:r>
              <a:rPr lang="en-US" sz="4800" dirty="0"/>
              <a:t> Sand – is 2.0-0.05 mm in diameter and easily visible with the naked eye.</a:t>
            </a:r>
          </a:p>
        </p:txBody>
      </p:sp>
      <p:pic>
        <p:nvPicPr>
          <p:cNvPr id="2" name="Picture 1" descr="Sand&#10;">
            <a:extLst>
              <a:ext uri="{FF2B5EF4-FFF2-40B4-BE49-F238E27FC236}">
                <a16:creationId xmlns:a16="http://schemas.microsoft.com/office/drawing/2014/main" id="{2E3E4343-32AD-4C2A-81D2-383A6F5F81A6}"/>
              </a:ext>
            </a:extLst>
          </p:cNvPr>
          <p:cNvPicPr>
            <a:picLocks noChangeAspect="1"/>
          </p:cNvPicPr>
          <p:nvPr/>
        </p:nvPicPr>
        <p:blipFill>
          <a:blip r:embed="rId4"/>
          <a:stretch>
            <a:fillRect/>
          </a:stretch>
        </p:blipFill>
        <p:spPr>
          <a:xfrm>
            <a:off x="585787" y="2281237"/>
            <a:ext cx="4024313" cy="4024313"/>
          </a:xfrm>
          <a:prstGeom prst="rect">
            <a:avLst/>
          </a:prstGeom>
        </p:spPr>
      </p:pic>
      <p:pic>
        <p:nvPicPr>
          <p:cNvPr id="3" name="Picture 2" descr="Sand">
            <a:extLst>
              <a:ext uri="{FF2B5EF4-FFF2-40B4-BE49-F238E27FC236}">
                <a16:creationId xmlns:a16="http://schemas.microsoft.com/office/drawing/2014/main" id="{A53D501F-3C5D-4EA8-957A-5BA5AC6CD7C8}"/>
              </a:ext>
            </a:extLst>
          </p:cNvPr>
          <p:cNvPicPr>
            <a:picLocks noChangeAspect="1"/>
          </p:cNvPicPr>
          <p:nvPr/>
        </p:nvPicPr>
        <p:blipFill>
          <a:blip r:embed="rId5"/>
          <a:stretch>
            <a:fillRect/>
          </a:stretch>
        </p:blipFill>
        <p:spPr>
          <a:xfrm>
            <a:off x="5564543" y="2781108"/>
            <a:ext cx="5627142" cy="2717753"/>
          </a:xfrm>
          <a:prstGeom prst="rect">
            <a:avLst/>
          </a:prstGeom>
        </p:spPr>
      </p:pic>
    </p:spTree>
    <p:extLst>
      <p:ext uri="{BB962C8B-B14F-4D97-AF65-F5344CB8AC3E}">
        <p14:creationId xmlns:p14="http://schemas.microsoft.com/office/powerpoint/2010/main" val="3030551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A7567404-AAF5-48BC-9786-09FF3994670B}"/>
              </a:ext>
            </a:extLst>
          </p:cNvPr>
          <p:cNvSpPr/>
          <p:nvPr/>
        </p:nvSpPr>
        <p:spPr>
          <a:xfrm>
            <a:off x="1808085" y="1706641"/>
            <a:ext cx="8575829" cy="2708434"/>
          </a:xfrm>
          <a:prstGeom prst="rect">
            <a:avLst/>
          </a:prstGeom>
          <a:solidFill>
            <a:schemeClr val="accent4">
              <a:lumMod val="20000"/>
              <a:lumOff val="80000"/>
            </a:schemeClr>
          </a:solidFill>
        </p:spPr>
        <p:txBody>
          <a:bodyPr wrap="square">
            <a:spAutoFit/>
          </a:bodyPr>
          <a:lstStyle/>
          <a:p>
            <a:pPr algn="ctr"/>
            <a:r>
              <a:rPr lang="en-US" sz="5000" dirty="0"/>
              <a:t>Why Is Soil So Important?</a:t>
            </a:r>
          </a:p>
          <a:p>
            <a:pPr algn="ctr"/>
            <a:endParaRPr lang="en-US" sz="5000" dirty="0"/>
          </a:p>
          <a:p>
            <a:pPr algn="ctr"/>
            <a:r>
              <a:rPr lang="en-US" sz="3500" dirty="0"/>
              <a:t>The Functions of Soil Can Be Grouped Into 5 Crucial Ecological Roles:</a:t>
            </a:r>
          </a:p>
        </p:txBody>
      </p:sp>
    </p:spTree>
    <p:extLst>
      <p:ext uri="{BB962C8B-B14F-4D97-AF65-F5344CB8AC3E}">
        <p14:creationId xmlns:p14="http://schemas.microsoft.com/office/powerpoint/2010/main" val="3236394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70301"/>
            <a:ext cx="11020425" cy="1569660"/>
          </a:xfrm>
          <a:prstGeom prst="rect">
            <a:avLst/>
          </a:prstGeom>
          <a:solidFill>
            <a:schemeClr val="accent4">
              <a:lumMod val="20000"/>
              <a:lumOff val="80000"/>
            </a:schemeClr>
          </a:solidFill>
        </p:spPr>
        <p:txBody>
          <a:bodyPr wrap="square">
            <a:spAutoFit/>
          </a:bodyPr>
          <a:lstStyle/>
          <a:p>
            <a:r>
              <a:rPr lang="en-US" sz="4800" dirty="0"/>
              <a:t>2) Silt – is 0.05-0.002 mm in diameter and only visible with a microscope.</a:t>
            </a:r>
          </a:p>
        </p:txBody>
      </p:sp>
      <p:pic>
        <p:nvPicPr>
          <p:cNvPr id="2" name="Picture 1" descr="Silt">
            <a:extLst>
              <a:ext uri="{FF2B5EF4-FFF2-40B4-BE49-F238E27FC236}">
                <a16:creationId xmlns:a16="http://schemas.microsoft.com/office/drawing/2014/main" id="{BCC3DAE7-3FB2-476B-84AD-A33EBDA078D2}"/>
              </a:ext>
            </a:extLst>
          </p:cNvPr>
          <p:cNvPicPr>
            <a:picLocks noChangeAspect="1"/>
          </p:cNvPicPr>
          <p:nvPr/>
        </p:nvPicPr>
        <p:blipFill>
          <a:blip r:embed="rId4"/>
          <a:stretch>
            <a:fillRect/>
          </a:stretch>
        </p:blipFill>
        <p:spPr>
          <a:xfrm>
            <a:off x="585787" y="2205855"/>
            <a:ext cx="4170561" cy="4170561"/>
          </a:xfrm>
          <a:prstGeom prst="rect">
            <a:avLst/>
          </a:prstGeom>
        </p:spPr>
      </p:pic>
      <p:pic>
        <p:nvPicPr>
          <p:cNvPr id="6" name="Picture 5" descr="Silt&#10;">
            <a:extLst>
              <a:ext uri="{FF2B5EF4-FFF2-40B4-BE49-F238E27FC236}">
                <a16:creationId xmlns:a16="http://schemas.microsoft.com/office/drawing/2014/main" id="{F06E0214-03A8-412D-A3FC-3CDE6BDE9173}"/>
              </a:ext>
            </a:extLst>
          </p:cNvPr>
          <p:cNvPicPr>
            <a:picLocks noChangeAspect="1"/>
          </p:cNvPicPr>
          <p:nvPr/>
        </p:nvPicPr>
        <p:blipFill>
          <a:blip r:embed="rId5"/>
          <a:stretch>
            <a:fillRect/>
          </a:stretch>
        </p:blipFill>
        <p:spPr>
          <a:xfrm>
            <a:off x="5342115" y="2205855"/>
            <a:ext cx="6267236" cy="4170561"/>
          </a:xfrm>
          <a:prstGeom prst="rect">
            <a:avLst/>
          </a:prstGeom>
        </p:spPr>
      </p:pic>
    </p:spTree>
    <p:extLst>
      <p:ext uri="{BB962C8B-B14F-4D97-AF65-F5344CB8AC3E}">
        <p14:creationId xmlns:p14="http://schemas.microsoft.com/office/powerpoint/2010/main" val="3558444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98581"/>
            <a:ext cx="11020425" cy="2308324"/>
          </a:xfrm>
          <a:prstGeom prst="rect">
            <a:avLst/>
          </a:prstGeom>
          <a:solidFill>
            <a:schemeClr val="accent4">
              <a:lumMod val="20000"/>
              <a:lumOff val="80000"/>
            </a:schemeClr>
          </a:solidFill>
        </p:spPr>
        <p:txBody>
          <a:bodyPr wrap="square">
            <a:spAutoFit/>
          </a:bodyPr>
          <a:lstStyle/>
          <a:p>
            <a:r>
              <a:rPr lang="en-US" sz="4800" dirty="0"/>
              <a:t>3) Clay – is 0.002 mm and less in diameter and only visible with an electron microscope.</a:t>
            </a:r>
          </a:p>
        </p:txBody>
      </p:sp>
      <p:pic>
        <p:nvPicPr>
          <p:cNvPr id="2" name="Picture 1" descr="Clay soil">
            <a:extLst>
              <a:ext uri="{FF2B5EF4-FFF2-40B4-BE49-F238E27FC236}">
                <a16:creationId xmlns:a16="http://schemas.microsoft.com/office/drawing/2014/main" id="{96CBCD7F-ACE2-48D2-9C18-837F1316F8A5}"/>
              </a:ext>
            </a:extLst>
          </p:cNvPr>
          <p:cNvPicPr>
            <a:picLocks noChangeAspect="1"/>
          </p:cNvPicPr>
          <p:nvPr/>
        </p:nvPicPr>
        <p:blipFill>
          <a:blip r:embed="rId4"/>
          <a:stretch>
            <a:fillRect/>
          </a:stretch>
        </p:blipFill>
        <p:spPr>
          <a:xfrm>
            <a:off x="4506039" y="3162348"/>
            <a:ext cx="7100173" cy="3219598"/>
          </a:xfrm>
          <a:prstGeom prst="rect">
            <a:avLst/>
          </a:prstGeom>
        </p:spPr>
      </p:pic>
      <p:pic>
        <p:nvPicPr>
          <p:cNvPr id="3" name="Picture 2" descr="Hand full of clay soil">
            <a:extLst>
              <a:ext uri="{FF2B5EF4-FFF2-40B4-BE49-F238E27FC236}">
                <a16:creationId xmlns:a16="http://schemas.microsoft.com/office/drawing/2014/main" id="{D7B151E0-0EFE-4CA0-8E0F-BDBC29A22A11}"/>
              </a:ext>
            </a:extLst>
          </p:cNvPr>
          <p:cNvPicPr>
            <a:picLocks noChangeAspect="1"/>
          </p:cNvPicPr>
          <p:nvPr/>
        </p:nvPicPr>
        <p:blipFill>
          <a:blip r:embed="rId5"/>
          <a:stretch>
            <a:fillRect/>
          </a:stretch>
        </p:blipFill>
        <p:spPr>
          <a:xfrm>
            <a:off x="767844" y="3429000"/>
            <a:ext cx="3437394" cy="2308323"/>
          </a:xfrm>
          <a:prstGeom prst="rect">
            <a:avLst/>
          </a:prstGeom>
        </p:spPr>
      </p:pic>
    </p:spTree>
    <p:extLst>
      <p:ext uri="{BB962C8B-B14F-4D97-AF65-F5344CB8AC3E}">
        <p14:creationId xmlns:p14="http://schemas.microsoft.com/office/powerpoint/2010/main" val="1697638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536174"/>
            <a:ext cx="11020425" cy="3785652"/>
          </a:xfrm>
          <a:prstGeom prst="rect">
            <a:avLst/>
          </a:prstGeom>
          <a:solidFill>
            <a:schemeClr val="accent4">
              <a:lumMod val="20000"/>
              <a:lumOff val="80000"/>
            </a:schemeClr>
          </a:solidFill>
        </p:spPr>
        <p:txBody>
          <a:bodyPr wrap="square">
            <a:spAutoFit/>
          </a:bodyPr>
          <a:lstStyle/>
          <a:p>
            <a:r>
              <a:rPr lang="en-US" sz="4800" dirty="0"/>
              <a:t>4) While these different components are significantly different in how they function in soil and their effect on soil properties, they are all essentially just different sized particles of the same parent material.</a:t>
            </a:r>
          </a:p>
        </p:txBody>
      </p:sp>
    </p:spTree>
    <p:extLst>
      <p:ext uri="{BB962C8B-B14F-4D97-AF65-F5344CB8AC3E}">
        <p14:creationId xmlns:p14="http://schemas.microsoft.com/office/powerpoint/2010/main" val="3829357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pic>
        <p:nvPicPr>
          <p:cNvPr id="2050" name="Picture 2" descr="What is the difference between sand, silt, clay, loam and gravel ...">
            <a:extLst>
              <a:ext uri="{FF2B5EF4-FFF2-40B4-BE49-F238E27FC236}">
                <a16:creationId xmlns:a16="http://schemas.microsoft.com/office/drawing/2014/main" id="{C6883968-D8AD-41E9-AA62-C5B99148BD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664" y="1143442"/>
            <a:ext cx="6533757" cy="4332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61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85459"/>
            <a:ext cx="11020425" cy="830997"/>
          </a:xfrm>
          <a:prstGeom prst="rect">
            <a:avLst/>
          </a:prstGeom>
          <a:solidFill>
            <a:schemeClr val="accent4">
              <a:lumMod val="20000"/>
              <a:lumOff val="80000"/>
            </a:schemeClr>
          </a:solidFill>
        </p:spPr>
        <p:txBody>
          <a:bodyPr wrap="square">
            <a:spAutoFit/>
          </a:bodyPr>
          <a:lstStyle/>
          <a:p>
            <a:pPr algn="ctr"/>
            <a:r>
              <a:rPr lang="en-US" sz="4800"/>
              <a:t>Sand</a:t>
            </a:r>
            <a:endParaRPr lang="en-US" sz="4800" dirty="0"/>
          </a:p>
        </p:txBody>
      </p:sp>
      <p:graphicFrame>
        <p:nvGraphicFramePr>
          <p:cNvPr id="6" name="Table 8" descr="Chart describing the traits of sand. Attraction of particles for each other is low. Water-holding capacity is low. Aeration is good. Drainage rate is rapid. Compactibility is low. Pollutant Leaching Potential is high. Ability to store plant nutrients is poor. Resistance to pH change is low.  ">
            <a:extLst>
              <a:ext uri="{FF2B5EF4-FFF2-40B4-BE49-F238E27FC236}">
                <a16:creationId xmlns:a16="http://schemas.microsoft.com/office/drawing/2014/main" id="{8BF96856-3B38-428D-93C6-A1BE810E7F81}"/>
              </a:ext>
            </a:extLst>
          </p:cNvPr>
          <p:cNvGraphicFramePr>
            <a:graphicFrameLocks noGrp="1"/>
          </p:cNvGraphicFramePr>
          <p:nvPr>
            <p:extLst>
              <p:ext uri="{D42A27DB-BD31-4B8C-83A1-F6EECF244321}">
                <p14:modId xmlns:p14="http://schemas.microsoft.com/office/powerpoint/2010/main" val="3362242362"/>
              </p:ext>
            </p:extLst>
          </p:nvPr>
        </p:nvGraphicFramePr>
        <p:xfrm>
          <a:off x="2032000" y="1714917"/>
          <a:ext cx="8128000" cy="4145280"/>
        </p:xfrm>
        <a:graphic>
          <a:graphicData uri="http://schemas.openxmlformats.org/drawingml/2006/table">
            <a:tbl>
              <a:tblPr>
                <a:tableStyleId>{5C22544A-7EE6-4342-B048-85BDC9FD1C3A}</a:tableStyleId>
              </a:tblPr>
              <a:tblGrid>
                <a:gridCol w="5831840">
                  <a:extLst>
                    <a:ext uri="{9D8B030D-6E8A-4147-A177-3AD203B41FA5}">
                      <a16:colId xmlns:a16="http://schemas.microsoft.com/office/drawing/2014/main" val="1750291258"/>
                    </a:ext>
                  </a:extLst>
                </a:gridCol>
                <a:gridCol w="2296160">
                  <a:extLst>
                    <a:ext uri="{9D8B030D-6E8A-4147-A177-3AD203B41FA5}">
                      <a16:colId xmlns:a16="http://schemas.microsoft.com/office/drawing/2014/main" val="327801743"/>
                    </a:ext>
                  </a:extLst>
                </a:gridCol>
              </a:tblGrid>
              <a:tr h="370840">
                <a:tc>
                  <a:txBody>
                    <a:bodyPr/>
                    <a:lstStyle/>
                    <a:p>
                      <a:r>
                        <a:rPr lang="en-US" sz="2800" baseline="0" dirty="0"/>
                        <a:t>Attraction of Particles for Each Other</a:t>
                      </a:r>
                    </a:p>
                  </a:txBody>
                  <a:tcPr/>
                </a:tc>
                <a:tc>
                  <a:txBody>
                    <a:bodyPr/>
                    <a:lstStyle/>
                    <a:p>
                      <a:r>
                        <a:rPr lang="en-US" sz="2800" baseline="0" dirty="0"/>
                        <a:t>Low</a:t>
                      </a:r>
                    </a:p>
                  </a:txBody>
                  <a:tcPr/>
                </a:tc>
                <a:extLst>
                  <a:ext uri="{0D108BD9-81ED-4DB2-BD59-A6C34878D82A}">
                    <a16:rowId xmlns:a16="http://schemas.microsoft.com/office/drawing/2014/main" val="888715262"/>
                  </a:ext>
                </a:extLst>
              </a:tr>
              <a:tr h="370840">
                <a:tc>
                  <a:txBody>
                    <a:bodyPr/>
                    <a:lstStyle/>
                    <a:p>
                      <a:r>
                        <a:rPr lang="en-US" sz="2800" baseline="0" dirty="0"/>
                        <a:t>Water-Holding Capacity</a:t>
                      </a:r>
                    </a:p>
                  </a:txBody>
                  <a:tcPr/>
                </a:tc>
                <a:tc>
                  <a:txBody>
                    <a:bodyPr/>
                    <a:lstStyle/>
                    <a:p>
                      <a:r>
                        <a:rPr lang="en-US" sz="2800" baseline="0" dirty="0"/>
                        <a:t>Low</a:t>
                      </a:r>
                    </a:p>
                  </a:txBody>
                  <a:tcPr/>
                </a:tc>
                <a:extLst>
                  <a:ext uri="{0D108BD9-81ED-4DB2-BD59-A6C34878D82A}">
                    <a16:rowId xmlns:a16="http://schemas.microsoft.com/office/drawing/2014/main" val="2479614447"/>
                  </a:ext>
                </a:extLst>
              </a:tr>
              <a:tr h="370840">
                <a:tc>
                  <a:txBody>
                    <a:bodyPr/>
                    <a:lstStyle/>
                    <a:p>
                      <a:r>
                        <a:rPr lang="en-US" sz="2800" baseline="0" dirty="0"/>
                        <a:t>Aeration</a:t>
                      </a:r>
                    </a:p>
                  </a:txBody>
                  <a:tcPr/>
                </a:tc>
                <a:tc>
                  <a:txBody>
                    <a:bodyPr/>
                    <a:lstStyle/>
                    <a:p>
                      <a:r>
                        <a:rPr lang="en-US" sz="2800" baseline="0" dirty="0"/>
                        <a:t>Good</a:t>
                      </a:r>
                    </a:p>
                  </a:txBody>
                  <a:tcPr/>
                </a:tc>
                <a:extLst>
                  <a:ext uri="{0D108BD9-81ED-4DB2-BD59-A6C34878D82A}">
                    <a16:rowId xmlns:a16="http://schemas.microsoft.com/office/drawing/2014/main" val="3350579678"/>
                  </a:ext>
                </a:extLst>
              </a:tr>
              <a:tr h="370840">
                <a:tc>
                  <a:txBody>
                    <a:bodyPr/>
                    <a:lstStyle/>
                    <a:p>
                      <a:r>
                        <a:rPr lang="en-US" sz="2800" baseline="0" dirty="0"/>
                        <a:t>Drainage Rate</a:t>
                      </a:r>
                    </a:p>
                  </a:txBody>
                  <a:tcPr/>
                </a:tc>
                <a:tc>
                  <a:txBody>
                    <a:bodyPr/>
                    <a:lstStyle/>
                    <a:p>
                      <a:r>
                        <a:rPr lang="en-US" sz="2800" baseline="0" dirty="0"/>
                        <a:t>Rapid</a:t>
                      </a:r>
                    </a:p>
                  </a:txBody>
                  <a:tcPr/>
                </a:tc>
                <a:extLst>
                  <a:ext uri="{0D108BD9-81ED-4DB2-BD59-A6C34878D82A}">
                    <a16:rowId xmlns:a16="http://schemas.microsoft.com/office/drawing/2014/main" val="4082988310"/>
                  </a:ext>
                </a:extLst>
              </a:tr>
              <a:tr h="370840">
                <a:tc>
                  <a:txBody>
                    <a:bodyPr/>
                    <a:lstStyle/>
                    <a:p>
                      <a:r>
                        <a:rPr lang="en-US" sz="2800" baseline="0" dirty="0"/>
                        <a:t>Compactibility</a:t>
                      </a:r>
                    </a:p>
                  </a:txBody>
                  <a:tcPr/>
                </a:tc>
                <a:tc>
                  <a:txBody>
                    <a:bodyPr/>
                    <a:lstStyle/>
                    <a:p>
                      <a:r>
                        <a:rPr lang="en-US" sz="2800" baseline="0" dirty="0"/>
                        <a:t>Low</a:t>
                      </a:r>
                    </a:p>
                  </a:txBody>
                  <a:tcPr/>
                </a:tc>
                <a:extLst>
                  <a:ext uri="{0D108BD9-81ED-4DB2-BD59-A6C34878D82A}">
                    <a16:rowId xmlns:a16="http://schemas.microsoft.com/office/drawing/2014/main" val="4043783005"/>
                  </a:ext>
                </a:extLst>
              </a:tr>
              <a:tr h="370840">
                <a:tc>
                  <a:txBody>
                    <a:bodyPr/>
                    <a:lstStyle/>
                    <a:p>
                      <a:r>
                        <a:rPr lang="en-US" sz="2800" baseline="0" dirty="0"/>
                        <a:t>Pollutant Leaching Potential</a:t>
                      </a:r>
                    </a:p>
                  </a:txBody>
                  <a:tcPr/>
                </a:tc>
                <a:tc>
                  <a:txBody>
                    <a:bodyPr/>
                    <a:lstStyle/>
                    <a:p>
                      <a:r>
                        <a:rPr lang="en-US" sz="2800" baseline="0" dirty="0"/>
                        <a:t>High</a:t>
                      </a:r>
                    </a:p>
                  </a:txBody>
                  <a:tcPr/>
                </a:tc>
                <a:extLst>
                  <a:ext uri="{0D108BD9-81ED-4DB2-BD59-A6C34878D82A}">
                    <a16:rowId xmlns:a16="http://schemas.microsoft.com/office/drawing/2014/main" val="2844114881"/>
                  </a:ext>
                </a:extLst>
              </a:tr>
              <a:tr h="370840">
                <a:tc>
                  <a:txBody>
                    <a:bodyPr/>
                    <a:lstStyle/>
                    <a:p>
                      <a:r>
                        <a:rPr lang="en-US" sz="2800" baseline="0" dirty="0"/>
                        <a:t>Ability to Store Plant Nutrients</a:t>
                      </a:r>
                    </a:p>
                  </a:txBody>
                  <a:tcPr/>
                </a:tc>
                <a:tc>
                  <a:txBody>
                    <a:bodyPr/>
                    <a:lstStyle/>
                    <a:p>
                      <a:r>
                        <a:rPr lang="en-US" sz="2800" baseline="0" dirty="0"/>
                        <a:t>Poor</a:t>
                      </a:r>
                    </a:p>
                  </a:txBody>
                  <a:tcPr/>
                </a:tc>
                <a:extLst>
                  <a:ext uri="{0D108BD9-81ED-4DB2-BD59-A6C34878D82A}">
                    <a16:rowId xmlns:a16="http://schemas.microsoft.com/office/drawing/2014/main" val="3811690975"/>
                  </a:ext>
                </a:extLst>
              </a:tr>
              <a:tr h="370840">
                <a:tc>
                  <a:txBody>
                    <a:bodyPr/>
                    <a:lstStyle/>
                    <a:p>
                      <a:r>
                        <a:rPr lang="en-US" sz="2800" baseline="0" dirty="0"/>
                        <a:t>Resistance to pH Change</a:t>
                      </a:r>
                    </a:p>
                  </a:txBody>
                  <a:tcPr/>
                </a:tc>
                <a:tc>
                  <a:txBody>
                    <a:bodyPr/>
                    <a:lstStyle/>
                    <a:p>
                      <a:r>
                        <a:rPr lang="en-US" sz="2800" baseline="0" dirty="0"/>
                        <a:t>Low</a:t>
                      </a:r>
                    </a:p>
                  </a:txBody>
                  <a:tcPr/>
                </a:tc>
                <a:extLst>
                  <a:ext uri="{0D108BD9-81ED-4DB2-BD59-A6C34878D82A}">
                    <a16:rowId xmlns:a16="http://schemas.microsoft.com/office/drawing/2014/main" val="745717741"/>
                  </a:ext>
                </a:extLst>
              </a:tr>
            </a:tbl>
          </a:graphicData>
        </a:graphic>
      </p:graphicFrame>
    </p:spTree>
    <p:extLst>
      <p:ext uri="{BB962C8B-B14F-4D97-AF65-F5344CB8AC3E}">
        <p14:creationId xmlns:p14="http://schemas.microsoft.com/office/powerpoint/2010/main" val="3227110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4697254" y="0"/>
            <a:ext cx="2797492" cy="830997"/>
          </a:xfrm>
          <a:prstGeom prst="rect">
            <a:avLst/>
          </a:prstGeom>
          <a:solidFill>
            <a:schemeClr val="accent4">
              <a:lumMod val="20000"/>
              <a:lumOff val="80000"/>
            </a:schemeClr>
          </a:solidFill>
        </p:spPr>
        <p:txBody>
          <a:bodyPr wrap="square">
            <a:spAutoFit/>
          </a:bodyPr>
          <a:lstStyle/>
          <a:p>
            <a:pPr algn="ctr"/>
            <a:r>
              <a:rPr lang="en-US" sz="4800" dirty="0"/>
              <a:t>Sand</a:t>
            </a:r>
          </a:p>
        </p:txBody>
      </p:sp>
      <p:pic>
        <p:nvPicPr>
          <p:cNvPr id="3" name="Picture 2" descr="A close up of a persons hand&#10;&#10;Description automatically generated">
            <a:extLst>
              <a:ext uri="{FF2B5EF4-FFF2-40B4-BE49-F238E27FC236}">
                <a16:creationId xmlns:a16="http://schemas.microsoft.com/office/drawing/2014/main" id="{980ECE5C-7DCC-4751-8A58-9FF342F21F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1" y="1201905"/>
            <a:ext cx="3880757" cy="2830286"/>
          </a:xfrm>
          <a:prstGeom prst="rect">
            <a:avLst/>
          </a:prstGeom>
        </p:spPr>
      </p:pic>
      <p:pic>
        <p:nvPicPr>
          <p:cNvPr id="8" name="Picture 7" descr="A close up of a beach&#10;&#10;Description automatically generated">
            <a:extLst>
              <a:ext uri="{FF2B5EF4-FFF2-40B4-BE49-F238E27FC236}">
                <a16:creationId xmlns:a16="http://schemas.microsoft.com/office/drawing/2014/main" id="{AEEDE81B-CC02-4A44-9A81-59E2C800E6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9414" y="1201905"/>
            <a:ext cx="3942586" cy="2519224"/>
          </a:xfrm>
          <a:prstGeom prst="rect">
            <a:avLst/>
          </a:prstGeom>
        </p:spPr>
      </p:pic>
      <p:grpSp>
        <p:nvGrpSpPr>
          <p:cNvPr id="14" name="Group 13">
            <a:extLst>
              <a:ext uri="{FF2B5EF4-FFF2-40B4-BE49-F238E27FC236}">
                <a16:creationId xmlns:a16="http://schemas.microsoft.com/office/drawing/2014/main" id="{62291543-149F-4EB8-B5FE-A14D200A84E8}"/>
              </a:ext>
            </a:extLst>
          </p:cNvPr>
          <p:cNvGrpSpPr/>
          <p:nvPr/>
        </p:nvGrpSpPr>
        <p:grpSpPr>
          <a:xfrm>
            <a:off x="4276672" y="3581390"/>
            <a:ext cx="3767635" cy="3276600"/>
            <a:chOff x="4861560" y="3721129"/>
            <a:chExt cx="2834095" cy="2796662"/>
          </a:xfrm>
        </p:grpSpPr>
        <p:pic>
          <p:nvPicPr>
            <p:cNvPr id="12" name="Picture 11" descr="A close up of a logo&#10;&#10;Description automatically generated">
              <a:extLst>
                <a:ext uri="{FF2B5EF4-FFF2-40B4-BE49-F238E27FC236}">
                  <a16:creationId xmlns:a16="http://schemas.microsoft.com/office/drawing/2014/main" id="{620D474C-AC58-4DEC-A622-2B445BCF5E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92584" y="4095720"/>
              <a:ext cx="2803071" cy="2422071"/>
            </a:xfrm>
            <a:prstGeom prst="rect">
              <a:avLst/>
            </a:prstGeom>
          </p:spPr>
        </p:pic>
        <p:sp>
          <p:nvSpPr>
            <p:cNvPr id="13" name="TextBox 12">
              <a:extLst>
                <a:ext uri="{FF2B5EF4-FFF2-40B4-BE49-F238E27FC236}">
                  <a16:creationId xmlns:a16="http://schemas.microsoft.com/office/drawing/2014/main" id="{BF3B5CEE-EC4F-4FC7-8E57-6E019A0D1B02}"/>
                </a:ext>
              </a:extLst>
            </p:cNvPr>
            <p:cNvSpPr txBox="1"/>
            <p:nvPr/>
          </p:nvSpPr>
          <p:spPr>
            <a:xfrm>
              <a:off x="4861560" y="3721129"/>
              <a:ext cx="2797492" cy="394043"/>
            </a:xfrm>
            <a:prstGeom prst="rect">
              <a:avLst/>
            </a:prstGeom>
            <a:noFill/>
          </p:spPr>
          <p:txBody>
            <a:bodyPr wrap="square" rtlCol="0">
              <a:spAutoFit/>
            </a:bodyPr>
            <a:lstStyle/>
            <a:p>
              <a:pPr algn="ctr"/>
              <a:r>
                <a:rPr lang="en-US" sz="2400" dirty="0"/>
                <a:t>Sand Soil Pore Space</a:t>
              </a:r>
            </a:p>
          </p:txBody>
        </p:sp>
      </p:grpSp>
    </p:spTree>
    <p:extLst>
      <p:ext uri="{BB962C8B-B14F-4D97-AF65-F5344CB8AC3E}">
        <p14:creationId xmlns:p14="http://schemas.microsoft.com/office/powerpoint/2010/main" val="2785917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3167"/>
            <a:ext cx="11020425" cy="830997"/>
          </a:xfrm>
          <a:prstGeom prst="rect">
            <a:avLst/>
          </a:prstGeom>
          <a:solidFill>
            <a:schemeClr val="accent4">
              <a:lumMod val="20000"/>
              <a:lumOff val="80000"/>
            </a:schemeClr>
          </a:solidFill>
        </p:spPr>
        <p:txBody>
          <a:bodyPr wrap="square">
            <a:spAutoFit/>
          </a:bodyPr>
          <a:lstStyle/>
          <a:p>
            <a:pPr algn="ctr"/>
            <a:r>
              <a:rPr lang="en-US" sz="4800">
                <a:solidFill>
                  <a:prstClr val="black"/>
                </a:solidFill>
              </a:rPr>
              <a:t>Silt</a:t>
            </a:r>
            <a:endParaRPr lang="en-US" sz="4800" dirty="0"/>
          </a:p>
        </p:txBody>
      </p:sp>
      <p:graphicFrame>
        <p:nvGraphicFramePr>
          <p:cNvPr id="6" name="Table 8" descr="Chart showing the traits of silt. Attraction of particles for each other is medium. Water holding capacity is medium-high. Aeration is medium. Drainage rate is slow-medium. Compactibility is medium. Pollutant leaching potential is medium. Ability to store plant nutrients is medium-high. Resistance to pH change is medium. ">
            <a:extLst>
              <a:ext uri="{FF2B5EF4-FFF2-40B4-BE49-F238E27FC236}">
                <a16:creationId xmlns:a16="http://schemas.microsoft.com/office/drawing/2014/main" id="{97C8CC19-7568-4328-9FF8-81CE4DF859C0}"/>
              </a:ext>
            </a:extLst>
          </p:cNvPr>
          <p:cNvGraphicFramePr>
            <a:graphicFrameLocks noGrp="1"/>
          </p:cNvGraphicFramePr>
          <p:nvPr>
            <p:extLst>
              <p:ext uri="{D42A27DB-BD31-4B8C-83A1-F6EECF244321}">
                <p14:modId xmlns:p14="http://schemas.microsoft.com/office/powerpoint/2010/main" val="2207927268"/>
              </p:ext>
            </p:extLst>
          </p:nvPr>
        </p:nvGraphicFramePr>
        <p:xfrm>
          <a:off x="2032000" y="1714917"/>
          <a:ext cx="8128000" cy="4145280"/>
        </p:xfrm>
        <a:graphic>
          <a:graphicData uri="http://schemas.openxmlformats.org/drawingml/2006/table">
            <a:tbl>
              <a:tblPr>
                <a:tableStyleId>{5C22544A-7EE6-4342-B048-85BDC9FD1C3A}</a:tableStyleId>
              </a:tblPr>
              <a:tblGrid>
                <a:gridCol w="5831840">
                  <a:extLst>
                    <a:ext uri="{9D8B030D-6E8A-4147-A177-3AD203B41FA5}">
                      <a16:colId xmlns:a16="http://schemas.microsoft.com/office/drawing/2014/main" val="1750291258"/>
                    </a:ext>
                  </a:extLst>
                </a:gridCol>
                <a:gridCol w="2296160">
                  <a:extLst>
                    <a:ext uri="{9D8B030D-6E8A-4147-A177-3AD203B41FA5}">
                      <a16:colId xmlns:a16="http://schemas.microsoft.com/office/drawing/2014/main" val="327801743"/>
                    </a:ext>
                  </a:extLst>
                </a:gridCol>
              </a:tblGrid>
              <a:tr h="370840">
                <a:tc>
                  <a:txBody>
                    <a:bodyPr/>
                    <a:lstStyle/>
                    <a:p>
                      <a:r>
                        <a:rPr lang="en-US" sz="2800" baseline="0" dirty="0"/>
                        <a:t>Attraction of Particles for Each Other</a:t>
                      </a:r>
                    </a:p>
                  </a:txBody>
                  <a:tcPr/>
                </a:tc>
                <a:tc>
                  <a:txBody>
                    <a:bodyPr/>
                    <a:lstStyle/>
                    <a:p>
                      <a:r>
                        <a:rPr lang="en-US" sz="2800" baseline="0" dirty="0"/>
                        <a:t>Medium</a:t>
                      </a:r>
                    </a:p>
                  </a:txBody>
                  <a:tcPr/>
                </a:tc>
                <a:extLst>
                  <a:ext uri="{0D108BD9-81ED-4DB2-BD59-A6C34878D82A}">
                    <a16:rowId xmlns:a16="http://schemas.microsoft.com/office/drawing/2014/main" val="888715262"/>
                  </a:ext>
                </a:extLst>
              </a:tr>
              <a:tr h="370840">
                <a:tc>
                  <a:txBody>
                    <a:bodyPr/>
                    <a:lstStyle/>
                    <a:p>
                      <a:r>
                        <a:rPr lang="en-US" sz="2800" baseline="0" dirty="0"/>
                        <a:t>Water-Holding Capacity</a:t>
                      </a:r>
                    </a:p>
                  </a:txBody>
                  <a:tcPr/>
                </a:tc>
                <a:tc>
                  <a:txBody>
                    <a:bodyPr/>
                    <a:lstStyle/>
                    <a:p>
                      <a:r>
                        <a:rPr lang="en-US" sz="2800" baseline="0" dirty="0"/>
                        <a:t>Medium-High</a:t>
                      </a:r>
                    </a:p>
                  </a:txBody>
                  <a:tcPr/>
                </a:tc>
                <a:extLst>
                  <a:ext uri="{0D108BD9-81ED-4DB2-BD59-A6C34878D82A}">
                    <a16:rowId xmlns:a16="http://schemas.microsoft.com/office/drawing/2014/main" val="2479614447"/>
                  </a:ext>
                </a:extLst>
              </a:tr>
              <a:tr h="370840">
                <a:tc>
                  <a:txBody>
                    <a:bodyPr/>
                    <a:lstStyle/>
                    <a:p>
                      <a:r>
                        <a:rPr lang="en-US" sz="2800" baseline="0" dirty="0"/>
                        <a:t>Aeration</a:t>
                      </a:r>
                    </a:p>
                  </a:txBody>
                  <a:tcPr/>
                </a:tc>
                <a:tc>
                  <a:txBody>
                    <a:bodyPr/>
                    <a:lstStyle/>
                    <a:p>
                      <a:r>
                        <a:rPr lang="en-US" sz="2800" baseline="0" dirty="0"/>
                        <a:t>Medium</a:t>
                      </a:r>
                    </a:p>
                  </a:txBody>
                  <a:tcPr/>
                </a:tc>
                <a:extLst>
                  <a:ext uri="{0D108BD9-81ED-4DB2-BD59-A6C34878D82A}">
                    <a16:rowId xmlns:a16="http://schemas.microsoft.com/office/drawing/2014/main" val="3350579678"/>
                  </a:ext>
                </a:extLst>
              </a:tr>
              <a:tr h="370840">
                <a:tc>
                  <a:txBody>
                    <a:bodyPr/>
                    <a:lstStyle/>
                    <a:p>
                      <a:r>
                        <a:rPr lang="en-US" sz="2800" baseline="0" dirty="0"/>
                        <a:t>Drainage Rate</a:t>
                      </a:r>
                    </a:p>
                  </a:txBody>
                  <a:tcPr/>
                </a:tc>
                <a:tc>
                  <a:txBody>
                    <a:bodyPr/>
                    <a:lstStyle/>
                    <a:p>
                      <a:r>
                        <a:rPr lang="en-US" sz="2800" baseline="0" dirty="0"/>
                        <a:t>Slow-Medium</a:t>
                      </a:r>
                    </a:p>
                  </a:txBody>
                  <a:tcPr/>
                </a:tc>
                <a:extLst>
                  <a:ext uri="{0D108BD9-81ED-4DB2-BD59-A6C34878D82A}">
                    <a16:rowId xmlns:a16="http://schemas.microsoft.com/office/drawing/2014/main" val="4082988310"/>
                  </a:ext>
                </a:extLst>
              </a:tr>
              <a:tr h="370840">
                <a:tc>
                  <a:txBody>
                    <a:bodyPr/>
                    <a:lstStyle/>
                    <a:p>
                      <a:r>
                        <a:rPr lang="en-US" sz="2800" baseline="0" dirty="0"/>
                        <a:t>Compactibility</a:t>
                      </a:r>
                    </a:p>
                  </a:txBody>
                  <a:tcPr/>
                </a:tc>
                <a:tc>
                  <a:txBody>
                    <a:bodyPr/>
                    <a:lstStyle/>
                    <a:p>
                      <a:r>
                        <a:rPr lang="en-US" sz="2800" baseline="0" dirty="0"/>
                        <a:t>Medium</a:t>
                      </a:r>
                    </a:p>
                  </a:txBody>
                  <a:tcPr/>
                </a:tc>
                <a:extLst>
                  <a:ext uri="{0D108BD9-81ED-4DB2-BD59-A6C34878D82A}">
                    <a16:rowId xmlns:a16="http://schemas.microsoft.com/office/drawing/2014/main" val="4043783005"/>
                  </a:ext>
                </a:extLst>
              </a:tr>
              <a:tr h="370840">
                <a:tc>
                  <a:txBody>
                    <a:bodyPr/>
                    <a:lstStyle/>
                    <a:p>
                      <a:r>
                        <a:rPr lang="en-US" sz="2800" baseline="0" dirty="0"/>
                        <a:t>Pollutant Leaching Potential</a:t>
                      </a:r>
                    </a:p>
                  </a:txBody>
                  <a:tcPr/>
                </a:tc>
                <a:tc>
                  <a:txBody>
                    <a:bodyPr/>
                    <a:lstStyle/>
                    <a:p>
                      <a:r>
                        <a:rPr lang="en-US" sz="2800" baseline="0" dirty="0"/>
                        <a:t>Medium</a:t>
                      </a:r>
                    </a:p>
                  </a:txBody>
                  <a:tcPr/>
                </a:tc>
                <a:extLst>
                  <a:ext uri="{0D108BD9-81ED-4DB2-BD59-A6C34878D82A}">
                    <a16:rowId xmlns:a16="http://schemas.microsoft.com/office/drawing/2014/main" val="2844114881"/>
                  </a:ext>
                </a:extLst>
              </a:tr>
              <a:tr h="370840">
                <a:tc>
                  <a:txBody>
                    <a:bodyPr/>
                    <a:lstStyle/>
                    <a:p>
                      <a:r>
                        <a:rPr lang="en-US" sz="2800" baseline="0" dirty="0"/>
                        <a:t>Ability to Store Plant Nutrients</a:t>
                      </a:r>
                    </a:p>
                  </a:txBody>
                  <a:tcPr/>
                </a:tc>
                <a:tc>
                  <a:txBody>
                    <a:bodyPr/>
                    <a:lstStyle/>
                    <a:p>
                      <a:r>
                        <a:rPr lang="en-US" sz="2800" baseline="0" dirty="0"/>
                        <a:t>Medium-High</a:t>
                      </a:r>
                    </a:p>
                  </a:txBody>
                  <a:tcPr/>
                </a:tc>
                <a:extLst>
                  <a:ext uri="{0D108BD9-81ED-4DB2-BD59-A6C34878D82A}">
                    <a16:rowId xmlns:a16="http://schemas.microsoft.com/office/drawing/2014/main" val="3811690975"/>
                  </a:ext>
                </a:extLst>
              </a:tr>
              <a:tr h="370840">
                <a:tc>
                  <a:txBody>
                    <a:bodyPr/>
                    <a:lstStyle/>
                    <a:p>
                      <a:r>
                        <a:rPr lang="en-US" sz="2800" baseline="0" dirty="0"/>
                        <a:t>Resistance to pH Change</a:t>
                      </a:r>
                    </a:p>
                  </a:txBody>
                  <a:tcPr/>
                </a:tc>
                <a:tc>
                  <a:txBody>
                    <a:bodyPr/>
                    <a:lstStyle/>
                    <a:p>
                      <a:r>
                        <a:rPr lang="en-US" sz="2800" baseline="0" dirty="0"/>
                        <a:t>Medium</a:t>
                      </a:r>
                    </a:p>
                  </a:txBody>
                  <a:tcPr/>
                </a:tc>
                <a:extLst>
                  <a:ext uri="{0D108BD9-81ED-4DB2-BD59-A6C34878D82A}">
                    <a16:rowId xmlns:a16="http://schemas.microsoft.com/office/drawing/2014/main" val="745717741"/>
                  </a:ext>
                </a:extLst>
              </a:tr>
            </a:tbl>
          </a:graphicData>
        </a:graphic>
      </p:graphicFrame>
    </p:spTree>
    <p:extLst>
      <p:ext uri="{BB962C8B-B14F-4D97-AF65-F5344CB8AC3E}">
        <p14:creationId xmlns:p14="http://schemas.microsoft.com/office/powerpoint/2010/main" val="3387042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3167"/>
            <a:ext cx="11020425" cy="830997"/>
          </a:xfrm>
          <a:prstGeom prst="rect">
            <a:avLst/>
          </a:prstGeom>
          <a:solidFill>
            <a:schemeClr val="accent4">
              <a:lumMod val="20000"/>
              <a:lumOff val="80000"/>
            </a:schemeClr>
          </a:solidFill>
        </p:spPr>
        <p:txBody>
          <a:bodyPr wrap="square">
            <a:spAutoFit/>
          </a:bodyPr>
          <a:lstStyle/>
          <a:p>
            <a:pPr algn="ctr"/>
            <a:r>
              <a:rPr lang="en-US" sz="4800">
                <a:solidFill>
                  <a:prstClr val="black"/>
                </a:solidFill>
              </a:rPr>
              <a:t>Silt</a:t>
            </a:r>
            <a:endParaRPr lang="en-US" sz="4800" dirty="0"/>
          </a:p>
        </p:txBody>
      </p:sp>
      <p:pic>
        <p:nvPicPr>
          <p:cNvPr id="3" name="Picture 2">
            <a:extLst>
              <a:ext uri="{FF2B5EF4-FFF2-40B4-BE49-F238E27FC236}">
                <a16:creationId xmlns:a16="http://schemas.microsoft.com/office/drawing/2014/main" id="{44E9DB37-1EDF-4073-91A5-721663CC43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1977" y="1355271"/>
            <a:ext cx="5568043" cy="5502729"/>
          </a:xfrm>
          <a:prstGeom prst="rect">
            <a:avLst/>
          </a:prstGeom>
        </p:spPr>
      </p:pic>
    </p:spTree>
    <p:extLst>
      <p:ext uri="{BB962C8B-B14F-4D97-AF65-F5344CB8AC3E}">
        <p14:creationId xmlns:p14="http://schemas.microsoft.com/office/powerpoint/2010/main" val="428197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8009"/>
            <a:ext cx="11020425" cy="830997"/>
          </a:xfrm>
          <a:prstGeom prst="rect">
            <a:avLst/>
          </a:prstGeom>
          <a:solidFill>
            <a:schemeClr val="accent4">
              <a:lumMod val="20000"/>
              <a:lumOff val="80000"/>
            </a:schemeClr>
          </a:solidFill>
        </p:spPr>
        <p:txBody>
          <a:bodyPr wrap="square">
            <a:spAutoFit/>
          </a:bodyPr>
          <a:lstStyle/>
          <a:p>
            <a:pPr algn="ctr"/>
            <a:r>
              <a:rPr lang="en-US" sz="4800">
                <a:solidFill>
                  <a:prstClr val="black"/>
                </a:solidFill>
              </a:rPr>
              <a:t>Clay</a:t>
            </a:r>
            <a:endParaRPr lang="en-US" sz="4800" dirty="0"/>
          </a:p>
        </p:txBody>
      </p:sp>
      <p:graphicFrame>
        <p:nvGraphicFramePr>
          <p:cNvPr id="6" name="Table 8" descr="Chart showing properties of clay soil. Attraction of particles for each other is high. Water-holding capacity is high. Aeration is poor. Drainage rate is very slow. Compactibility is high. Pollutant leaching potential is low. Ability to store plant nutrients is high. Resistance to pH change is high. ">
            <a:extLst>
              <a:ext uri="{FF2B5EF4-FFF2-40B4-BE49-F238E27FC236}">
                <a16:creationId xmlns:a16="http://schemas.microsoft.com/office/drawing/2014/main" id="{782A4FCE-D3FB-45DD-856D-773FD29890D3}"/>
              </a:ext>
            </a:extLst>
          </p:cNvPr>
          <p:cNvGraphicFramePr>
            <a:graphicFrameLocks noGrp="1"/>
          </p:cNvGraphicFramePr>
          <p:nvPr>
            <p:extLst>
              <p:ext uri="{D42A27DB-BD31-4B8C-83A1-F6EECF244321}">
                <p14:modId xmlns:p14="http://schemas.microsoft.com/office/powerpoint/2010/main" val="332166430"/>
              </p:ext>
            </p:extLst>
          </p:nvPr>
        </p:nvGraphicFramePr>
        <p:xfrm>
          <a:off x="2032000" y="1714917"/>
          <a:ext cx="8128000" cy="4145280"/>
        </p:xfrm>
        <a:graphic>
          <a:graphicData uri="http://schemas.openxmlformats.org/drawingml/2006/table">
            <a:tbl>
              <a:tblPr>
                <a:tableStyleId>{5C22544A-7EE6-4342-B048-85BDC9FD1C3A}</a:tableStyleId>
              </a:tblPr>
              <a:tblGrid>
                <a:gridCol w="5831840">
                  <a:extLst>
                    <a:ext uri="{9D8B030D-6E8A-4147-A177-3AD203B41FA5}">
                      <a16:colId xmlns:a16="http://schemas.microsoft.com/office/drawing/2014/main" val="1750291258"/>
                    </a:ext>
                  </a:extLst>
                </a:gridCol>
                <a:gridCol w="2296160">
                  <a:extLst>
                    <a:ext uri="{9D8B030D-6E8A-4147-A177-3AD203B41FA5}">
                      <a16:colId xmlns:a16="http://schemas.microsoft.com/office/drawing/2014/main" val="327801743"/>
                    </a:ext>
                  </a:extLst>
                </a:gridCol>
              </a:tblGrid>
              <a:tr h="370840">
                <a:tc>
                  <a:txBody>
                    <a:bodyPr/>
                    <a:lstStyle/>
                    <a:p>
                      <a:r>
                        <a:rPr lang="en-US" sz="2800" baseline="0" dirty="0"/>
                        <a:t>Attraction of Particles for Each Other</a:t>
                      </a:r>
                    </a:p>
                  </a:txBody>
                  <a:tcPr/>
                </a:tc>
                <a:tc>
                  <a:txBody>
                    <a:bodyPr/>
                    <a:lstStyle/>
                    <a:p>
                      <a:r>
                        <a:rPr lang="en-US" sz="2800" baseline="0" dirty="0"/>
                        <a:t>High</a:t>
                      </a:r>
                    </a:p>
                  </a:txBody>
                  <a:tcPr/>
                </a:tc>
                <a:extLst>
                  <a:ext uri="{0D108BD9-81ED-4DB2-BD59-A6C34878D82A}">
                    <a16:rowId xmlns:a16="http://schemas.microsoft.com/office/drawing/2014/main" val="888715262"/>
                  </a:ext>
                </a:extLst>
              </a:tr>
              <a:tr h="370840">
                <a:tc>
                  <a:txBody>
                    <a:bodyPr/>
                    <a:lstStyle/>
                    <a:p>
                      <a:r>
                        <a:rPr lang="en-US" sz="2800" baseline="0" dirty="0"/>
                        <a:t>Water-Holding Capacity</a:t>
                      </a:r>
                    </a:p>
                  </a:txBody>
                  <a:tcPr/>
                </a:tc>
                <a:tc>
                  <a:txBody>
                    <a:bodyPr/>
                    <a:lstStyle/>
                    <a:p>
                      <a:r>
                        <a:rPr lang="en-US" sz="2800" baseline="0" dirty="0"/>
                        <a:t>High</a:t>
                      </a:r>
                    </a:p>
                  </a:txBody>
                  <a:tcPr/>
                </a:tc>
                <a:extLst>
                  <a:ext uri="{0D108BD9-81ED-4DB2-BD59-A6C34878D82A}">
                    <a16:rowId xmlns:a16="http://schemas.microsoft.com/office/drawing/2014/main" val="2479614447"/>
                  </a:ext>
                </a:extLst>
              </a:tr>
              <a:tr h="370840">
                <a:tc>
                  <a:txBody>
                    <a:bodyPr/>
                    <a:lstStyle/>
                    <a:p>
                      <a:r>
                        <a:rPr lang="en-US" sz="2800" baseline="0" dirty="0"/>
                        <a:t>Aeration</a:t>
                      </a:r>
                    </a:p>
                  </a:txBody>
                  <a:tcPr/>
                </a:tc>
                <a:tc>
                  <a:txBody>
                    <a:bodyPr/>
                    <a:lstStyle/>
                    <a:p>
                      <a:r>
                        <a:rPr lang="en-US" sz="2800" baseline="0" dirty="0"/>
                        <a:t>Poor</a:t>
                      </a:r>
                    </a:p>
                  </a:txBody>
                  <a:tcPr/>
                </a:tc>
                <a:extLst>
                  <a:ext uri="{0D108BD9-81ED-4DB2-BD59-A6C34878D82A}">
                    <a16:rowId xmlns:a16="http://schemas.microsoft.com/office/drawing/2014/main" val="3350579678"/>
                  </a:ext>
                </a:extLst>
              </a:tr>
              <a:tr h="370840">
                <a:tc>
                  <a:txBody>
                    <a:bodyPr/>
                    <a:lstStyle/>
                    <a:p>
                      <a:r>
                        <a:rPr lang="en-US" sz="2800" baseline="0" dirty="0"/>
                        <a:t>Drainage Rate</a:t>
                      </a:r>
                    </a:p>
                  </a:txBody>
                  <a:tcPr/>
                </a:tc>
                <a:tc>
                  <a:txBody>
                    <a:bodyPr/>
                    <a:lstStyle/>
                    <a:p>
                      <a:r>
                        <a:rPr lang="en-US" sz="2800" baseline="0" dirty="0"/>
                        <a:t>Very Slow</a:t>
                      </a:r>
                    </a:p>
                  </a:txBody>
                  <a:tcPr/>
                </a:tc>
                <a:extLst>
                  <a:ext uri="{0D108BD9-81ED-4DB2-BD59-A6C34878D82A}">
                    <a16:rowId xmlns:a16="http://schemas.microsoft.com/office/drawing/2014/main" val="4082988310"/>
                  </a:ext>
                </a:extLst>
              </a:tr>
              <a:tr h="370840">
                <a:tc>
                  <a:txBody>
                    <a:bodyPr/>
                    <a:lstStyle/>
                    <a:p>
                      <a:r>
                        <a:rPr lang="en-US" sz="2800" baseline="0" dirty="0" err="1"/>
                        <a:t>Compactibility</a:t>
                      </a:r>
                      <a:endParaRPr lang="en-US" sz="2800" baseline="0" dirty="0"/>
                    </a:p>
                  </a:txBody>
                  <a:tcPr/>
                </a:tc>
                <a:tc>
                  <a:txBody>
                    <a:bodyPr/>
                    <a:lstStyle/>
                    <a:p>
                      <a:r>
                        <a:rPr lang="en-US" sz="2800" baseline="0" dirty="0"/>
                        <a:t>High</a:t>
                      </a:r>
                    </a:p>
                  </a:txBody>
                  <a:tcPr/>
                </a:tc>
                <a:extLst>
                  <a:ext uri="{0D108BD9-81ED-4DB2-BD59-A6C34878D82A}">
                    <a16:rowId xmlns:a16="http://schemas.microsoft.com/office/drawing/2014/main" val="4043783005"/>
                  </a:ext>
                </a:extLst>
              </a:tr>
              <a:tr h="370840">
                <a:tc>
                  <a:txBody>
                    <a:bodyPr/>
                    <a:lstStyle/>
                    <a:p>
                      <a:r>
                        <a:rPr lang="en-US" sz="2800" baseline="0" dirty="0"/>
                        <a:t>Pollutant Leaching Potential</a:t>
                      </a:r>
                    </a:p>
                  </a:txBody>
                  <a:tcPr/>
                </a:tc>
                <a:tc>
                  <a:txBody>
                    <a:bodyPr/>
                    <a:lstStyle/>
                    <a:p>
                      <a:r>
                        <a:rPr lang="en-US" sz="2800" baseline="0" dirty="0"/>
                        <a:t>Low</a:t>
                      </a:r>
                    </a:p>
                  </a:txBody>
                  <a:tcPr/>
                </a:tc>
                <a:extLst>
                  <a:ext uri="{0D108BD9-81ED-4DB2-BD59-A6C34878D82A}">
                    <a16:rowId xmlns:a16="http://schemas.microsoft.com/office/drawing/2014/main" val="2844114881"/>
                  </a:ext>
                </a:extLst>
              </a:tr>
              <a:tr h="370840">
                <a:tc>
                  <a:txBody>
                    <a:bodyPr/>
                    <a:lstStyle/>
                    <a:p>
                      <a:r>
                        <a:rPr lang="en-US" sz="2800" baseline="0" dirty="0"/>
                        <a:t>Ability to Store Plant Nutrients</a:t>
                      </a:r>
                    </a:p>
                  </a:txBody>
                  <a:tcPr/>
                </a:tc>
                <a:tc>
                  <a:txBody>
                    <a:bodyPr/>
                    <a:lstStyle/>
                    <a:p>
                      <a:r>
                        <a:rPr lang="en-US" sz="2800" baseline="0" dirty="0"/>
                        <a:t>High</a:t>
                      </a:r>
                    </a:p>
                  </a:txBody>
                  <a:tcPr/>
                </a:tc>
                <a:extLst>
                  <a:ext uri="{0D108BD9-81ED-4DB2-BD59-A6C34878D82A}">
                    <a16:rowId xmlns:a16="http://schemas.microsoft.com/office/drawing/2014/main" val="3811690975"/>
                  </a:ext>
                </a:extLst>
              </a:tr>
              <a:tr h="370840">
                <a:tc>
                  <a:txBody>
                    <a:bodyPr/>
                    <a:lstStyle/>
                    <a:p>
                      <a:r>
                        <a:rPr lang="en-US" sz="2800" baseline="0" dirty="0"/>
                        <a:t>Resistance to pH Change</a:t>
                      </a:r>
                    </a:p>
                  </a:txBody>
                  <a:tcPr/>
                </a:tc>
                <a:tc>
                  <a:txBody>
                    <a:bodyPr/>
                    <a:lstStyle/>
                    <a:p>
                      <a:r>
                        <a:rPr lang="en-US" sz="2800" baseline="0" dirty="0"/>
                        <a:t>High</a:t>
                      </a:r>
                    </a:p>
                  </a:txBody>
                  <a:tcPr/>
                </a:tc>
                <a:extLst>
                  <a:ext uri="{0D108BD9-81ED-4DB2-BD59-A6C34878D82A}">
                    <a16:rowId xmlns:a16="http://schemas.microsoft.com/office/drawing/2014/main" val="745717741"/>
                  </a:ext>
                </a:extLst>
              </a:tr>
            </a:tbl>
          </a:graphicData>
        </a:graphic>
      </p:graphicFrame>
    </p:spTree>
    <p:extLst>
      <p:ext uri="{BB962C8B-B14F-4D97-AF65-F5344CB8AC3E}">
        <p14:creationId xmlns:p14="http://schemas.microsoft.com/office/powerpoint/2010/main" val="1289821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Organic Matter</a:t>
            </a:r>
            <a:endParaRPr lang="en-US" sz="4800" dirty="0"/>
          </a:p>
        </p:txBody>
      </p:sp>
    </p:spTree>
    <p:extLst>
      <p:ext uri="{BB962C8B-B14F-4D97-AF65-F5344CB8AC3E}">
        <p14:creationId xmlns:p14="http://schemas.microsoft.com/office/powerpoint/2010/main" val="2291465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2" name="Rectangle 1">
            <a:extLst>
              <a:ext uri="{FF2B5EF4-FFF2-40B4-BE49-F238E27FC236}">
                <a16:creationId xmlns:a16="http://schemas.microsoft.com/office/drawing/2014/main" id="{9FBDCA75-A681-44FB-B709-1C8FE3C0FA23}"/>
              </a:ext>
            </a:extLst>
          </p:cNvPr>
          <p:cNvSpPr/>
          <p:nvPr/>
        </p:nvSpPr>
        <p:spPr>
          <a:xfrm>
            <a:off x="585787" y="1651590"/>
            <a:ext cx="11020425" cy="3554819"/>
          </a:xfrm>
          <a:prstGeom prst="rect">
            <a:avLst/>
          </a:prstGeom>
          <a:solidFill>
            <a:schemeClr val="accent4">
              <a:lumMod val="20000"/>
              <a:lumOff val="80000"/>
            </a:schemeClr>
          </a:solidFill>
        </p:spPr>
        <p:txBody>
          <a:bodyPr wrap="square">
            <a:spAutoFit/>
          </a:bodyPr>
          <a:lstStyle/>
          <a:p>
            <a:pPr marL="342900" indent="-342900" algn="ctr">
              <a:buAutoNum type="arabicParenR"/>
            </a:pPr>
            <a:r>
              <a:rPr lang="en-US" sz="4500" dirty="0"/>
              <a:t> Soil supports the growth of higher plants. Soil properties determine the nature of the vegetation present and, indirectly, the number and type of animals the ecosystem can support.</a:t>
            </a:r>
          </a:p>
        </p:txBody>
      </p:sp>
    </p:spTree>
    <p:extLst>
      <p:ext uri="{BB962C8B-B14F-4D97-AF65-F5344CB8AC3E}">
        <p14:creationId xmlns:p14="http://schemas.microsoft.com/office/powerpoint/2010/main" val="1686171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1) Organic matter is the smallest component of soil making up 1% to 6% by weight on average</a:t>
            </a:r>
          </a:p>
        </p:txBody>
      </p:sp>
    </p:spTree>
    <p:extLst>
      <p:ext uri="{BB962C8B-B14F-4D97-AF65-F5344CB8AC3E}">
        <p14:creationId xmlns:p14="http://schemas.microsoft.com/office/powerpoint/2010/main" val="3544519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77" y="2274833"/>
            <a:ext cx="11020425" cy="2308324"/>
          </a:xfrm>
          <a:prstGeom prst="rect">
            <a:avLst/>
          </a:prstGeom>
          <a:solidFill>
            <a:schemeClr val="accent4">
              <a:lumMod val="20000"/>
              <a:lumOff val="80000"/>
            </a:schemeClr>
          </a:solidFill>
        </p:spPr>
        <p:txBody>
          <a:bodyPr wrap="square">
            <a:spAutoFit/>
          </a:bodyPr>
          <a:lstStyle/>
          <a:p>
            <a:pPr algn="ctr"/>
            <a:r>
              <a:rPr lang="en-US" sz="4800" dirty="0"/>
              <a:t>2) Soil organic matter consists of all living and dead carbonaceous substances (contain carbon)</a:t>
            </a:r>
          </a:p>
        </p:txBody>
      </p:sp>
    </p:spTree>
    <p:extLst>
      <p:ext uri="{BB962C8B-B14F-4D97-AF65-F5344CB8AC3E}">
        <p14:creationId xmlns:p14="http://schemas.microsoft.com/office/powerpoint/2010/main" val="7102848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914538"/>
            <a:ext cx="11020425" cy="830997"/>
          </a:xfrm>
          <a:prstGeom prst="rect">
            <a:avLst/>
          </a:prstGeom>
          <a:solidFill>
            <a:schemeClr val="accent4">
              <a:lumMod val="20000"/>
              <a:lumOff val="80000"/>
            </a:schemeClr>
          </a:solidFill>
        </p:spPr>
        <p:txBody>
          <a:bodyPr wrap="square">
            <a:spAutoFit/>
          </a:bodyPr>
          <a:lstStyle/>
          <a:p>
            <a:pPr algn="ctr"/>
            <a:r>
              <a:rPr lang="en-US" sz="4800" dirty="0"/>
              <a:t>3) High organic matter content darkens soil</a:t>
            </a:r>
          </a:p>
        </p:txBody>
      </p:sp>
      <p:pic>
        <p:nvPicPr>
          <p:cNvPr id="2" name="Picture 1" descr="Very dark soil high in organic matter. ">
            <a:extLst>
              <a:ext uri="{FF2B5EF4-FFF2-40B4-BE49-F238E27FC236}">
                <a16:creationId xmlns:a16="http://schemas.microsoft.com/office/drawing/2014/main" id="{52C65EC8-26D1-4936-B5C3-064CF26D1A59}"/>
              </a:ext>
            </a:extLst>
          </p:cNvPr>
          <p:cNvPicPr>
            <a:picLocks noChangeAspect="1"/>
          </p:cNvPicPr>
          <p:nvPr/>
        </p:nvPicPr>
        <p:blipFill>
          <a:blip r:embed="rId4"/>
          <a:stretch>
            <a:fillRect/>
          </a:stretch>
        </p:blipFill>
        <p:spPr>
          <a:xfrm>
            <a:off x="3246943" y="2047874"/>
            <a:ext cx="5698114" cy="4268085"/>
          </a:xfrm>
          <a:prstGeom prst="rect">
            <a:avLst/>
          </a:prstGeom>
        </p:spPr>
      </p:pic>
    </p:spTree>
    <p:extLst>
      <p:ext uri="{BB962C8B-B14F-4D97-AF65-F5344CB8AC3E}">
        <p14:creationId xmlns:p14="http://schemas.microsoft.com/office/powerpoint/2010/main" val="1789388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4) Organic matter increases a soil’s water-holding capacity and its cation exchange capacity (CEC)</a:t>
            </a:r>
          </a:p>
        </p:txBody>
      </p:sp>
    </p:spTree>
    <p:extLst>
      <p:ext uri="{BB962C8B-B14F-4D97-AF65-F5344CB8AC3E}">
        <p14:creationId xmlns:p14="http://schemas.microsoft.com/office/powerpoint/2010/main" val="3258968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77" y="2274838"/>
            <a:ext cx="11020425" cy="2308324"/>
          </a:xfrm>
          <a:prstGeom prst="rect">
            <a:avLst/>
          </a:prstGeom>
          <a:solidFill>
            <a:schemeClr val="accent4">
              <a:lumMod val="20000"/>
              <a:lumOff val="80000"/>
            </a:schemeClr>
          </a:solidFill>
        </p:spPr>
        <p:txBody>
          <a:bodyPr wrap="square">
            <a:spAutoFit/>
          </a:bodyPr>
          <a:lstStyle/>
          <a:p>
            <a:pPr algn="ctr"/>
            <a:r>
              <a:rPr lang="en-US" sz="4800" dirty="0"/>
              <a:t>5) Dead organic matter is continuously broken down (decomposed) by soil organisms</a:t>
            </a:r>
          </a:p>
        </p:txBody>
      </p:sp>
    </p:spTree>
    <p:extLst>
      <p:ext uri="{BB962C8B-B14F-4D97-AF65-F5344CB8AC3E}">
        <p14:creationId xmlns:p14="http://schemas.microsoft.com/office/powerpoint/2010/main" val="161992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3"/>
            <a:ext cx="11020425" cy="2308324"/>
          </a:xfrm>
          <a:prstGeom prst="rect">
            <a:avLst/>
          </a:prstGeom>
          <a:solidFill>
            <a:schemeClr val="accent4">
              <a:lumMod val="20000"/>
              <a:lumOff val="80000"/>
            </a:schemeClr>
          </a:solidFill>
        </p:spPr>
        <p:txBody>
          <a:bodyPr wrap="square">
            <a:spAutoFit/>
          </a:bodyPr>
          <a:lstStyle/>
          <a:p>
            <a:pPr algn="ctr"/>
            <a:r>
              <a:rPr lang="en-US" sz="4800" dirty="0"/>
              <a:t>6) The products of this decomposition is the nutrient source for plants and other soil organisms </a:t>
            </a:r>
          </a:p>
        </p:txBody>
      </p:sp>
    </p:spTree>
    <p:extLst>
      <p:ext uri="{BB962C8B-B14F-4D97-AF65-F5344CB8AC3E}">
        <p14:creationId xmlns:p14="http://schemas.microsoft.com/office/powerpoint/2010/main" val="32931041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7) Organic matter is lost from the soil as carbon dioxide produced by microbial respiration</a:t>
            </a:r>
          </a:p>
        </p:txBody>
      </p:sp>
    </p:spTree>
    <p:extLst>
      <p:ext uri="{BB962C8B-B14F-4D97-AF65-F5344CB8AC3E}">
        <p14:creationId xmlns:p14="http://schemas.microsoft.com/office/powerpoint/2010/main" val="853309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8) Soil organic matter must be continually replenished by the addition of plant and/or animal residues</a:t>
            </a:r>
          </a:p>
        </p:txBody>
      </p:sp>
    </p:spTree>
    <p:extLst>
      <p:ext uri="{BB962C8B-B14F-4D97-AF65-F5344CB8AC3E}">
        <p14:creationId xmlns:p14="http://schemas.microsoft.com/office/powerpoint/2010/main" val="5765478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3"/>
            <a:ext cx="11020425" cy="2308324"/>
          </a:xfrm>
          <a:prstGeom prst="rect">
            <a:avLst/>
          </a:prstGeom>
          <a:solidFill>
            <a:schemeClr val="accent4">
              <a:lumMod val="20000"/>
              <a:lumOff val="80000"/>
            </a:schemeClr>
          </a:solidFill>
        </p:spPr>
        <p:txBody>
          <a:bodyPr wrap="square">
            <a:spAutoFit/>
          </a:bodyPr>
          <a:lstStyle/>
          <a:p>
            <a:pPr algn="ctr"/>
            <a:r>
              <a:rPr lang="en-US" sz="4800" dirty="0"/>
              <a:t>9) All plant nutrients except carbon, hydrogen and oxygen (C,H,O) are provided by soil organic matter</a:t>
            </a:r>
          </a:p>
        </p:txBody>
      </p:sp>
    </p:spTree>
    <p:extLst>
      <p:ext uri="{BB962C8B-B14F-4D97-AF65-F5344CB8AC3E}">
        <p14:creationId xmlns:p14="http://schemas.microsoft.com/office/powerpoint/2010/main" val="3820142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3"/>
            <a:ext cx="11020425" cy="2308324"/>
          </a:xfrm>
          <a:prstGeom prst="rect">
            <a:avLst/>
          </a:prstGeom>
          <a:solidFill>
            <a:schemeClr val="accent4">
              <a:lumMod val="20000"/>
              <a:lumOff val="80000"/>
            </a:schemeClr>
          </a:solidFill>
        </p:spPr>
        <p:txBody>
          <a:bodyPr wrap="square">
            <a:spAutoFit/>
          </a:bodyPr>
          <a:lstStyle/>
          <a:p>
            <a:pPr algn="ctr"/>
            <a:r>
              <a:rPr lang="en-US" sz="4800" dirty="0"/>
              <a:t>10) Organic matter binds soil particles together and plays a vital role in soil structure</a:t>
            </a:r>
          </a:p>
        </p:txBody>
      </p:sp>
    </p:spTree>
    <p:extLst>
      <p:ext uri="{BB962C8B-B14F-4D97-AF65-F5344CB8AC3E}">
        <p14:creationId xmlns:p14="http://schemas.microsoft.com/office/powerpoint/2010/main" val="4150497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91B20921-C48A-4B22-86CF-C879426E2089}"/>
              </a:ext>
            </a:extLst>
          </p:cNvPr>
          <p:cNvSpPr/>
          <p:nvPr/>
        </p:nvSpPr>
        <p:spPr>
          <a:xfrm>
            <a:off x="585787" y="1651590"/>
            <a:ext cx="11020425" cy="3785652"/>
          </a:xfrm>
          <a:prstGeom prst="rect">
            <a:avLst/>
          </a:prstGeom>
          <a:solidFill>
            <a:schemeClr val="accent4">
              <a:lumMod val="20000"/>
              <a:lumOff val="80000"/>
            </a:schemeClr>
          </a:solidFill>
        </p:spPr>
        <p:txBody>
          <a:bodyPr wrap="square">
            <a:spAutoFit/>
          </a:bodyPr>
          <a:lstStyle/>
          <a:p>
            <a:pPr algn="ctr"/>
            <a:r>
              <a:rPr lang="en-US" sz="4800" dirty="0"/>
              <a:t>2) Soil properties are the principal factor controlling the fate of water in the hydrologic system. Water loss, utilization, contamination and purification are all affected by the soil.</a:t>
            </a:r>
          </a:p>
        </p:txBody>
      </p:sp>
    </p:spTree>
    <p:extLst>
      <p:ext uri="{BB962C8B-B14F-4D97-AF65-F5344CB8AC3E}">
        <p14:creationId xmlns:p14="http://schemas.microsoft.com/office/powerpoint/2010/main" val="29456579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1"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77" y="135220"/>
            <a:ext cx="11020425" cy="830997"/>
          </a:xfrm>
          <a:prstGeom prst="rect">
            <a:avLst/>
          </a:prstGeom>
          <a:solidFill>
            <a:schemeClr val="accent4">
              <a:lumMod val="20000"/>
              <a:lumOff val="80000"/>
            </a:schemeClr>
          </a:solidFill>
        </p:spPr>
        <p:txBody>
          <a:bodyPr wrap="square">
            <a:spAutoFit/>
          </a:bodyPr>
          <a:lstStyle/>
          <a:p>
            <a:pPr algn="ctr"/>
            <a:r>
              <a:rPr lang="en-US" sz="4800"/>
              <a:t>Soil Biota</a:t>
            </a:r>
            <a:endParaRPr lang="en-US" sz="4800" dirty="0"/>
          </a:p>
        </p:txBody>
      </p:sp>
      <p:graphicFrame>
        <p:nvGraphicFramePr>
          <p:cNvPr id="3" name="Table 2" descr="Chart outlining soil biota contents. Bacteria make up 100 minnion to 1 billion per tsp of soil. Actinomycetes there are 10 to 100 million per tsp of soil.. Fungi number 100,000 to 1 million per tsp of soil. Algae number 10,000 to 100,000 per tsp. Protozoa 1,000 to 10,000 per tsp. Nematodes 10 to 100 per tsp. Mites 1 to 10 per tsp. Earthworms there are 10 per cubic foot of soil. ">
            <a:extLst>
              <a:ext uri="{FF2B5EF4-FFF2-40B4-BE49-F238E27FC236}">
                <a16:creationId xmlns:a16="http://schemas.microsoft.com/office/drawing/2014/main" id="{06CCD584-4927-414C-B547-D5E78A0F6EFE}"/>
              </a:ext>
            </a:extLst>
          </p:cNvPr>
          <p:cNvGraphicFramePr>
            <a:graphicFrameLocks noGrp="1"/>
          </p:cNvGraphicFramePr>
          <p:nvPr>
            <p:extLst>
              <p:ext uri="{D42A27DB-BD31-4B8C-83A1-F6EECF244321}">
                <p14:modId xmlns:p14="http://schemas.microsoft.com/office/powerpoint/2010/main" val="3657247919"/>
              </p:ext>
            </p:extLst>
          </p:nvPr>
        </p:nvGraphicFramePr>
        <p:xfrm>
          <a:off x="838200" y="1825625"/>
          <a:ext cx="10088880" cy="4145280"/>
        </p:xfrm>
        <a:graphic>
          <a:graphicData uri="http://schemas.openxmlformats.org/drawingml/2006/table">
            <a:tbl>
              <a:tblPr>
                <a:tableStyleId>{2D5ABB26-0587-4C30-8999-92F81FD0307C}</a:tableStyleId>
              </a:tblPr>
              <a:tblGrid>
                <a:gridCol w="5044440">
                  <a:extLst>
                    <a:ext uri="{9D8B030D-6E8A-4147-A177-3AD203B41FA5}">
                      <a16:colId xmlns:a16="http://schemas.microsoft.com/office/drawing/2014/main" val="1240645632"/>
                    </a:ext>
                  </a:extLst>
                </a:gridCol>
                <a:gridCol w="5044440">
                  <a:extLst>
                    <a:ext uri="{9D8B030D-6E8A-4147-A177-3AD203B41FA5}">
                      <a16:colId xmlns:a16="http://schemas.microsoft.com/office/drawing/2014/main" val="626957221"/>
                    </a:ext>
                  </a:extLst>
                </a:gridCol>
              </a:tblGrid>
              <a:tr h="365548">
                <a:tc>
                  <a:txBody>
                    <a:bodyPr/>
                    <a:lstStyle/>
                    <a:p>
                      <a:r>
                        <a:rPr lang="en-US" sz="2800" dirty="0"/>
                        <a:t>Bacteria</a:t>
                      </a:r>
                    </a:p>
                  </a:txBody>
                  <a:tcPr>
                    <a:solidFill>
                      <a:schemeClr val="bg1"/>
                    </a:solidFill>
                  </a:tcPr>
                </a:tc>
                <a:tc>
                  <a:txBody>
                    <a:bodyPr/>
                    <a:lstStyle/>
                    <a:p>
                      <a:r>
                        <a:rPr lang="en-US" sz="2800" dirty="0"/>
                        <a:t>100 million to 1 billion per tsp</a:t>
                      </a:r>
                    </a:p>
                  </a:txBody>
                  <a:tcPr>
                    <a:solidFill>
                      <a:schemeClr val="bg1"/>
                    </a:solidFill>
                  </a:tcPr>
                </a:tc>
                <a:extLst>
                  <a:ext uri="{0D108BD9-81ED-4DB2-BD59-A6C34878D82A}">
                    <a16:rowId xmlns:a16="http://schemas.microsoft.com/office/drawing/2014/main" val="2724261135"/>
                  </a:ext>
                </a:extLst>
              </a:tr>
              <a:tr h="365548">
                <a:tc>
                  <a:txBody>
                    <a:bodyPr/>
                    <a:lstStyle/>
                    <a:p>
                      <a:r>
                        <a:rPr lang="en-US" sz="2800" dirty="0"/>
                        <a:t>Actinomycetes</a:t>
                      </a:r>
                    </a:p>
                  </a:txBody>
                  <a:tcPr>
                    <a:solidFill>
                      <a:schemeClr val="bg1"/>
                    </a:solidFill>
                  </a:tcPr>
                </a:tc>
                <a:tc>
                  <a:txBody>
                    <a:bodyPr/>
                    <a:lstStyle/>
                    <a:p>
                      <a:r>
                        <a:rPr lang="en-US" sz="2800" dirty="0"/>
                        <a:t>10 million to 100 million per tsp</a:t>
                      </a:r>
                    </a:p>
                  </a:txBody>
                  <a:tcPr>
                    <a:solidFill>
                      <a:schemeClr val="bg1"/>
                    </a:solidFill>
                  </a:tcPr>
                </a:tc>
                <a:extLst>
                  <a:ext uri="{0D108BD9-81ED-4DB2-BD59-A6C34878D82A}">
                    <a16:rowId xmlns:a16="http://schemas.microsoft.com/office/drawing/2014/main" val="1213099254"/>
                  </a:ext>
                </a:extLst>
              </a:tr>
              <a:tr h="365548">
                <a:tc>
                  <a:txBody>
                    <a:bodyPr/>
                    <a:lstStyle/>
                    <a:p>
                      <a:r>
                        <a:rPr lang="en-US" sz="2800" dirty="0"/>
                        <a:t>Fungi</a:t>
                      </a:r>
                    </a:p>
                  </a:txBody>
                  <a:tcPr>
                    <a:solidFill>
                      <a:schemeClr val="bg1"/>
                    </a:solidFill>
                  </a:tcPr>
                </a:tc>
                <a:tc>
                  <a:txBody>
                    <a:bodyPr/>
                    <a:lstStyle/>
                    <a:p>
                      <a:r>
                        <a:rPr lang="en-US" sz="2800" dirty="0"/>
                        <a:t>100,000 to 1 million per tsp</a:t>
                      </a:r>
                    </a:p>
                  </a:txBody>
                  <a:tcPr>
                    <a:solidFill>
                      <a:schemeClr val="bg1"/>
                    </a:solidFill>
                  </a:tcPr>
                </a:tc>
                <a:extLst>
                  <a:ext uri="{0D108BD9-81ED-4DB2-BD59-A6C34878D82A}">
                    <a16:rowId xmlns:a16="http://schemas.microsoft.com/office/drawing/2014/main" val="3071814449"/>
                  </a:ext>
                </a:extLst>
              </a:tr>
              <a:tr h="365548">
                <a:tc>
                  <a:txBody>
                    <a:bodyPr/>
                    <a:lstStyle/>
                    <a:p>
                      <a:r>
                        <a:rPr lang="en-US" sz="2800" dirty="0"/>
                        <a:t>Algae</a:t>
                      </a:r>
                    </a:p>
                  </a:txBody>
                  <a:tcPr>
                    <a:solidFill>
                      <a:schemeClr val="bg1"/>
                    </a:solidFill>
                  </a:tcPr>
                </a:tc>
                <a:tc>
                  <a:txBody>
                    <a:bodyPr/>
                    <a:lstStyle/>
                    <a:p>
                      <a:r>
                        <a:rPr lang="en-US" sz="2800" dirty="0"/>
                        <a:t>10,000 to 100,000 per tsp</a:t>
                      </a:r>
                    </a:p>
                  </a:txBody>
                  <a:tcPr>
                    <a:solidFill>
                      <a:schemeClr val="bg1"/>
                    </a:solidFill>
                  </a:tcPr>
                </a:tc>
                <a:extLst>
                  <a:ext uri="{0D108BD9-81ED-4DB2-BD59-A6C34878D82A}">
                    <a16:rowId xmlns:a16="http://schemas.microsoft.com/office/drawing/2014/main" val="2792743187"/>
                  </a:ext>
                </a:extLst>
              </a:tr>
              <a:tr h="365548">
                <a:tc>
                  <a:txBody>
                    <a:bodyPr/>
                    <a:lstStyle/>
                    <a:p>
                      <a:r>
                        <a:rPr lang="en-US" sz="2800" dirty="0"/>
                        <a:t>Protozoa</a:t>
                      </a:r>
                    </a:p>
                  </a:txBody>
                  <a:tcPr>
                    <a:solidFill>
                      <a:schemeClr val="bg1"/>
                    </a:solidFill>
                  </a:tcPr>
                </a:tc>
                <a:tc>
                  <a:txBody>
                    <a:bodyPr/>
                    <a:lstStyle/>
                    <a:p>
                      <a:r>
                        <a:rPr lang="en-US" sz="2800" dirty="0"/>
                        <a:t>1,000 to 10,000 per tsp</a:t>
                      </a:r>
                    </a:p>
                  </a:txBody>
                  <a:tcPr>
                    <a:solidFill>
                      <a:schemeClr val="bg1"/>
                    </a:solidFill>
                  </a:tcPr>
                </a:tc>
                <a:extLst>
                  <a:ext uri="{0D108BD9-81ED-4DB2-BD59-A6C34878D82A}">
                    <a16:rowId xmlns:a16="http://schemas.microsoft.com/office/drawing/2014/main" val="4023861238"/>
                  </a:ext>
                </a:extLst>
              </a:tr>
              <a:tr h="365548">
                <a:tc>
                  <a:txBody>
                    <a:bodyPr/>
                    <a:lstStyle/>
                    <a:p>
                      <a:r>
                        <a:rPr lang="en-US" sz="2800" dirty="0"/>
                        <a:t>Nematodes</a:t>
                      </a:r>
                    </a:p>
                  </a:txBody>
                  <a:tcPr>
                    <a:solidFill>
                      <a:schemeClr val="bg1"/>
                    </a:solidFill>
                  </a:tcPr>
                </a:tc>
                <a:tc>
                  <a:txBody>
                    <a:bodyPr/>
                    <a:lstStyle/>
                    <a:p>
                      <a:r>
                        <a:rPr lang="en-US" sz="2800" dirty="0"/>
                        <a:t>10 to 100 per tsp</a:t>
                      </a:r>
                    </a:p>
                  </a:txBody>
                  <a:tcPr>
                    <a:solidFill>
                      <a:schemeClr val="bg1"/>
                    </a:solidFill>
                  </a:tcPr>
                </a:tc>
                <a:extLst>
                  <a:ext uri="{0D108BD9-81ED-4DB2-BD59-A6C34878D82A}">
                    <a16:rowId xmlns:a16="http://schemas.microsoft.com/office/drawing/2014/main" val="2357494735"/>
                  </a:ext>
                </a:extLst>
              </a:tr>
              <a:tr h="365548">
                <a:tc>
                  <a:txBody>
                    <a:bodyPr/>
                    <a:lstStyle/>
                    <a:p>
                      <a:r>
                        <a:rPr lang="en-US" sz="2800" dirty="0"/>
                        <a:t>Mites</a:t>
                      </a:r>
                    </a:p>
                  </a:txBody>
                  <a:tcPr>
                    <a:solidFill>
                      <a:schemeClr val="bg1"/>
                    </a:solidFill>
                  </a:tcPr>
                </a:tc>
                <a:tc>
                  <a:txBody>
                    <a:bodyPr/>
                    <a:lstStyle/>
                    <a:p>
                      <a:r>
                        <a:rPr lang="en-US" sz="2800" dirty="0"/>
                        <a:t>1 to 10 per tsp</a:t>
                      </a:r>
                    </a:p>
                  </a:txBody>
                  <a:tcPr>
                    <a:solidFill>
                      <a:schemeClr val="bg1"/>
                    </a:solidFill>
                  </a:tcPr>
                </a:tc>
                <a:extLst>
                  <a:ext uri="{0D108BD9-81ED-4DB2-BD59-A6C34878D82A}">
                    <a16:rowId xmlns:a16="http://schemas.microsoft.com/office/drawing/2014/main" val="4084530472"/>
                  </a:ext>
                </a:extLst>
              </a:tr>
              <a:tr h="365548">
                <a:tc>
                  <a:txBody>
                    <a:bodyPr/>
                    <a:lstStyle/>
                    <a:p>
                      <a:r>
                        <a:rPr lang="en-US" sz="2800" dirty="0"/>
                        <a:t>Earthworms</a:t>
                      </a:r>
                    </a:p>
                  </a:txBody>
                  <a:tcPr>
                    <a:solidFill>
                      <a:schemeClr val="bg1"/>
                    </a:solidFill>
                  </a:tcPr>
                </a:tc>
                <a:tc>
                  <a:txBody>
                    <a:bodyPr/>
                    <a:lstStyle/>
                    <a:p>
                      <a:r>
                        <a:rPr lang="en-US" sz="2800" dirty="0"/>
                        <a:t>10 per cubic foot</a:t>
                      </a:r>
                    </a:p>
                  </a:txBody>
                  <a:tcPr>
                    <a:solidFill>
                      <a:schemeClr val="bg1"/>
                    </a:solidFill>
                  </a:tcPr>
                </a:tc>
                <a:extLst>
                  <a:ext uri="{0D108BD9-81ED-4DB2-BD59-A6C34878D82A}">
                    <a16:rowId xmlns:a16="http://schemas.microsoft.com/office/drawing/2014/main" val="1339283254"/>
                  </a:ext>
                </a:extLst>
              </a:tr>
            </a:tbl>
          </a:graphicData>
        </a:graphic>
      </p:graphicFrame>
    </p:spTree>
    <p:extLst>
      <p:ext uri="{BB962C8B-B14F-4D97-AF65-F5344CB8AC3E}">
        <p14:creationId xmlns:p14="http://schemas.microsoft.com/office/powerpoint/2010/main" val="6046095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Water</a:t>
            </a:r>
            <a:endParaRPr lang="en-US" sz="4800" dirty="0"/>
          </a:p>
        </p:txBody>
      </p:sp>
    </p:spTree>
    <p:extLst>
      <p:ext uri="{BB962C8B-B14F-4D97-AF65-F5344CB8AC3E}">
        <p14:creationId xmlns:p14="http://schemas.microsoft.com/office/powerpoint/2010/main" val="3937684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77" y="2644165"/>
            <a:ext cx="11020425" cy="1569660"/>
          </a:xfrm>
          <a:prstGeom prst="rect">
            <a:avLst/>
          </a:prstGeom>
          <a:solidFill>
            <a:schemeClr val="accent4">
              <a:lumMod val="20000"/>
              <a:lumOff val="80000"/>
            </a:schemeClr>
          </a:solidFill>
        </p:spPr>
        <p:txBody>
          <a:bodyPr wrap="square">
            <a:spAutoFit/>
          </a:bodyPr>
          <a:lstStyle/>
          <a:p>
            <a:pPr algn="ctr"/>
            <a:r>
              <a:rPr lang="en-US" sz="4800" dirty="0"/>
              <a:t>1) Makes up 25% - 30% of soil volume – Soil Storage Water</a:t>
            </a:r>
          </a:p>
        </p:txBody>
      </p:sp>
    </p:spTree>
    <p:extLst>
      <p:ext uri="{BB962C8B-B14F-4D97-AF65-F5344CB8AC3E}">
        <p14:creationId xmlns:p14="http://schemas.microsoft.com/office/powerpoint/2010/main" val="8046416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2) Water is retained in soils as thin films on the surfaces of soil particles and in soil capillaries</a:t>
            </a:r>
          </a:p>
        </p:txBody>
      </p:sp>
    </p:spTree>
    <p:extLst>
      <p:ext uri="{BB962C8B-B14F-4D97-AF65-F5344CB8AC3E}">
        <p14:creationId xmlns:p14="http://schemas.microsoft.com/office/powerpoint/2010/main" val="36827292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3) Majority of soil storage water loss is by evapotranspiration – the combination of soil evaporation and plant transpiration</a:t>
            </a:r>
          </a:p>
        </p:txBody>
      </p:sp>
    </p:spTree>
    <p:extLst>
      <p:ext uri="{BB962C8B-B14F-4D97-AF65-F5344CB8AC3E}">
        <p14:creationId xmlns:p14="http://schemas.microsoft.com/office/powerpoint/2010/main" val="27736080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4) Mulches reduce soil water loss to evaporation by 33%</a:t>
            </a:r>
          </a:p>
        </p:txBody>
      </p:sp>
    </p:spTree>
    <p:extLst>
      <p:ext uri="{BB962C8B-B14F-4D97-AF65-F5344CB8AC3E}">
        <p14:creationId xmlns:p14="http://schemas.microsoft.com/office/powerpoint/2010/main" val="22109690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Aeration</a:t>
            </a:r>
            <a:endParaRPr lang="en-US" sz="4800" dirty="0"/>
          </a:p>
        </p:txBody>
      </p:sp>
    </p:spTree>
    <p:extLst>
      <p:ext uri="{BB962C8B-B14F-4D97-AF65-F5344CB8AC3E}">
        <p14:creationId xmlns:p14="http://schemas.microsoft.com/office/powerpoint/2010/main" val="41510877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899201"/>
            <a:ext cx="11020425" cy="830997"/>
          </a:xfrm>
          <a:prstGeom prst="rect">
            <a:avLst/>
          </a:prstGeom>
          <a:solidFill>
            <a:schemeClr val="accent4">
              <a:lumMod val="20000"/>
              <a:lumOff val="80000"/>
            </a:schemeClr>
          </a:solidFill>
        </p:spPr>
        <p:txBody>
          <a:bodyPr wrap="square">
            <a:spAutoFit/>
          </a:bodyPr>
          <a:lstStyle/>
          <a:p>
            <a:pPr algn="ctr"/>
            <a:r>
              <a:rPr lang="en-US" sz="4800" dirty="0"/>
              <a:t>1) Makes up 25% - 30% of soil volume</a:t>
            </a:r>
          </a:p>
        </p:txBody>
      </p:sp>
    </p:spTree>
    <p:extLst>
      <p:ext uri="{BB962C8B-B14F-4D97-AF65-F5344CB8AC3E}">
        <p14:creationId xmlns:p14="http://schemas.microsoft.com/office/powerpoint/2010/main" val="15985382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2) Occupies soil pore space not occupied by water</a:t>
            </a:r>
          </a:p>
        </p:txBody>
      </p:sp>
    </p:spTree>
    <p:extLst>
      <p:ext uri="{BB962C8B-B14F-4D97-AF65-F5344CB8AC3E}">
        <p14:creationId xmlns:p14="http://schemas.microsoft.com/office/powerpoint/2010/main" val="31021233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3) For plant growth and activity of microorganisms, aeration is as important as moisture</a:t>
            </a:r>
          </a:p>
        </p:txBody>
      </p:sp>
    </p:spTree>
    <p:extLst>
      <p:ext uri="{BB962C8B-B14F-4D97-AF65-F5344CB8AC3E}">
        <p14:creationId xmlns:p14="http://schemas.microsoft.com/office/powerpoint/2010/main" val="275708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D971333D-8985-4E3A-AA3E-6110E4D1C495}"/>
              </a:ext>
            </a:extLst>
          </p:cNvPr>
          <p:cNvSpPr/>
          <p:nvPr/>
        </p:nvSpPr>
        <p:spPr>
          <a:xfrm>
            <a:off x="585787" y="797505"/>
            <a:ext cx="11020425" cy="5262979"/>
          </a:xfrm>
          <a:prstGeom prst="rect">
            <a:avLst/>
          </a:prstGeom>
          <a:solidFill>
            <a:schemeClr val="accent4">
              <a:lumMod val="20000"/>
              <a:lumOff val="80000"/>
            </a:schemeClr>
          </a:solidFill>
        </p:spPr>
        <p:txBody>
          <a:bodyPr wrap="square">
            <a:spAutoFit/>
          </a:bodyPr>
          <a:lstStyle/>
          <a:p>
            <a:pPr algn="ctr"/>
            <a:r>
              <a:rPr lang="en-US" sz="4800" dirty="0"/>
              <a:t>3) Soil functions as nature’s recycling system. Soil is the medium where waste products and the dead remains of organisms (plant, animal, human) are broken down and their basic elements made available for reuse by the next generation of life.</a:t>
            </a:r>
          </a:p>
        </p:txBody>
      </p:sp>
    </p:spTree>
    <p:extLst>
      <p:ext uri="{BB962C8B-B14F-4D97-AF65-F5344CB8AC3E}">
        <p14:creationId xmlns:p14="http://schemas.microsoft.com/office/powerpoint/2010/main" val="30496279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4) Microbiological activity and plant growth severely inhibited when soil air content drops below 10%</a:t>
            </a:r>
          </a:p>
        </p:txBody>
      </p:sp>
    </p:spTree>
    <p:extLst>
      <p:ext uri="{BB962C8B-B14F-4D97-AF65-F5344CB8AC3E}">
        <p14:creationId xmlns:p14="http://schemas.microsoft.com/office/powerpoint/2010/main" val="1784010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5) There is a continuous release of CO</a:t>
            </a:r>
            <a:r>
              <a:rPr lang="en-US" sz="4800" baseline="-25000" dirty="0"/>
              <a:t>2</a:t>
            </a:r>
            <a:r>
              <a:rPr lang="en-US" sz="4800" dirty="0"/>
              <a:t> from the soil and O</a:t>
            </a:r>
            <a:r>
              <a:rPr lang="en-US" sz="4800" baseline="-25000" dirty="0"/>
              <a:t>2</a:t>
            </a:r>
            <a:r>
              <a:rPr lang="en-US" sz="4800" dirty="0"/>
              <a:t> diffusion into the soil</a:t>
            </a:r>
          </a:p>
        </p:txBody>
      </p:sp>
    </p:spTree>
    <p:extLst>
      <p:ext uri="{BB962C8B-B14F-4D97-AF65-F5344CB8AC3E}">
        <p14:creationId xmlns:p14="http://schemas.microsoft.com/office/powerpoint/2010/main" val="6414478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166842"/>
            <a:ext cx="11020425" cy="3785652"/>
          </a:xfrm>
          <a:prstGeom prst="rect">
            <a:avLst/>
          </a:prstGeom>
          <a:solidFill>
            <a:schemeClr val="accent4">
              <a:lumMod val="20000"/>
              <a:lumOff val="80000"/>
            </a:schemeClr>
          </a:solidFill>
        </p:spPr>
        <p:txBody>
          <a:bodyPr wrap="square">
            <a:spAutoFit/>
          </a:bodyPr>
          <a:lstStyle/>
          <a:p>
            <a:pPr algn="ctr"/>
            <a:r>
              <a:rPr lang="en-US" sz="4800" dirty="0"/>
              <a:t>Soil Properties - Texture</a:t>
            </a:r>
          </a:p>
          <a:p>
            <a:pPr algn="ctr"/>
            <a:endParaRPr lang="en-US" sz="4800" dirty="0"/>
          </a:p>
          <a:p>
            <a:pPr algn="ctr"/>
            <a:r>
              <a:rPr lang="en-US" sz="4800" dirty="0"/>
              <a:t>Soil texture is the size of the particles that constitute the soil measured in percentage of sand, silt and clay</a:t>
            </a:r>
          </a:p>
        </p:txBody>
      </p:sp>
    </p:spTree>
    <p:extLst>
      <p:ext uri="{BB962C8B-B14F-4D97-AF65-F5344CB8AC3E}">
        <p14:creationId xmlns:p14="http://schemas.microsoft.com/office/powerpoint/2010/main" val="12415099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pic>
        <p:nvPicPr>
          <p:cNvPr id="3" name="Picture 2" descr="A close up of a map&#10;&#10;Description automatically generated">
            <a:extLst>
              <a:ext uri="{FF2B5EF4-FFF2-40B4-BE49-F238E27FC236}">
                <a16:creationId xmlns:a16="http://schemas.microsoft.com/office/drawing/2014/main" id="{7AF42395-5B13-4DAA-9FAE-1DBBEE92C8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1760" y="-15240"/>
            <a:ext cx="6873240" cy="6873240"/>
          </a:xfrm>
          <a:prstGeom prst="rect">
            <a:avLst/>
          </a:prstGeom>
        </p:spPr>
      </p:pic>
    </p:spTree>
    <p:extLst>
      <p:ext uri="{BB962C8B-B14F-4D97-AF65-F5344CB8AC3E}">
        <p14:creationId xmlns:p14="http://schemas.microsoft.com/office/powerpoint/2010/main" val="21850246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Properties - Structure</a:t>
            </a:r>
            <a:endParaRPr lang="en-US" sz="4800" dirty="0"/>
          </a:p>
        </p:txBody>
      </p:sp>
    </p:spTree>
    <p:extLst>
      <p:ext uri="{BB962C8B-B14F-4D97-AF65-F5344CB8AC3E}">
        <p14:creationId xmlns:p14="http://schemas.microsoft.com/office/powerpoint/2010/main" val="22593186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1) Soil Structure is the grouping and binding of the individual soil particles into aggregates of different sizes and shapes</a:t>
            </a:r>
          </a:p>
        </p:txBody>
      </p:sp>
    </p:spTree>
    <p:extLst>
      <p:ext uri="{BB962C8B-B14F-4D97-AF65-F5344CB8AC3E}">
        <p14:creationId xmlns:p14="http://schemas.microsoft.com/office/powerpoint/2010/main" val="19379767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pic>
        <p:nvPicPr>
          <p:cNvPr id="3" name="Picture 2" descr="A close up of a sign&#10;&#10;Description automatically generated">
            <a:extLst>
              <a:ext uri="{FF2B5EF4-FFF2-40B4-BE49-F238E27FC236}">
                <a16:creationId xmlns:a16="http://schemas.microsoft.com/office/drawing/2014/main" id="{C82AD44C-9462-4D81-B50C-6060699073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623" y="0"/>
            <a:ext cx="10550754" cy="6857990"/>
          </a:xfrm>
          <a:prstGeom prst="rect">
            <a:avLst/>
          </a:prstGeom>
        </p:spPr>
      </p:pic>
    </p:spTree>
    <p:extLst>
      <p:ext uri="{BB962C8B-B14F-4D97-AF65-F5344CB8AC3E}">
        <p14:creationId xmlns:p14="http://schemas.microsoft.com/office/powerpoint/2010/main" val="11376873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2) Structure depends on soil physical and chemical properties</a:t>
            </a:r>
          </a:p>
        </p:txBody>
      </p:sp>
    </p:spTree>
    <p:extLst>
      <p:ext uri="{BB962C8B-B14F-4D97-AF65-F5344CB8AC3E}">
        <p14:creationId xmlns:p14="http://schemas.microsoft.com/office/powerpoint/2010/main" val="16150271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3) The activity going on in the soil produces glues that bind individual soil particles into aggregates</a:t>
            </a:r>
          </a:p>
        </p:txBody>
      </p:sp>
    </p:spTree>
    <p:extLst>
      <p:ext uri="{BB962C8B-B14F-4D97-AF65-F5344CB8AC3E}">
        <p14:creationId xmlns:p14="http://schemas.microsoft.com/office/powerpoint/2010/main" val="36682508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4) These glues are bacterial slime proteins, fungal sticky proteins, root exudates, fungal exudates, worm castings</a:t>
            </a:r>
          </a:p>
        </p:txBody>
      </p:sp>
    </p:spTree>
    <p:extLst>
      <p:ext uri="{BB962C8B-B14F-4D97-AF65-F5344CB8AC3E}">
        <p14:creationId xmlns:p14="http://schemas.microsoft.com/office/powerpoint/2010/main" val="1705578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6" name="Rectangle 5">
            <a:extLst>
              <a:ext uri="{FF2B5EF4-FFF2-40B4-BE49-F238E27FC236}">
                <a16:creationId xmlns:a16="http://schemas.microsoft.com/office/drawing/2014/main" id="{0F942767-B09C-491E-80DF-FB16C5BE1559}"/>
              </a:ext>
            </a:extLst>
          </p:cNvPr>
          <p:cNvSpPr/>
          <p:nvPr/>
        </p:nvSpPr>
        <p:spPr>
          <a:xfrm>
            <a:off x="585787" y="1536174"/>
            <a:ext cx="11020425" cy="3785652"/>
          </a:xfrm>
          <a:prstGeom prst="rect">
            <a:avLst/>
          </a:prstGeom>
          <a:solidFill>
            <a:schemeClr val="accent4">
              <a:lumMod val="20000"/>
              <a:lumOff val="80000"/>
            </a:schemeClr>
          </a:solidFill>
        </p:spPr>
        <p:txBody>
          <a:bodyPr wrap="square">
            <a:spAutoFit/>
          </a:bodyPr>
          <a:lstStyle/>
          <a:p>
            <a:pPr algn="ctr"/>
            <a:r>
              <a:rPr lang="en-US" sz="4800" dirty="0"/>
              <a:t>4) Soil is the home and habitat for an unimaginable diversity of living organisms from microscopic bacteria to fungi to small insects, worms, reptiles, amphibians and mammals.</a:t>
            </a:r>
          </a:p>
        </p:txBody>
      </p:sp>
    </p:spTree>
    <p:extLst>
      <p:ext uri="{BB962C8B-B14F-4D97-AF65-F5344CB8AC3E}">
        <p14:creationId xmlns:p14="http://schemas.microsoft.com/office/powerpoint/2010/main" val="34093840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5) Soil organisms create openings between soil particles and aggregates as they move through the soil</a:t>
            </a:r>
          </a:p>
        </p:txBody>
      </p:sp>
    </p:spTree>
    <p:extLst>
      <p:ext uri="{BB962C8B-B14F-4D97-AF65-F5344CB8AC3E}">
        <p14:creationId xmlns:p14="http://schemas.microsoft.com/office/powerpoint/2010/main" val="33585684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6) Electrical charges on the surface of organic matter and clay attract each other along with chemicals in water acting as bonding agents</a:t>
            </a:r>
          </a:p>
        </p:txBody>
      </p:sp>
    </p:spTree>
    <p:extLst>
      <p:ext uri="{BB962C8B-B14F-4D97-AF65-F5344CB8AC3E}">
        <p14:creationId xmlns:p14="http://schemas.microsoft.com/office/powerpoint/2010/main" val="7138922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7) With adequate soil structure there is good drainage, available capillary water, sufficient air circulation, space for soil biology</a:t>
            </a:r>
          </a:p>
        </p:txBody>
      </p:sp>
    </p:spTree>
    <p:extLst>
      <p:ext uri="{BB962C8B-B14F-4D97-AF65-F5344CB8AC3E}">
        <p14:creationId xmlns:p14="http://schemas.microsoft.com/office/powerpoint/2010/main" val="30844858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Properties - CEC</a:t>
            </a:r>
            <a:endParaRPr lang="en-US" sz="4800" dirty="0"/>
          </a:p>
        </p:txBody>
      </p:sp>
    </p:spTree>
    <p:extLst>
      <p:ext uri="{BB962C8B-B14F-4D97-AF65-F5344CB8AC3E}">
        <p14:creationId xmlns:p14="http://schemas.microsoft.com/office/powerpoint/2010/main" val="7813476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1) CEC or Cation Exchange Capacity is simply the sum total of the exchangeable cations a soil can hold</a:t>
            </a:r>
          </a:p>
        </p:txBody>
      </p:sp>
    </p:spTree>
    <p:extLst>
      <p:ext uri="{BB962C8B-B14F-4D97-AF65-F5344CB8AC3E}">
        <p14:creationId xmlns:p14="http://schemas.microsoft.com/office/powerpoint/2010/main" val="11914745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2) The small soil particles – clay and humus carry a negative charge on their surface</a:t>
            </a:r>
          </a:p>
        </p:txBody>
      </p:sp>
    </p:spTree>
    <p:extLst>
      <p:ext uri="{BB962C8B-B14F-4D97-AF65-F5344CB8AC3E}">
        <p14:creationId xmlns:p14="http://schemas.microsoft.com/office/powerpoint/2010/main" val="42692629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3) Positively charged ions (cations) will attach to these negatively charged particles</a:t>
            </a:r>
          </a:p>
        </p:txBody>
      </p:sp>
    </p:spTree>
    <p:extLst>
      <p:ext uri="{BB962C8B-B14F-4D97-AF65-F5344CB8AC3E}">
        <p14:creationId xmlns:p14="http://schemas.microsoft.com/office/powerpoint/2010/main" val="37554311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536174"/>
            <a:ext cx="11020425" cy="3785652"/>
          </a:xfrm>
          <a:prstGeom prst="rect">
            <a:avLst/>
          </a:prstGeom>
          <a:solidFill>
            <a:schemeClr val="accent4">
              <a:lumMod val="20000"/>
              <a:lumOff val="80000"/>
            </a:schemeClr>
          </a:solidFill>
        </p:spPr>
        <p:txBody>
          <a:bodyPr wrap="square">
            <a:spAutoFit/>
          </a:bodyPr>
          <a:lstStyle/>
          <a:p>
            <a:pPr algn="ctr"/>
            <a:r>
              <a:rPr lang="en-US" sz="4800" dirty="0"/>
              <a:t>4) The cations that attached to clay and humus include: calcium (Ca++), potassium (K+), sodium (Na+), magnesium (Mg++), iron (Fe+), ammonium (NH4+) and hydrogen (H+)</a:t>
            </a:r>
          </a:p>
        </p:txBody>
      </p:sp>
    </p:spTree>
    <p:extLst>
      <p:ext uri="{BB962C8B-B14F-4D97-AF65-F5344CB8AC3E}">
        <p14:creationId xmlns:p14="http://schemas.microsoft.com/office/powerpoint/2010/main" val="2193929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351775" y="1536174"/>
            <a:ext cx="11488449" cy="3785652"/>
          </a:xfrm>
          <a:prstGeom prst="rect">
            <a:avLst/>
          </a:prstGeom>
          <a:solidFill>
            <a:schemeClr val="accent4">
              <a:lumMod val="20000"/>
              <a:lumOff val="80000"/>
            </a:schemeClr>
          </a:solidFill>
        </p:spPr>
        <p:txBody>
          <a:bodyPr wrap="square">
            <a:spAutoFit/>
          </a:bodyPr>
          <a:lstStyle/>
          <a:p>
            <a:pPr algn="ctr"/>
            <a:r>
              <a:rPr lang="en-US" sz="4800" dirty="0"/>
              <a:t>5) Soil also contains negatively charged ions (anions) that include: chlorine (Cl-), nitrate (NO3-), sulfate (SO4-) and phosphate (PO4-). These are repelled by the negative charge on the soil particles and stay in solution</a:t>
            </a:r>
          </a:p>
        </p:txBody>
      </p:sp>
    </p:spTree>
    <p:extLst>
      <p:ext uri="{BB962C8B-B14F-4D97-AF65-F5344CB8AC3E}">
        <p14:creationId xmlns:p14="http://schemas.microsoft.com/office/powerpoint/2010/main" val="29417690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536174"/>
            <a:ext cx="11020425" cy="3785652"/>
          </a:xfrm>
          <a:prstGeom prst="rect">
            <a:avLst/>
          </a:prstGeom>
          <a:solidFill>
            <a:schemeClr val="accent4">
              <a:lumMod val="20000"/>
              <a:lumOff val="80000"/>
            </a:schemeClr>
          </a:solidFill>
        </p:spPr>
        <p:txBody>
          <a:bodyPr wrap="square">
            <a:spAutoFit/>
          </a:bodyPr>
          <a:lstStyle/>
          <a:p>
            <a:pPr algn="ctr"/>
            <a:r>
              <a:rPr lang="en-US" sz="4800" dirty="0"/>
              <a:t>6) Why is this important? Plants have root hairs with their own charges and cations. Root hairs use hydrogen (H+) cations as their exchange currency for the nutrients bound to the soil particles</a:t>
            </a:r>
          </a:p>
        </p:txBody>
      </p:sp>
    </p:spTree>
    <p:extLst>
      <p:ext uri="{BB962C8B-B14F-4D97-AF65-F5344CB8AC3E}">
        <p14:creationId xmlns:p14="http://schemas.microsoft.com/office/powerpoint/2010/main" val="2733960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648D5686-A167-452F-B0E5-636488CED9F2}"/>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5) Soil is also an engineering medium for human-built ecosystems as the foundation on which they stand, and the building materials used to erect them.</a:t>
            </a:r>
          </a:p>
        </p:txBody>
      </p:sp>
    </p:spTree>
    <p:extLst>
      <p:ext uri="{BB962C8B-B14F-4D97-AF65-F5344CB8AC3E}">
        <p14:creationId xmlns:p14="http://schemas.microsoft.com/office/powerpoint/2010/main" val="14053393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pic>
        <p:nvPicPr>
          <p:cNvPr id="4098" name="Picture 2" descr="Picture showing root hairs taking in positively charged cations from a negatively charged clad particle. These cations move into the plant. ">
            <a:extLst>
              <a:ext uri="{FF2B5EF4-FFF2-40B4-BE49-F238E27FC236}">
                <a16:creationId xmlns:a16="http://schemas.microsoft.com/office/drawing/2014/main" id="{E27B4571-B8F1-4EAF-B658-4C464005CE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425" y="642938"/>
            <a:ext cx="9201150" cy="557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8121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Properties - pH</a:t>
            </a:r>
            <a:endParaRPr lang="en-US" sz="4800" dirty="0"/>
          </a:p>
        </p:txBody>
      </p:sp>
    </p:spTree>
    <p:extLst>
      <p:ext uri="{BB962C8B-B14F-4D97-AF65-F5344CB8AC3E}">
        <p14:creationId xmlns:p14="http://schemas.microsoft.com/office/powerpoint/2010/main" val="16576544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1) pH is the measure of hydrogen cations in a solution. As H+ increases, pH decreases and vice versa</a:t>
            </a:r>
          </a:p>
        </p:txBody>
      </p:sp>
    </p:spTree>
    <p:extLst>
      <p:ext uri="{BB962C8B-B14F-4D97-AF65-F5344CB8AC3E}">
        <p14:creationId xmlns:p14="http://schemas.microsoft.com/office/powerpoint/2010/main" val="3565103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797510"/>
            <a:ext cx="11020425" cy="5262979"/>
          </a:xfrm>
          <a:prstGeom prst="rect">
            <a:avLst/>
          </a:prstGeom>
          <a:solidFill>
            <a:schemeClr val="accent4">
              <a:lumMod val="20000"/>
              <a:lumOff val="80000"/>
            </a:schemeClr>
          </a:solidFill>
        </p:spPr>
        <p:txBody>
          <a:bodyPr wrap="square">
            <a:spAutoFit/>
          </a:bodyPr>
          <a:lstStyle/>
          <a:p>
            <a:pPr algn="ctr"/>
            <a:r>
              <a:rPr lang="en-US" sz="4800" dirty="0"/>
              <a:t>Why is soil pH important?</a:t>
            </a:r>
          </a:p>
          <a:p>
            <a:pPr algn="ctr"/>
            <a:endParaRPr lang="en-US" sz="4800" dirty="0"/>
          </a:p>
          <a:p>
            <a:pPr algn="ctr"/>
            <a:r>
              <a:rPr lang="en-US" sz="4800" dirty="0"/>
              <a:t>2) Soil pH affects what organisms can live in the soil</a:t>
            </a:r>
          </a:p>
          <a:p>
            <a:pPr algn="ctr"/>
            <a:r>
              <a:rPr lang="en-US" sz="4800" dirty="0"/>
              <a:t>3) Soil pH affects the availability of soil nutrients for plant uptake</a:t>
            </a:r>
          </a:p>
          <a:p>
            <a:pPr algn="ctr"/>
            <a:endParaRPr lang="en-US" sz="4800" dirty="0"/>
          </a:p>
        </p:txBody>
      </p:sp>
    </p:spTree>
    <p:extLst>
      <p:ext uri="{BB962C8B-B14F-4D97-AF65-F5344CB8AC3E}">
        <p14:creationId xmlns:p14="http://schemas.microsoft.com/office/powerpoint/2010/main" val="334562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graphicFrame>
        <p:nvGraphicFramePr>
          <p:cNvPr id="6" name="Table 6" descr="Chart showing the various nutrients in the soil. Macronutrients from air or water include neutrally charged carbon, hydrogen, and oxygen. Macronutrients from the soil solids include nitrogen, phosphorus, potassium, calcium, magnesium, and sulfur. Micronutrients from soil solids include iron, manganese, boron, zinc, copper, chlorine, cobalt, molybdenum, and nickel. ">
            <a:extLst>
              <a:ext uri="{FF2B5EF4-FFF2-40B4-BE49-F238E27FC236}">
                <a16:creationId xmlns:a16="http://schemas.microsoft.com/office/drawing/2014/main" id="{05519047-F861-4277-8605-C7F4E59EBF84}"/>
              </a:ext>
            </a:extLst>
          </p:cNvPr>
          <p:cNvGraphicFramePr>
            <a:graphicFrameLocks noGrp="1"/>
          </p:cNvGraphicFramePr>
          <p:nvPr>
            <p:extLst>
              <p:ext uri="{D42A27DB-BD31-4B8C-83A1-F6EECF244321}">
                <p14:modId xmlns:p14="http://schemas.microsoft.com/office/powerpoint/2010/main" val="1900310749"/>
              </p:ext>
            </p:extLst>
          </p:nvPr>
        </p:nvGraphicFramePr>
        <p:xfrm>
          <a:off x="373380" y="1596590"/>
          <a:ext cx="11445240" cy="3664820"/>
        </p:xfrm>
        <a:graphic>
          <a:graphicData uri="http://schemas.openxmlformats.org/drawingml/2006/table">
            <a:tbl>
              <a:tblPr firstRow="1" bandRow="1">
                <a:tableStyleId>{5C22544A-7EE6-4342-B048-85BDC9FD1C3A}</a:tableStyleId>
              </a:tblPr>
              <a:tblGrid>
                <a:gridCol w="3815080">
                  <a:extLst>
                    <a:ext uri="{9D8B030D-6E8A-4147-A177-3AD203B41FA5}">
                      <a16:colId xmlns:a16="http://schemas.microsoft.com/office/drawing/2014/main" val="916456655"/>
                    </a:ext>
                  </a:extLst>
                </a:gridCol>
                <a:gridCol w="3815080">
                  <a:extLst>
                    <a:ext uri="{9D8B030D-6E8A-4147-A177-3AD203B41FA5}">
                      <a16:colId xmlns:a16="http://schemas.microsoft.com/office/drawing/2014/main" val="971102771"/>
                    </a:ext>
                  </a:extLst>
                </a:gridCol>
                <a:gridCol w="3815080">
                  <a:extLst>
                    <a:ext uri="{9D8B030D-6E8A-4147-A177-3AD203B41FA5}">
                      <a16:colId xmlns:a16="http://schemas.microsoft.com/office/drawing/2014/main" val="2255816152"/>
                    </a:ext>
                  </a:extLst>
                </a:gridCol>
              </a:tblGrid>
              <a:tr h="366482">
                <a:tc>
                  <a:txBody>
                    <a:bodyPr/>
                    <a:lstStyle/>
                    <a:p>
                      <a:r>
                        <a:rPr lang="en-US" dirty="0"/>
                        <a:t>Macronutrient from air or water</a:t>
                      </a:r>
                    </a:p>
                  </a:txBody>
                  <a:tcPr/>
                </a:tc>
                <a:tc>
                  <a:txBody>
                    <a:bodyPr/>
                    <a:lstStyle/>
                    <a:p>
                      <a:r>
                        <a:rPr lang="en-US" dirty="0"/>
                        <a:t>Macronutrient from soil solids</a:t>
                      </a:r>
                    </a:p>
                  </a:txBody>
                  <a:tcPr/>
                </a:tc>
                <a:tc>
                  <a:txBody>
                    <a:bodyPr/>
                    <a:lstStyle/>
                    <a:p>
                      <a:r>
                        <a:rPr lang="en-US" dirty="0"/>
                        <a:t>Micronutrient from soil solids</a:t>
                      </a:r>
                    </a:p>
                  </a:txBody>
                  <a:tcPr/>
                </a:tc>
                <a:extLst>
                  <a:ext uri="{0D108BD9-81ED-4DB2-BD59-A6C34878D82A}">
                    <a16:rowId xmlns:a16="http://schemas.microsoft.com/office/drawing/2014/main" val="395463477"/>
                  </a:ext>
                </a:extLst>
              </a:tr>
              <a:tr h="366482">
                <a:tc>
                  <a:txBody>
                    <a:bodyPr/>
                    <a:lstStyle/>
                    <a:p>
                      <a:r>
                        <a:rPr lang="en-US" dirty="0"/>
                        <a:t>Carbon (CO</a:t>
                      </a:r>
                      <a:r>
                        <a:rPr lang="en-US" baseline="-25000" dirty="0"/>
                        <a:t>2</a:t>
                      </a:r>
                      <a:r>
                        <a:rPr lang="en-US" dirty="0"/>
                        <a:t>)</a:t>
                      </a:r>
                    </a:p>
                  </a:txBody>
                  <a:tcPr/>
                </a:tc>
                <a:tc>
                  <a:txBody>
                    <a:bodyPr/>
                    <a:lstStyle/>
                    <a:p>
                      <a:r>
                        <a:rPr lang="en-US" dirty="0"/>
                        <a:t>Nitrogen (NO</a:t>
                      </a:r>
                      <a:r>
                        <a:rPr lang="en-US" baseline="-25000" dirty="0"/>
                        <a:t>3</a:t>
                      </a:r>
                      <a:r>
                        <a:rPr lang="en-US" baseline="30000" dirty="0"/>
                        <a:t>-</a:t>
                      </a:r>
                      <a:r>
                        <a:rPr lang="en-US" dirty="0"/>
                        <a:t>, NH</a:t>
                      </a:r>
                      <a:r>
                        <a:rPr lang="en-US" baseline="-25000" dirty="0"/>
                        <a:t>4</a:t>
                      </a:r>
                      <a:r>
                        <a:rPr lang="en-US" baseline="30000" dirty="0"/>
                        <a:t>+</a:t>
                      </a:r>
                      <a:r>
                        <a:rPr lang="en-US" dirty="0"/>
                        <a:t>)</a:t>
                      </a:r>
                    </a:p>
                  </a:txBody>
                  <a:tcPr/>
                </a:tc>
                <a:tc>
                  <a:txBody>
                    <a:bodyPr/>
                    <a:lstStyle/>
                    <a:p>
                      <a:r>
                        <a:rPr lang="en-US" dirty="0"/>
                        <a:t>Iron (Fe</a:t>
                      </a:r>
                      <a:r>
                        <a:rPr lang="en-US" baseline="30000" dirty="0"/>
                        <a:t>2+</a:t>
                      </a:r>
                      <a:r>
                        <a:rPr lang="en-US" dirty="0"/>
                        <a:t>)</a:t>
                      </a:r>
                    </a:p>
                  </a:txBody>
                  <a:tcPr/>
                </a:tc>
                <a:extLst>
                  <a:ext uri="{0D108BD9-81ED-4DB2-BD59-A6C34878D82A}">
                    <a16:rowId xmlns:a16="http://schemas.microsoft.com/office/drawing/2014/main" val="3674107279"/>
                  </a:ext>
                </a:extLst>
              </a:tr>
              <a:tr h="366482">
                <a:tc>
                  <a:txBody>
                    <a:bodyPr/>
                    <a:lstStyle/>
                    <a:p>
                      <a:r>
                        <a:rPr lang="en-US" dirty="0"/>
                        <a:t>Hydrogen (H</a:t>
                      </a:r>
                      <a:r>
                        <a:rPr lang="en-US" baseline="-25000" dirty="0"/>
                        <a:t>2</a:t>
                      </a:r>
                      <a:r>
                        <a:rPr lang="en-US" dirty="0"/>
                        <a:t>O)</a:t>
                      </a:r>
                    </a:p>
                  </a:txBody>
                  <a:tcPr/>
                </a:tc>
                <a:tc>
                  <a:txBody>
                    <a:bodyPr/>
                    <a:lstStyle/>
                    <a:p>
                      <a:r>
                        <a:rPr lang="en-US" dirty="0"/>
                        <a:t>Phosphorus (H</a:t>
                      </a:r>
                      <a:r>
                        <a:rPr lang="en-US" baseline="-25000" dirty="0"/>
                        <a:t>2</a:t>
                      </a:r>
                      <a:r>
                        <a:rPr lang="en-US" dirty="0"/>
                        <a:t>PO</a:t>
                      </a:r>
                      <a:r>
                        <a:rPr lang="en-US" baseline="-25000" dirty="0"/>
                        <a:t>4</a:t>
                      </a:r>
                      <a:r>
                        <a:rPr lang="en-US" baseline="30000" dirty="0"/>
                        <a:t>-</a:t>
                      </a:r>
                      <a:r>
                        <a:rPr lang="en-US" dirty="0"/>
                        <a:t>, HPO</a:t>
                      </a:r>
                      <a:r>
                        <a:rPr lang="en-US" baseline="-25000" dirty="0"/>
                        <a:t>4</a:t>
                      </a:r>
                      <a:r>
                        <a:rPr lang="en-US" baseline="30000" dirty="0"/>
                        <a:t>2-</a:t>
                      </a:r>
                      <a:r>
                        <a:rPr lang="en-US" dirty="0"/>
                        <a:t>)</a:t>
                      </a:r>
                    </a:p>
                  </a:txBody>
                  <a:tcPr/>
                </a:tc>
                <a:tc>
                  <a:txBody>
                    <a:bodyPr/>
                    <a:lstStyle/>
                    <a:p>
                      <a:r>
                        <a:rPr lang="en-US" dirty="0"/>
                        <a:t>Manganese (Mn</a:t>
                      </a:r>
                      <a:r>
                        <a:rPr lang="en-US" baseline="30000" dirty="0"/>
                        <a:t>2+</a:t>
                      </a:r>
                      <a:r>
                        <a:rPr lang="en-US" dirty="0"/>
                        <a:t>)</a:t>
                      </a:r>
                    </a:p>
                  </a:txBody>
                  <a:tcPr/>
                </a:tc>
                <a:extLst>
                  <a:ext uri="{0D108BD9-81ED-4DB2-BD59-A6C34878D82A}">
                    <a16:rowId xmlns:a16="http://schemas.microsoft.com/office/drawing/2014/main" val="292994351"/>
                  </a:ext>
                </a:extLst>
              </a:tr>
              <a:tr h="366482">
                <a:tc>
                  <a:txBody>
                    <a:bodyPr/>
                    <a:lstStyle/>
                    <a:p>
                      <a:r>
                        <a:rPr lang="en-US" dirty="0"/>
                        <a:t>Oxygen (O</a:t>
                      </a:r>
                      <a:r>
                        <a:rPr lang="en-US" baseline="-25000" dirty="0"/>
                        <a:t>2</a:t>
                      </a:r>
                      <a:r>
                        <a:rPr lang="en-US" dirty="0"/>
                        <a:t>, H</a:t>
                      </a:r>
                      <a:r>
                        <a:rPr lang="en-US" baseline="-25000" dirty="0"/>
                        <a:t>2</a:t>
                      </a:r>
                      <a:r>
                        <a:rPr lang="en-US" dirty="0"/>
                        <a:t>O)</a:t>
                      </a:r>
                    </a:p>
                  </a:txBody>
                  <a:tcPr/>
                </a:tc>
                <a:tc>
                  <a:txBody>
                    <a:bodyPr/>
                    <a:lstStyle/>
                    <a:p>
                      <a:r>
                        <a:rPr lang="en-US" dirty="0"/>
                        <a:t>Potassium (K</a:t>
                      </a:r>
                      <a:r>
                        <a:rPr lang="en-US" baseline="30000" dirty="0"/>
                        <a:t>+</a:t>
                      </a:r>
                      <a:r>
                        <a:rPr lang="en-US" dirty="0"/>
                        <a:t>)</a:t>
                      </a:r>
                    </a:p>
                  </a:txBody>
                  <a:tcPr/>
                </a:tc>
                <a:tc>
                  <a:txBody>
                    <a:bodyPr/>
                    <a:lstStyle/>
                    <a:p>
                      <a:r>
                        <a:rPr lang="en-US" dirty="0"/>
                        <a:t>Boron (HBO</a:t>
                      </a:r>
                      <a:r>
                        <a:rPr lang="en-US" baseline="-25000" dirty="0"/>
                        <a:t>3</a:t>
                      </a:r>
                      <a:r>
                        <a:rPr lang="en-US" dirty="0"/>
                        <a:t>)</a:t>
                      </a:r>
                    </a:p>
                  </a:txBody>
                  <a:tcPr/>
                </a:tc>
                <a:extLst>
                  <a:ext uri="{0D108BD9-81ED-4DB2-BD59-A6C34878D82A}">
                    <a16:rowId xmlns:a16="http://schemas.microsoft.com/office/drawing/2014/main" val="1226493117"/>
                  </a:ext>
                </a:extLst>
              </a:tr>
              <a:tr h="366482">
                <a:tc>
                  <a:txBody>
                    <a:bodyPr/>
                    <a:lstStyle/>
                    <a:p>
                      <a:endParaRPr lang="en-US"/>
                    </a:p>
                  </a:txBody>
                  <a:tcPr/>
                </a:tc>
                <a:tc>
                  <a:txBody>
                    <a:bodyPr/>
                    <a:lstStyle/>
                    <a:p>
                      <a:r>
                        <a:rPr lang="en-US" dirty="0"/>
                        <a:t>Calcium (Ca</a:t>
                      </a:r>
                      <a:r>
                        <a:rPr lang="en-US" baseline="-25000" dirty="0"/>
                        <a:t>2</a:t>
                      </a:r>
                      <a:r>
                        <a:rPr lang="en-US" baseline="30000" dirty="0"/>
                        <a:t>+</a:t>
                      </a:r>
                      <a:r>
                        <a:rPr lang="en-US" dirty="0"/>
                        <a:t>)</a:t>
                      </a:r>
                    </a:p>
                  </a:txBody>
                  <a:tcPr/>
                </a:tc>
                <a:tc>
                  <a:txBody>
                    <a:bodyPr/>
                    <a:lstStyle/>
                    <a:p>
                      <a:r>
                        <a:rPr lang="en-US" dirty="0"/>
                        <a:t>Zinc (Zn</a:t>
                      </a:r>
                      <a:r>
                        <a:rPr lang="en-US" baseline="30000" dirty="0"/>
                        <a:t>2+</a:t>
                      </a:r>
                      <a:r>
                        <a:rPr lang="en-US" dirty="0"/>
                        <a:t>)</a:t>
                      </a:r>
                    </a:p>
                  </a:txBody>
                  <a:tcPr/>
                </a:tc>
                <a:extLst>
                  <a:ext uri="{0D108BD9-81ED-4DB2-BD59-A6C34878D82A}">
                    <a16:rowId xmlns:a16="http://schemas.microsoft.com/office/drawing/2014/main" val="569765247"/>
                  </a:ext>
                </a:extLst>
              </a:tr>
              <a:tr h="366482">
                <a:tc>
                  <a:txBody>
                    <a:bodyPr/>
                    <a:lstStyle/>
                    <a:p>
                      <a:endParaRPr lang="en-US"/>
                    </a:p>
                  </a:txBody>
                  <a:tcPr/>
                </a:tc>
                <a:tc>
                  <a:txBody>
                    <a:bodyPr/>
                    <a:lstStyle/>
                    <a:p>
                      <a:r>
                        <a:rPr lang="en-US" dirty="0"/>
                        <a:t>Magnesium (Mg </a:t>
                      </a:r>
                      <a:r>
                        <a:rPr lang="en-US" baseline="-25000" dirty="0"/>
                        <a:t>2</a:t>
                      </a:r>
                      <a:r>
                        <a:rPr lang="en-US" baseline="30000" dirty="0"/>
                        <a:t>+</a:t>
                      </a:r>
                      <a:r>
                        <a:rPr lang="en-US" dirty="0"/>
                        <a:t>)</a:t>
                      </a:r>
                    </a:p>
                  </a:txBody>
                  <a:tcPr/>
                </a:tc>
                <a:tc>
                  <a:txBody>
                    <a:bodyPr/>
                    <a:lstStyle/>
                    <a:p>
                      <a:r>
                        <a:rPr lang="en-US" dirty="0"/>
                        <a:t>Copper (Cu</a:t>
                      </a:r>
                      <a:r>
                        <a:rPr lang="en-US" baseline="30000" dirty="0"/>
                        <a:t>2+</a:t>
                      </a:r>
                      <a:r>
                        <a:rPr lang="en-US" dirty="0"/>
                        <a:t>)</a:t>
                      </a:r>
                    </a:p>
                  </a:txBody>
                  <a:tcPr/>
                </a:tc>
                <a:extLst>
                  <a:ext uri="{0D108BD9-81ED-4DB2-BD59-A6C34878D82A}">
                    <a16:rowId xmlns:a16="http://schemas.microsoft.com/office/drawing/2014/main" val="3494964644"/>
                  </a:ext>
                </a:extLst>
              </a:tr>
              <a:tr h="366482">
                <a:tc>
                  <a:txBody>
                    <a:bodyPr/>
                    <a:lstStyle/>
                    <a:p>
                      <a:endParaRPr lang="en-US"/>
                    </a:p>
                  </a:txBody>
                  <a:tcPr/>
                </a:tc>
                <a:tc>
                  <a:txBody>
                    <a:bodyPr/>
                    <a:lstStyle/>
                    <a:p>
                      <a:r>
                        <a:rPr lang="en-US" dirty="0"/>
                        <a:t>Sulfur (SO</a:t>
                      </a:r>
                      <a:r>
                        <a:rPr lang="en-US" baseline="-25000" dirty="0"/>
                        <a:t>4</a:t>
                      </a:r>
                      <a:r>
                        <a:rPr lang="en-US" baseline="30000" dirty="0"/>
                        <a:t>2-</a:t>
                      </a:r>
                      <a:r>
                        <a:rPr lang="en-US" dirty="0"/>
                        <a:t>)</a:t>
                      </a:r>
                    </a:p>
                  </a:txBody>
                  <a:tcPr/>
                </a:tc>
                <a:tc>
                  <a:txBody>
                    <a:bodyPr/>
                    <a:lstStyle/>
                    <a:p>
                      <a:r>
                        <a:rPr lang="en-US" dirty="0"/>
                        <a:t>Chlorine (Cl</a:t>
                      </a:r>
                      <a:r>
                        <a:rPr lang="en-US" baseline="30000" dirty="0"/>
                        <a:t>-</a:t>
                      </a:r>
                      <a:r>
                        <a:rPr lang="en-US" dirty="0"/>
                        <a:t>)</a:t>
                      </a:r>
                    </a:p>
                  </a:txBody>
                  <a:tcPr/>
                </a:tc>
                <a:extLst>
                  <a:ext uri="{0D108BD9-81ED-4DB2-BD59-A6C34878D82A}">
                    <a16:rowId xmlns:a16="http://schemas.microsoft.com/office/drawing/2014/main" val="2162722176"/>
                  </a:ext>
                </a:extLst>
              </a:tr>
              <a:tr h="366482">
                <a:tc>
                  <a:txBody>
                    <a:bodyPr/>
                    <a:lstStyle/>
                    <a:p>
                      <a:endParaRPr lang="en-US"/>
                    </a:p>
                  </a:txBody>
                  <a:tcPr/>
                </a:tc>
                <a:tc>
                  <a:txBody>
                    <a:bodyPr/>
                    <a:lstStyle/>
                    <a:p>
                      <a:endParaRPr lang="en-US"/>
                    </a:p>
                  </a:txBody>
                  <a:tcPr/>
                </a:tc>
                <a:tc>
                  <a:txBody>
                    <a:bodyPr/>
                    <a:lstStyle/>
                    <a:p>
                      <a:r>
                        <a:rPr lang="en-US" dirty="0"/>
                        <a:t>Cobalt (Co</a:t>
                      </a:r>
                      <a:r>
                        <a:rPr lang="en-US" baseline="30000" dirty="0"/>
                        <a:t>2+</a:t>
                      </a:r>
                      <a:r>
                        <a:rPr lang="en-US" dirty="0"/>
                        <a:t>)</a:t>
                      </a:r>
                    </a:p>
                  </a:txBody>
                  <a:tcPr/>
                </a:tc>
                <a:extLst>
                  <a:ext uri="{0D108BD9-81ED-4DB2-BD59-A6C34878D82A}">
                    <a16:rowId xmlns:a16="http://schemas.microsoft.com/office/drawing/2014/main" val="4188129227"/>
                  </a:ext>
                </a:extLst>
              </a:tr>
              <a:tr h="366482">
                <a:tc>
                  <a:txBody>
                    <a:bodyPr/>
                    <a:lstStyle/>
                    <a:p>
                      <a:endParaRPr lang="en-US" dirty="0"/>
                    </a:p>
                  </a:txBody>
                  <a:tcPr/>
                </a:tc>
                <a:tc>
                  <a:txBody>
                    <a:bodyPr/>
                    <a:lstStyle/>
                    <a:p>
                      <a:endParaRPr lang="en-US"/>
                    </a:p>
                  </a:txBody>
                  <a:tcPr/>
                </a:tc>
                <a:tc>
                  <a:txBody>
                    <a:bodyPr/>
                    <a:lstStyle/>
                    <a:p>
                      <a:r>
                        <a:rPr lang="en-US" dirty="0"/>
                        <a:t>Molybdenum (MoO</a:t>
                      </a:r>
                      <a:r>
                        <a:rPr lang="en-US" baseline="-25000" dirty="0"/>
                        <a:t>4</a:t>
                      </a:r>
                      <a:r>
                        <a:rPr lang="en-US" baseline="30000" dirty="0"/>
                        <a:t>2-</a:t>
                      </a:r>
                      <a:r>
                        <a:rPr lang="en-US" dirty="0"/>
                        <a:t>)</a:t>
                      </a:r>
                    </a:p>
                  </a:txBody>
                  <a:tcPr/>
                </a:tc>
                <a:extLst>
                  <a:ext uri="{0D108BD9-81ED-4DB2-BD59-A6C34878D82A}">
                    <a16:rowId xmlns:a16="http://schemas.microsoft.com/office/drawing/2014/main" val="2476793958"/>
                  </a:ext>
                </a:extLst>
              </a:tr>
              <a:tr h="366482">
                <a:tc>
                  <a:txBody>
                    <a:bodyPr/>
                    <a:lstStyle/>
                    <a:p>
                      <a:endParaRPr lang="en-US" dirty="0"/>
                    </a:p>
                  </a:txBody>
                  <a:tcPr/>
                </a:tc>
                <a:tc>
                  <a:txBody>
                    <a:bodyPr/>
                    <a:lstStyle/>
                    <a:p>
                      <a:endParaRPr lang="en-US"/>
                    </a:p>
                  </a:txBody>
                  <a:tcPr/>
                </a:tc>
                <a:tc>
                  <a:txBody>
                    <a:bodyPr/>
                    <a:lstStyle/>
                    <a:p>
                      <a:r>
                        <a:rPr lang="en-US" dirty="0"/>
                        <a:t>Nickel (Ni</a:t>
                      </a:r>
                      <a:r>
                        <a:rPr lang="en-US" baseline="30000" dirty="0"/>
                        <a:t>2+</a:t>
                      </a:r>
                      <a:r>
                        <a:rPr lang="en-US" dirty="0"/>
                        <a:t>)</a:t>
                      </a:r>
                    </a:p>
                  </a:txBody>
                  <a:tcPr/>
                </a:tc>
                <a:extLst>
                  <a:ext uri="{0D108BD9-81ED-4DB2-BD59-A6C34878D82A}">
                    <a16:rowId xmlns:a16="http://schemas.microsoft.com/office/drawing/2014/main" val="3026192656"/>
                  </a:ext>
                </a:extLst>
              </a:tr>
            </a:tbl>
          </a:graphicData>
        </a:graphic>
      </p:graphicFrame>
    </p:spTree>
    <p:extLst>
      <p:ext uri="{BB962C8B-B14F-4D97-AF65-F5344CB8AC3E}">
        <p14:creationId xmlns:p14="http://schemas.microsoft.com/office/powerpoint/2010/main" val="17621293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6339"/>
            <a:ext cx="12191980" cy="6857990"/>
          </a:xfrm>
          <a:prstGeom prst="rect">
            <a:avLst/>
          </a:prstGeom>
        </p:spPr>
      </p:pic>
      <p:pic>
        <p:nvPicPr>
          <p:cNvPr id="3" name="Picture 2">
            <a:extLst>
              <a:ext uri="{FF2B5EF4-FFF2-40B4-BE49-F238E27FC236}">
                <a16:creationId xmlns:a16="http://schemas.microsoft.com/office/drawing/2014/main" id="{6FBF4C6F-5615-44E9-9DFB-9E5C5FD3FA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5695" y="0"/>
            <a:ext cx="8800609" cy="6858000"/>
          </a:xfrm>
          <a:prstGeom prst="rect">
            <a:avLst/>
          </a:prstGeom>
        </p:spPr>
      </p:pic>
    </p:spTree>
    <p:extLst>
      <p:ext uri="{BB962C8B-B14F-4D97-AF65-F5344CB8AC3E}">
        <p14:creationId xmlns:p14="http://schemas.microsoft.com/office/powerpoint/2010/main" val="17026232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Properties – Water Holding Capacity</a:t>
            </a:r>
            <a:endParaRPr lang="en-US" sz="4800" dirty="0"/>
          </a:p>
        </p:txBody>
      </p:sp>
    </p:spTree>
    <p:extLst>
      <p:ext uri="{BB962C8B-B14F-4D97-AF65-F5344CB8AC3E}">
        <p14:creationId xmlns:p14="http://schemas.microsoft.com/office/powerpoint/2010/main" val="15083820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1) Plants need a continuous supply of water to transport nutrients, maintain turgor, regulate temperature, remove waste and exudates</a:t>
            </a:r>
          </a:p>
        </p:txBody>
      </p:sp>
    </p:spTree>
    <p:extLst>
      <p:ext uri="{BB962C8B-B14F-4D97-AF65-F5344CB8AC3E}">
        <p14:creationId xmlns:p14="http://schemas.microsoft.com/office/powerpoint/2010/main" val="2650109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2) Soil is the reservoir of water for plant and biota needs</a:t>
            </a:r>
          </a:p>
        </p:txBody>
      </p:sp>
    </p:spTree>
    <p:extLst>
      <p:ext uri="{BB962C8B-B14F-4D97-AF65-F5344CB8AC3E}">
        <p14:creationId xmlns:p14="http://schemas.microsoft.com/office/powerpoint/2010/main" val="8443488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2308324"/>
          </a:xfrm>
          <a:prstGeom prst="rect">
            <a:avLst/>
          </a:prstGeom>
          <a:solidFill>
            <a:schemeClr val="accent4">
              <a:lumMod val="20000"/>
              <a:lumOff val="80000"/>
            </a:schemeClr>
          </a:solidFill>
        </p:spPr>
        <p:txBody>
          <a:bodyPr wrap="square">
            <a:spAutoFit/>
          </a:bodyPr>
          <a:lstStyle/>
          <a:p>
            <a:pPr algn="ctr"/>
            <a:r>
              <a:rPr lang="en-US" sz="4800" dirty="0"/>
              <a:t>3) Maximum Retentive Capacity – When every soil pore is filled with water – soil is saturated.</a:t>
            </a:r>
          </a:p>
        </p:txBody>
      </p:sp>
    </p:spTree>
    <p:extLst>
      <p:ext uri="{BB962C8B-B14F-4D97-AF65-F5344CB8AC3E}">
        <p14:creationId xmlns:p14="http://schemas.microsoft.com/office/powerpoint/2010/main" val="3585421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8257C6A4-8405-4A17-B511-D0F4ADE485A9}"/>
              </a:ext>
            </a:extLst>
          </p:cNvPr>
          <p:cNvSpPr/>
          <p:nvPr/>
        </p:nvSpPr>
        <p:spPr>
          <a:xfrm>
            <a:off x="1808085" y="2551837"/>
            <a:ext cx="8575829" cy="1754326"/>
          </a:xfrm>
          <a:prstGeom prst="rect">
            <a:avLst/>
          </a:prstGeom>
          <a:solidFill>
            <a:schemeClr val="accent4">
              <a:lumMod val="20000"/>
              <a:lumOff val="80000"/>
            </a:schemeClr>
          </a:solidFill>
        </p:spPr>
        <p:txBody>
          <a:bodyPr wrap="square">
            <a:spAutoFit/>
          </a:bodyPr>
          <a:lstStyle/>
          <a:p>
            <a:pPr algn="ctr"/>
            <a:r>
              <a:rPr lang="en-US" sz="5400" dirty="0"/>
              <a:t>As Gardeners, What Does Soil Do For Our Plants?</a:t>
            </a:r>
          </a:p>
        </p:txBody>
      </p:sp>
    </p:spTree>
    <p:extLst>
      <p:ext uri="{BB962C8B-B14F-4D97-AF65-F5344CB8AC3E}">
        <p14:creationId xmlns:p14="http://schemas.microsoft.com/office/powerpoint/2010/main" val="22602663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4) Gravitational Water – Water occupying large pores that will drain due to gravity</a:t>
            </a:r>
          </a:p>
        </p:txBody>
      </p:sp>
    </p:spTree>
    <p:extLst>
      <p:ext uri="{BB962C8B-B14F-4D97-AF65-F5344CB8AC3E}">
        <p14:creationId xmlns:p14="http://schemas.microsoft.com/office/powerpoint/2010/main" val="857137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5) Field Capacity – When all the water has drained and only the micropores and bound water remains</a:t>
            </a:r>
          </a:p>
        </p:txBody>
      </p:sp>
    </p:spTree>
    <p:extLst>
      <p:ext uri="{BB962C8B-B14F-4D97-AF65-F5344CB8AC3E}">
        <p14:creationId xmlns:p14="http://schemas.microsoft.com/office/powerpoint/2010/main" val="42039645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6) Water Holding Capacity – The amount of water retained in soil at Field Capacity, essentially equivalent</a:t>
            </a:r>
          </a:p>
        </p:txBody>
      </p:sp>
    </p:spTree>
    <p:extLst>
      <p:ext uri="{BB962C8B-B14F-4D97-AF65-F5344CB8AC3E}">
        <p14:creationId xmlns:p14="http://schemas.microsoft.com/office/powerpoint/2010/main" val="388411664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2308324"/>
          </a:xfrm>
          <a:prstGeom prst="rect">
            <a:avLst/>
          </a:prstGeom>
          <a:solidFill>
            <a:schemeClr val="accent4">
              <a:lumMod val="20000"/>
              <a:lumOff val="80000"/>
            </a:schemeClr>
          </a:solidFill>
        </p:spPr>
        <p:txBody>
          <a:bodyPr wrap="square">
            <a:spAutoFit/>
          </a:bodyPr>
          <a:lstStyle/>
          <a:p>
            <a:pPr algn="ctr"/>
            <a:r>
              <a:rPr lang="en-US" sz="4800" dirty="0"/>
              <a:t>7) Wilting Point Water – The amount of water in the soil that is not plant accessible, your plants will wilt.</a:t>
            </a:r>
          </a:p>
        </p:txBody>
      </p:sp>
    </p:spTree>
    <p:extLst>
      <p:ext uri="{BB962C8B-B14F-4D97-AF65-F5344CB8AC3E}">
        <p14:creationId xmlns:p14="http://schemas.microsoft.com/office/powerpoint/2010/main" val="15693030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644170"/>
            <a:ext cx="11020425" cy="1569660"/>
          </a:xfrm>
          <a:prstGeom prst="rect">
            <a:avLst/>
          </a:prstGeom>
          <a:solidFill>
            <a:schemeClr val="accent4">
              <a:lumMod val="20000"/>
              <a:lumOff val="80000"/>
            </a:schemeClr>
          </a:solidFill>
        </p:spPr>
        <p:txBody>
          <a:bodyPr wrap="square">
            <a:spAutoFit/>
          </a:bodyPr>
          <a:lstStyle/>
          <a:p>
            <a:pPr algn="ctr"/>
            <a:r>
              <a:rPr lang="en-US" sz="4800" dirty="0"/>
              <a:t>8) Plant Available Water = Field Capacity – Wilting Point Water Content</a:t>
            </a:r>
          </a:p>
        </p:txBody>
      </p:sp>
    </p:spTree>
    <p:extLst>
      <p:ext uri="{BB962C8B-B14F-4D97-AF65-F5344CB8AC3E}">
        <p14:creationId xmlns:p14="http://schemas.microsoft.com/office/powerpoint/2010/main" val="42754565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9) Clay and Organic Matter content are the major contributors to soil water holding capacity</a:t>
            </a:r>
          </a:p>
        </p:txBody>
      </p:sp>
    </p:spTree>
    <p:extLst>
      <p:ext uri="{BB962C8B-B14F-4D97-AF65-F5344CB8AC3E}">
        <p14:creationId xmlns:p14="http://schemas.microsoft.com/office/powerpoint/2010/main" val="18602012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BAB87006-4A0E-48B1-B8E2-FAC62E675D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646" y="0"/>
            <a:ext cx="10796793" cy="6892528"/>
          </a:xfrm>
          <a:prstGeom prst="rect">
            <a:avLst/>
          </a:prstGeom>
        </p:spPr>
      </p:pic>
    </p:spTree>
    <p:extLst>
      <p:ext uri="{BB962C8B-B14F-4D97-AF65-F5344CB8AC3E}">
        <p14:creationId xmlns:p14="http://schemas.microsoft.com/office/powerpoint/2010/main" val="14876881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3013501"/>
            <a:ext cx="11020425" cy="830997"/>
          </a:xfrm>
          <a:prstGeom prst="rect">
            <a:avLst/>
          </a:prstGeom>
          <a:solidFill>
            <a:schemeClr val="accent4">
              <a:lumMod val="20000"/>
              <a:lumOff val="80000"/>
            </a:schemeClr>
          </a:solidFill>
        </p:spPr>
        <p:txBody>
          <a:bodyPr wrap="square">
            <a:spAutoFit/>
          </a:bodyPr>
          <a:lstStyle/>
          <a:p>
            <a:pPr algn="ctr"/>
            <a:r>
              <a:rPr lang="en-US" sz="4800"/>
              <a:t>Soil Compaction and Drainage</a:t>
            </a:r>
            <a:endParaRPr lang="en-US" sz="4800" dirty="0"/>
          </a:p>
        </p:txBody>
      </p:sp>
    </p:spTree>
    <p:extLst>
      <p:ext uri="{BB962C8B-B14F-4D97-AF65-F5344CB8AC3E}">
        <p14:creationId xmlns:p14="http://schemas.microsoft.com/office/powerpoint/2010/main" val="26613560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1) Factors affecting plant-available water: soil texture, soil structure, organic matter, soil depth, rooting depth, soil stratification, compaction</a:t>
            </a:r>
          </a:p>
        </p:txBody>
      </p:sp>
    </p:spTree>
    <p:extLst>
      <p:ext uri="{BB962C8B-B14F-4D97-AF65-F5344CB8AC3E}">
        <p14:creationId xmlns:p14="http://schemas.microsoft.com/office/powerpoint/2010/main" val="39719248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905506"/>
            <a:ext cx="11020425" cy="3046988"/>
          </a:xfrm>
          <a:prstGeom prst="rect">
            <a:avLst/>
          </a:prstGeom>
          <a:solidFill>
            <a:schemeClr val="accent4">
              <a:lumMod val="20000"/>
              <a:lumOff val="80000"/>
            </a:schemeClr>
          </a:solidFill>
        </p:spPr>
        <p:txBody>
          <a:bodyPr wrap="square">
            <a:spAutoFit/>
          </a:bodyPr>
          <a:lstStyle/>
          <a:p>
            <a:pPr algn="ctr"/>
            <a:r>
              <a:rPr lang="en-US" sz="4800" dirty="0"/>
              <a:t>2) These factors also affect soil drainage – the rate at which soil moves from Maximum Retentive Capacity to Field Capacity</a:t>
            </a:r>
          </a:p>
        </p:txBody>
      </p:sp>
    </p:spTree>
    <p:extLst>
      <p:ext uri="{BB962C8B-B14F-4D97-AF65-F5344CB8AC3E}">
        <p14:creationId xmlns:p14="http://schemas.microsoft.com/office/powerpoint/2010/main" val="2229951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30000"/>
          </a:blip>
          <a:srcRect t="30089" r="1" b="38270"/>
          <a:stretch/>
        </p:blipFill>
        <p:spPr>
          <a:xfrm>
            <a:off x="20" y="10"/>
            <a:ext cx="12191980" cy="6857990"/>
          </a:xfrm>
          <a:prstGeom prst="rect">
            <a:avLst/>
          </a:prstGeom>
        </p:spPr>
      </p:pic>
      <p:sp>
        <p:nvSpPr>
          <p:cNvPr id="3" name="Rectangle 2">
            <a:extLst>
              <a:ext uri="{FF2B5EF4-FFF2-40B4-BE49-F238E27FC236}">
                <a16:creationId xmlns:a16="http://schemas.microsoft.com/office/drawing/2014/main" id="{60789C04-4C1C-4580-B70A-500C08DEA968}"/>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a:t>1) Soil provides physical support for plants. It anchors them in place and holds them upright.</a:t>
            </a:r>
            <a:endParaRPr lang="en-US" sz="4800" dirty="0"/>
          </a:p>
        </p:txBody>
      </p:sp>
    </p:spTree>
    <p:extLst>
      <p:ext uri="{BB962C8B-B14F-4D97-AF65-F5344CB8AC3E}">
        <p14:creationId xmlns:p14="http://schemas.microsoft.com/office/powerpoint/2010/main" val="2621631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166842"/>
            <a:ext cx="11020425" cy="4524315"/>
          </a:xfrm>
          <a:prstGeom prst="rect">
            <a:avLst/>
          </a:prstGeom>
          <a:solidFill>
            <a:schemeClr val="accent4">
              <a:lumMod val="20000"/>
              <a:lumOff val="80000"/>
            </a:schemeClr>
          </a:solidFill>
        </p:spPr>
        <p:txBody>
          <a:bodyPr wrap="square">
            <a:spAutoFit/>
          </a:bodyPr>
          <a:lstStyle/>
          <a:p>
            <a:pPr algn="ctr"/>
            <a:r>
              <a:rPr lang="en-US" sz="4800" dirty="0"/>
              <a:t>3) Regarding soil water movement, stratification is the creation of soil layers where pore size changes abruptly – sand layer, clay layer, gravel layer – which impedes water movement upward and downward. This leads to saturated soil.</a:t>
            </a:r>
          </a:p>
        </p:txBody>
      </p:sp>
    </p:spTree>
    <p:extLst>
      <p:ext uri="{BB962C8B-B14F-4D97-AF65-F5344CB8AC3E}">
        <p14:creationId xmlns:p14="http://schemas.microsoft.com/office/powerpoint/2010/main" val="23543114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1536169"/>
            <a:ext cx="11020425" cy="3785652"/>
          </a:xfrm>
          <a:prstGeom prst="rect">
            <a:avLst/>
          </a:prstGeom>
          <a:solidFill>
            <a:schemeClr val="accent4">
              <a:lumMod val="20000"/>
              <a:lumOff val="80000"/>
            </a:schemeClr>
          </a:solidFill>
        </p:spPr>
        <p:txBody>
          <a:bodyPr wrap="square">
            <a:spAutoFit/>
          </a:bodyPr>
          <a:lstStyle/>
          <a:p>
            <a:pPr algn="ctr"/>
            <a:r>
              <a:rPr lang="en-US" sz="4800" dirty="0"/>
              <a:t>4) Soil Compaction (increased bulk density) is one way these layers are created due to applied pressure which breaks down soil structure, compresses macropores into micropores, increases clay cohesion</a:t>
            </a:r>
          </a:p>
        </p:txBody>
      </p:sp>
    </p:spTree>
    <p:extLst>
      <p:ext uri="{BB962C8B-B14F-4D97-AF65-F5344CB8AC3E}">
        <p14:creationId xmlns:p14="http://schemas.microsoft.com/office/powerpoint/2010/main" val="19891506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5) Pressure comes from vehicle traffic, foot traffic, pounding water, wetting-drying cycles</a:t>
            </a:r>
          </a:p>
        </p:txBody>
      </p:sp>
    </p:spTree>
    <p:extLst>
      <p:ext uri="{BB962C8B-B14F-4D97-AF65-F5344CB8AC3E}">
        <p14:creationId xmlns:p14="http://schemas.microsoft.com/office/powerpoint/2010/main" val="23498062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6) Increase drainage by adding organic matter, adding sand, reducing compaction factors, increasing gravitational effects</a:t>
            </a:r>
          </a:p>
        </p:txBody>
      </p:sp>
    </p:spTree>
    <p:extLst>
      <p:ext uri="{BB962C8B-B14F-4D97-AF65-F5344CB8AC3E}">
        <p14:creationId xmlns:p14="http://schemas.microsoft.com/office/powerpoint/2010/main" val="20428576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sp>
        <p:nvSpPr>
          <p:cNvPr id="5" name="Rectangle 4">
            <a:extLst>
              <a:ext uri="{FF2B5EF4-FFF2-40B4-BE49-F238E27FC236}">
                <a16:creationId xmlns:a16="http://schemas.microsoft.com/office/drawing/2014/main" id="{F6C6DEC1-90A7-4021-AA5E-9348E9FCAAFE}"/>
              </a:ext>
            </a:extLst>
          </p:cNvPr>
          <p:cNvSpPr/>
          <p:nvPr/>
        </p:nvSpPr>
        <p:spPr>
          <a:xfrm>
            <a:off x="585787" y="2274838"/>
            <a:ext cx="11020425" cy="2308324"/>
          </a:xfrm>
          <a:prstGeom prst="rect">
            <a:avLst/>
          </a:prstGeom>
          <a:solidFill>
            <a:schemeClr val="accent4">
              <a:lumMod val="20000"/>
              <a:lumOff val="80000"/>
            </a:schemeClr>
          </a:solidFill>
        </p:spPr>
        <p:txBody>
          <a:bodyPr wrap="square">
            <a:spAutoFit/>
          </a:bodyPr>
          <a:lstStyle/>
          <a:p>
            <a:pPr algn="ctr"/>
            <a:r>
              <a:rPr lang="en-US" sz="4800" dirty="0"/>
              <a:t>7) Breakup compaction by deep soil tillage, soil mixing that includes the compaction layer</a:t>
            </a:r>
          </a:p>
        </p:txBody>
      </p:sp>
    </p:spTree>
    <p:extLst>
      <p:ext uri="{BB962C8B-B14F-4D97-AF65-F5344CB8AC3E}">
        <p14:creationId xmlns:p14="http://schemas.microsoft.com/office/powerpoint/2010/main" val="973597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3F2FCD-DD71-4E20-84E4-A545F063891E}"/>
              </a:ext>
              <a:ext uri="{C183D7F6-B498-43B3-948B-1728B52AA6E4}">
                <adec:decorative xmlns:adec="http://schemas.microsoft.com/office/drawing/2017/decorative" val="1"/>
              </a:ext>
            </a:extLst>
          </p:cNvPr>
          <p:cNvPicPr>
            <a:picLocks noGrp="1" noChangeAspect="1"/>
          </p:cNvPicPr>
          <p:nvPr>
            <p:ph idx="1"/>
          </p:nvPr>
        </p:nvPicPr>
        <p:blipFill rotWithShape="1">
          <a:blip r:embed="rId3">
            <a:alphaModFix amt="30000"/>
          </a:blip>
          <a:srcRect t="30089" r="1" b="38270"/>
          <a:stretch/>
        </p:blipFill>
        <p:spPr>
          <a:xfrm>
            <a:off x="20" y="10"/>
            <a:ext cx="12191980" cy="6857990"/>
          </a:xfrm>
          <a:prstGeom prst="rect">
            <a:avLst/>
          </a:prstGeom>
        </p:spPr>
      </p:pic>
      <p:pic>
        <p:nvPicPr>
          <p:cNvPr id="3" name="Picture 2" descr="A close up of a piece of paper&#10;&#10;Description automatically generated">
            <a:extLst>
              <a:ext uri="{FF2B5EF4-FFF2-40B4-BE49-F238E27FC236}">
                <a16:creationId xmlns:a16="http://schemas.microsoft.com/office/drawing/2014/main" id="{1927D1B2-0B9F-4662-AA66-BCFD2CFFFE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7314" y="0"/>
            <a:ext cx="9282606" cy="6936638"/>
          </a:xfrm>
          <a:prstGeom prst="rect">
            <a:avLst/>
          </a:prstGeom>
        </p:spPr>
      </p:pic>
    </p:spTree>
    <p:extLst>
      <p:ext uri="{BB962C8B-B14F-4D97-AF65-F5344CB8AC3E}">
        <p14:creationId xmlns:p14="http://schemas.microsoft.com/office/powerpoint/2010/main" val="29514903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7785AC5-82DE-4540-9822-1DD518F14C66}"/>
              </a:ext>
            </a:extLst>
          </p:cNvPr>
          <p:cNvSpPr>
            <a:spLocks noGrp="1"/>
          </p:cNvSpPr>
          <p:nvPr>
            <p:ph type="subTitle" idx="1"/>
          </p:nvPr>
        </p:nvSpPr>
        <p:spPr>
          <a:xfrm>
            <a:off x="6622802" y="1056443"/>
            <a:ext cx="4645250" cy="5077657"/>
          </a:xfrm>
        </p:spPr>
        <p:txBody>
          <a:bodyPr anchor="t">
            <a:normAutofit/>
          </a:bodyPr>
          <a:lstStyle/>
          <a:p>
            <a:pPr algn="l"/>
            <a:endParaRPr lang="en-US" sz="2000" dirty="0"/>
          </a:p>
          <a:p>
            <a:pPr algn="l"/>
            <a:endParaRPr lang="en-US" sz="2000" dirty="0"/>
          </a:p>
          <a:p>
            <a:pPr algn="l"/>
            <a:r>
              <a:rPr lang="en-US" sz="2000" dirty="0"/>
              <a:t>Please post all your questions to the message board link that was emailed to you.</a:t>
            </a:r>
          </a:p>
          <a:p>
            <a:pPr algn="l"/>
            <a:endParaRPr lang="en-US" sz="2000" dirty="0"/>
          </a:p>
          <a:p>
            <a:pPr algn="l"/>
            <a:endParaRPr lang="en-US" sz="2000" dirty="0"/>
          </a:p>
          <a:p>
            <a:pPr algn="l"/>
            <a:endParaRPr lang="en-US" sz="2000" dirty="0"/>
          </a:p>
          <a:p>
            <a:pPr algn="l"/>
            <a:endParaRPr lang="en-US" sz="2000" dirty="0"/>
          </a:p>
          <a:p>
            <a:pPr algn="l"/>
            <a:endParaRPr lang="en-US" sz="2000" dirty="0"/>
          </a:p>
        </p:txBody>
      </p:sp>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Tree>
    <p:extLst>
      <p:ext uri="{BB962C8B-B14F-4D97-AF65-F5344CB8AC3E}">
        <p14:creationId xmlns:p14="http://schemas.microsoft.com/office/powerpoint/2010/main" val="3287901876"/>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2212</Words>
  <Application>Microsoft Office PowerPoint</Application>
  <PresentationFormat>Widescreen</PresentationFormat>
  <Paragraphs>278</Paragraphs>
  <Slides>96</Slides>
  <Notes>81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96</vt:i4>
      </vt:variant>
    </vt:vector>
  </HeadingPairs>
  <TitlesOfParts>
    <vt:vector size="100" baseType="lpstr">
      <vt:lpstr>Arial</vt:lpstr>
      <vt:lpstr>Calibri</vt:lpstr>
      <vt:lpstr>Calibri Light</vt:lpstr>
      <vt:lpstr>Office Theme</vt:lpstr>
      <vt:lpstr>Module 1:  Soil- It’s Not Just Dirt!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Title</dc:title>
  <dc:creator>Timmerman, Anna</dc:creator>
  <cp:lastModifiedBy>Timmerman, Anna</cp:lastModifiedBy>
  <cp:revision>34</cp:revision>
  <dcterms:created xsi:type="dcterms:W3CDTF">2020-05-31T19:29:21Z</dcterms:created>
  <dcterms:modified xsi:type="dcterms:W3CDTF">2020-06-05T21:11:21Z</dcterms:modified>
</cp:coreProperties>
</file>