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2"/>
  </p:notesMasterIdLst>
  <p:sldIdLst>
    <p:sldId id="256" r:id="rId2"/>
    <p:sldId id="257" r:id="rId3"/>
    <p:sldId id="259" r:id="rId4"/>
    <p:sldId id="260" r:id="rId5"/>
    <p:sldId id="261" r:id="rId6"/>
    <p:sldId id="262" r:id="rId7"/>
    <p:sldId id="263" r:id="rId8"/>
    <p:sldId id="28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45" r:id="rId80"/>
    <p:sldId id="344" r:id="rId81"/>
    <p:sldId id="336" r:id="rId82"/>
    <p:sldId id="337" r:id="rId83"/>
    <p:sldId id="338" r:id="rId84"/>
    <p:sldId id="339" r:id="rId85"/>
    <p:sldId id="340" r:id="rId86"/>
    <p:sldId id="341" r:id="rId87"/>
    <p:sldId id="342" r:id="rId88"/>
    <p:sldId id="343" r:id="rId89"/>
    <p:sldId id="346" r:id="rId90"/>
    <p:sldId id="258" r:id="rId9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immerman, Anna" initials="TA" lastIdx="1" clrIdx="0">
    <p:extLst>
      <p:ext uri="{19B8F6BF-5375-455C-9EA6-DF929625EA0E}">
        <p15:presenceInfo xmlns:p15="http://schemas.microsoft.com/office/powerpoint/2012/main" userId="Timmerman, An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89E3A0-3DD7-4F4B-AF18-CB7367F30633}" type="datetimeFigureOut">
              <a:rPr lang="en-US" smtClean="0"/>
              <a:t>6/5/2020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BCEDA2-29E0-4BF5-A0BC-805F1FA5439D}" type="slidenum">
              <a:rPr lang="en-US" smtClean="0"/>
              <a:t>‹#›</a:t>
            </a:fld>
            <a:endParaRPr lang="en-US"/>
          </a:p>
        </p:txBody>
      </p:sp>
    </p:spTree>
    <p:extLst>
      <p:ext uri="{BB962C8B-B14F-4D97-AF65-F5344CB8AC3E}">
        <p14:creationId xmlns:p14="http://schemas.microsoft.com/office/powerpoint/2010/main" val="2719927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a:t>
            </a:fld>
            <a:endParaRPr lang="en-US"/>
          </a:p>
        </p:txBody>
      </p:sp>
    </p:spTree>
    <p:extLst>
      <p:ext uri="{BB962C8B-B14F-4D97-AF65-F5344CB8AC3E}">
        <p14:creationId xmlns:p14="http://schemas.microsoft.com/office/powerpoint/2010/main" val="127716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17</a:t>
            </a:fld>
            <a:endParaRPr lang="en-US"/>
          </a:p>
        </p:txBody>
      </p:sp>
    </p:spTree>
    <p:extLst>
      <p:ext uri="{BB962C8B-B14F-4D97-AF65-F5344CB8AC3E}">
        <p14:creationId xmlns:p14="http://schemas.microsoft.com/office/powerpoint/2010/main" val="3059913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18</a:t>
            </a:fld>
            <a:endParaRPr lang="en-US"/>
          </a:p>
        </p:txBody>
      </p:sp>
    </p:spTree>
    <p:extLst>
      <p:ext uri="{BB962C8B-B14F-4D97-AF65-F5344CB8AC3E}">
        <p14:creationId xmlns:p14="http://schemas.microsoft.com/office/powerpoint/2010/main" val="653949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19</a:t>
            </a:fld>
            <a:endParaRPr lang="en-US"/>
          </a:p>
        </p:txBody>
      </p:sp>
    </p:spTree>
    <p:extLst>
      <p:ext uri="{BB962C8B-B14F-4D97-AF65-F5344CB8AC3E}">
        <p14:creationId xmlns:p14="http://schemas.microsoft.com/office/powerpoint/2010/main" val="753996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20</a:t>
            </a:fld>
            <a:endParaRPr lang="en-US"/>
          </a:p>
        </p:txBody>
      </p:sp>
    </p:spTree>
    <p:extLst>
      <p:ext uri="{BB962C8B-B14F-4D97-AF65-F5344CB8AC3E}">
        <p14:creationId xmlns:p14="http://schemas.microsoft.com/office/powerpoint/2010/main" val="2335392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21</a:t>
            </a:fld>
            <a:endParaRPr lang="en-US"/>
          </a:p>
        </p:txBody>
      </p:sp>
    </p:spTree>
    <p:extLst>
      <p:ext uri="{BB962C8B-B14F-4D97-AF65-F5344CB8AC3E}">
        <p14:creationId xmlns:p14="http://schemas.microsoft.com/office/powerpoint/2010/main" val="2320423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22</a:t>
            </a:fld>
            <a:endParaRPr lang="en-US"/>
          </a:p>
        </p:txBody>
      </p:sp>
    </p:spTree>
    <p:extLst>
      <p:ext uri="{BB962C8B-B14F-4D97-AF65-F5344CB8AC3E}">
        <p14:creationId xmlns:p14="http://schemas.microsoft.com/office/powerpoint/2010/main" val="4048853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23</a:t>
            </a:fld>
            <a:endParaRPr lang="en-US"/>
          </a:p>
        </p:txBody>
      </p:sp>
    </p:spTree>
    <p:extLst>
      <p:ext uri="{BB962C8B-B14F-4D97-AF65-F5344CB8AC3E}">
        <p14:creationId xmlns:p14="http://schemas.microsoft.com/office/powerpoint/2010/main" val="300438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24</a:t>
            </a:fld>
            <a:endParaRPr lang="en-US"/>
          </a:p>
        </p:txBody>
      </p:sp>
    </p:spTree>
    <p:extLst>
      <p:ext uri="{BB962C8B-B14F-4D97-AF65-F5344CB8AC3E}">
        <p14:creationId xmlns:p14="http://schemas.microsoft.com/office/powerpoint/2010/main" val="24682303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25</a:t>
            </a:fld>
            <a:endParaRPr lang="en-US"/>
          </a:p>
        </p:txBody>
      </p:sp>
    </p:spTree>
    <p:extLst>
      <p:ext uri="{BB962C8B-B14F-4D97-AF65-F5344CB8AC3E}">
        <p14:creationId xmlns:p14="http://schemas.microsoft.com/office/powerpoint/2010/main" val="42446476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26</a:t>
            </a:fld>
            <a:endParaRPr lang="en-US"/>
          </a:p>
        </p:txBody>
      </p:sp>
    </p:spTree>
    <p:extLst>
      <p:ext uri="{BB962C8B-B14F-4D97-AF65-F5344CB8AC3E}">
        <p14:creationId xmlns:p14="http://schemas.microsoft.com/office/powerpoint/2010/main" val="533993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9</a:t>
            </a:fld>
            <a:endParaRPr lang="en-US"/>
          </a:p>
        </p:txBody>
      </p:sp>
    </p:spTree>
    <p:extLst>
      <p:ext uri="{BB962C8B-B14F-4D97-AF65-F5344CB8AC3E}">
        <p14:creationId xmlns:p14="http://schemas.microsoft.com/office/powerpoint/2010/main" val="31879520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27</a:t>
            </a:fld>
            <a:endParaRPr lang="en-US"/>
          </a:p>
        </p:txBody>
      </p:sp>
    </p:spTree>
    <p:extLst>
      <p:ext uri="{BB962C8B-B14F-4D97-AF65-F5344CB8AC3E}">
        <p14:creationId xmlns:p14="http://schemas.microsoft.com/office/powerpoint/2010/main" val="1862045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28</a:t>
            </a:fld>
            <a:endParaRPr lang="en-US"/>
          </a:p>
        </p:txBody>
      </p:sp>
    </p:spTree>
    <p:extLst>
      <p:ext uri="{BB962C8B-B14F-4D97-AF65-F5344CB8AC3E}">
        <p14:creationId xmlns:p14="http://schemas.microsoft.com/office/powerpoint/2010/main" val="34488824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29</a:t>
            </a:fld>
            <a:endParaRPr lang="en-US"/>
          </a:p>
        </p:txBody>
      </p:sp>
    </p:spTree>
    <p:extLst>
      <p:ext uri="{BB962C8B-B14F-4D97-AF65-F5344CB8AC3E}">
        <p14:creationId xmlns:p14="http://schemas.microsoft.com/office/powerpoint/2010/main" val="24484800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30</a:t>
            </a:fld>
            <a:endParaRPr lang="en-US"/>
          </a:p>
        </p:txBody>
      </p:sp>
    </p:spTree>
    <p:extLst>
      <p:ext uri="{BB962C8B-B14F-4D97-AF65-F5344CB8AC3E}">
        <p14:creationId xmlns:p14="http://schemas.microsoft.com/office/powerpoint/2010/main" val="5394171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31</a:t>
            </a:fld>
            <a:endParaRPr lang="en-US"/>
          </a:p>
        </p:txBody>
      </p:sp>
    </p:spTree>
    <p:extLst>
      <p:ext uri="{BB962C8B-B14F-4D97-AF65-F5344CB8AC3E}">
        <p14:creationId xmlns:p14="http://schemas.microsoft.com/office/powerpoint/2010/main" val="14093959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32</a:t>
            </a:fld>
            <a:endParaRPr lang="en-US"/>
          </a:p>
        </p:txBody>
      </p:sp>
    </p:spTree>
    <p:extLst>
      <p:ext uri="{BB962C8B-B14F-4D97-AF65-F5344CB8AC3E}">
        <p14:creationId xmlns:p14="http://schemas.microsoft.com/office/powerpoint/2010/main" val="4350759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33</a:t>
            </a:fld>
            <a:endParaRPr lang="en-US"/>
          </a:p>
        </p:txBody>
      </p:sp>
    </p:spTree>
    <p:extLst>
      <p:ext uri="{BB962C8B-B14F-4D97-AF65-F5344CB8AC3E}">
        <p14:creationId xmlns:p14="http://schemas.microsoft.com/office/powerpoint/2010/main" val="31823608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34</a:t>
            </a:fld>
            <a:endParaRPr lang="en-US"/>
          </a:p>
        </p:txBody>
      </p:sp>
    </p:spTree>
    <p:extLst>
      <p:ext uri="{BB962C8B-B14F-4D97-AF65-F5344CB8AC3E}">
        <p14:creationId xmlns:p14="http://schemas.microsoft.com/office/powerpoint/2010/main" val="11757051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35</a:t>
            </a:fld>
            <a:endParaRPr lang="en-US"/>
          </a:p>
        </p:txBody>
      </p:sp>
    </p:spTree>
    <p:extLst>
      <p:ext uri="{BB962C8B-B14F-4D97-AF65-F5344CB8AC3E}">
        <p14:creationId xmlns:p14="http://schemas.microsoft.com/office/powerpoint/2010/main" val="10230868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36</a:t>
            </a:fld>
            <a:endParaRPr lang="en-US"/>
          </a:p>
        </p:txBody>
      </p:sp>
    </p:spTree>
    <p:extLst>
      <p:ext uri="{BB962C8B-B14F-4D97-AF65-F5344CB8AC3E}">
        <p14:creationId xmlns:p14="http://schemas.microsoft.com/office/powerpoint/2010/main" val="1488700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10</a:t>
            </a:fld>
            <a:endParaRPr lang="en-US"/>
          </a:p>
        </p:txBody>
      </p:sp>
    </p:spTree>
    <p:extLst>
      <p:ext uri="{BB962C8B-B14F-4D97-AF65-F5344CB8AC3E}">
        <p14:creationId xmlns:p14="http://schemas.microsoft.com/office/powerpoint/2010/main" val="18864055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37</a:t>
            </a:fld>
            <a:endParaRPr lang="en-US"/>
          </a:p>
        </p:txBody>
      </p:sp>
    </p:spTree>
    <p:extLst>
      <p:ext uri="{BB962C8B-B14F-4D97-AF65-F5344CB8AC3E}">
        <p14:creationId xmlns:p14="http://schemas.microsoft.com/office/powerpoint/2010/main" val="689343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38</a:t>
            </a:fld>
            <a:endParaRPr lang="en-US"/>
          </a:p>
        </p:txBody>
      </p:sp>
    </p:spTree>
    <p:extLst>
      <p:ext uri="{BB962C8B-B14F-4D97-AF65-F5344CB8AC3E}">
        <p14:creationId xmlns:p14="http://schemas.microsoft.com/office/powerpoint/2010/main" val="32141560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39</a:t>
            </a:fld>
            <a:endParaRPr lang="en-US"/>
          </a:p>
        </p:txBody>
      </p:sp>
    </p:spTree>
    <p:extLst>
      <p:ext uri="{BB962C8B-B14F-4D97-AF65-F5344CB8AC3E}">
        <p14:creationId xmlns:p14="http://schemas.microsoft.com/office/powerpoint/2010/main" val="26459925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40</a:t>
            </a:fld>
            <a:endParaRPr lang="en-US"/>
          </a:p>
        </p:txBody>
      </p:sp>
    </p:spTree>
    <p:extLst>
      <p:ext uri="{BB962C8B-B14F-4D97-AF65-F5344CB8AC3E}">
        <p14:creationId xmlns:p14="http://schemas.microsoft.com/office/powerpoint/2010/main" val="18446304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41</a:t>
            </a:fld>
            <a:endParaRPr lang="en-US"/>
          </a:p>
        </p:txBody>
      </p:sp>
    </p:spTree>
    <p:extLst>
      <p:ext uri="{BB962C8B-B14F-4D97-AF65-F5344CB8AC3E}">
        <p14:creationId xmlns:p14="http://schemas.microsoft.com/office/powerpoint/2010/main" val="26170053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42</a:t>
            </a:fld>
            <a:endParaRPr lang="en-US"/>
          </a:p>
        </p:txBody>
      </p:sp>
    </p:spTree>
    <p:extLst>
      <p:ext uri="{BB962C8B-B14F-4D97-AF65-F5344CB8AC3E}">
        <p14:creationId xmlns:p14="http://schemas.microsoft.com/office/powerpoint/2010/main" val="2535296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43</a:t>
            </a:fld>
            <a:endParaRPr lang="en-US"/>
          </a:p>
        </p:txBody>
      </p:sp>
    </p:spTree>
    <p:extLst>
      <p:ext uri="{BB962C8B-B14F-4D97-AF65-F5344CB8AC3E}">
        <p14:creationId xmlns:p14="http://schemas.microsoft.com/office/powerpoint/2010/main" val="10439824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44</a:t>
            </a:fld>
            <a:endParaRPr lang="en-US"/>
          </a:p>
        </p:txBody>
      </p:sp>
    </p:spTree>
    <p:extLst>
      <p:ext uri="{BB962C8B-B14F-4D97-AF65-F5344CB8AC3E}">
        <p14:creationId xmlns:p14="http://schemas.microsoft.com/office/powerpoint/2010/main" val="29458284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45</a:t>
            </a:fld>
            <a:endParaRPr lang="en-US"/>
          </a:p>
        </p:txBody>
      </p:sp>
    </p:spTree>
    <p:extLst>
      <p:ext uri="{BB962C8B-B14F-4D97-AF65-F5344CB8AC3E}">
        <p14:creationId xmlns:p14="http://schemas.microsoft.com/office/powerpoint/2010/main" val="42572706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46</a:t>
            </a:fld>
            <a:endParaRPr lang="en-US"/>
          </a:p>
        </p:txBody>
      </p:sp>
    </p:spTree>
    <p:extLst>
      <p:ext uri="{BB962C8B-B14F-4D97-AF65-F5344CB8AC3E}">
        <p14:creationId xmlns:p14="http://schemas.microsoft.com/office/powerpoint/2010/main" val="2142971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11</a:t>
            </a:fld>
            <a:endParaRPr lang="en-US"/>
          </a:p>
        </p:txBody>
      </p:sp>
    </p:spTree>
    <p:extLst>
      <p:ext uri="{BB962C8B-B14F-4D97-AF65-F5344CB8AC3E}">
        <p14:creationId xmlns:p14="http://schemas.microsoft.com/office/powerpoint/2010/main" val="34102993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47</a:t>
            </a:fld>
            <a:endParaRPr lang="en-US"/>
          </a:p>
        </p:txBody>
      </p:sp>
    </p:spTree>
    <p:extLst>
      <p:ext uri="{BB962C8B-B14F-4D97-AF65-F5344CB8AC3E}">
        <p14:creationId xmlns:p14="http://schemas.microsoft.com/office/powerpoint/2010/main" val="12911520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48</a:t>
            </a:fld>
            <a:endParaRPr lang="en-US"/>
          </a:p>
        </p:txBody>
      </p:sp>
    </p:spTree>
    <p:extLst>
      <p:ext uri="{BB962C8B-B14F-4D97-AF65-F5344CB8AC3E}">
        <p14:creationId xmlns:p14="http://schemas.microsoft.com/office/powerpoint/2010/main" val="19641501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49</a:t>
            </a:fld>
            <a:endParaRPr lang="en-US"/>
          </a:p>
        </p:txBody>
      </p:sp>
    </p:spTree>
    <p:extLst>
      <p:ext uri="{BB962C8B-B14F-4D97-AF65-F5344CB8AC3E}">
        <p14:creationId xmlns:p14="http://schemas.microsoft.com/office/powerpoint/2010/main" val="15701442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50</a:t>
            </a:fld>
            <a:endParaRPr lang="en-US"/>
          </a:p>
        </p:txBody>
      </p:sp>
    </p:spTree>
    <p:extLst>
      <p:ext uri="{BB962C8B-B14F-4D97-AF65-F5344CB8AC3E}">
        <p14:creationId xmlns:p14="http://schemas.microsoft.com/office/powerpoint/2010/main" val="42371803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51</a:t>
            </a:fld>
            <a:endParaRPr lang="en-US"/>
          </a:p>
        </p:txBody>
      </p:sp>
    </p:spTree>
    <p:extLst>
      <p:ext uri="{BB962C8B-B14F-4D97-AF65-F5344CB8AC3E}">
        <p14:creationId xmlns:p14="http://schemas.microsoft.com/office/powerpoint/2010/main" val="33565804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52</a:t>
            </a:fld>
            <a:endParaRPr lang="en-US"/>
          </a:p>
        </p:txBody>
      </p:sp>
    </p:spTree>
    <p:extLst>
      <p:ext uri="{BB962C8B-B14F-4D97-AF65-F5344CB8AC3E}">
        <p14:creationId xmlns:p14="http://schemas.microsoft.com/office/powerpoint/2010/main" val="36190533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53</a:t>
            </a:fld>
            <a:endParaRPr lang="en-US"/>
          </a:p>
        </p:txBody>
      </p:sp>
    </p:spTree>
    <p:extLst>
      <p:ext uri="{BB962C8B-B14F-4D97-AF65-F5344CB8AC3E}">
        <p14:creationId xmlns:p14="http://schemas.microsoft.com/office/powerpoint/2010/main" val="936503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54</a:t>
            </a:fld>
            <a:endParaRPr lang="en-US"/>
          </a:p>
        </p:txBody>
      </p:sp>
    </p:spTree>
    <p:extLst>
      <p:ext uri="{BB962C8B-B14F-4D97-AF65-F5344CB8AC3E}">
        <p14:creationId xmlns:p14="http://schemas.microsoft.com/office/powerpoint/2010/main" val="114241340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55</a:t>
            </a:fld>
            <a:endParaRPr lang="en-US"/>
          </a:p>
        </p:txBody>
      </p:sp>
    </p:spTree>
    <p:extLst>
      <p:ext uri="{BB962C8B-B14F-4D97-AF65-F5344CB8AC3E}">
        <p14:creationId xmlns:p14="http://schemas.microsoft.com/office/powerpoint/2010/main" val="2102831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56</a:t>
            </a:fld>
            <a:endParaRPr lang="en-US"/>
          </a:p>
        </p:txBody>
      </p:sp>
    </p:spTree>
    <p:extLst>
      <p:ext uri="{BB962C8B-B14F-4D97-AF65-F5344CB8AC3E}">
        <p14:creationId xmlns:p14="http://schemas.microsoft.com/office/powerpoint/2010/main" val="2799151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12</a:t>
            </a:fld>
            <a:endParaRPr lang="en-US"/>
          </a:p>
        </p:txBody>
      </p:sp>
    </p:spTree>
    <p:extLst>
      <p:ext uri="{BB962C8B-B14F-4D97-AF65-F5344CB8AC3E}">
        <p14:creationId xmlns:p14="http://schemas.microsoft.com/office/powerpoint/2010/main" val="19378545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57</a:t>
            </a:fld>
            <a:endParaRPr lang="en-US"/>
          </a:p>
        </p:txBody>
      </p:sp>
    </p:spTree>
    <p:extLst>
      <p:ext uri="{BB962C8B-B14F-4D97-AF65-F5344CB8AC3E}">
        <p14:creationId xmlns:p14="http://schemas.microsoft.com/office/powerpoint/2010/main" val="342979921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58</a:t>
            </a:fld>
            <a:endParaRPr lang="en-US"/>
          </a:p>
        </p:txBody>
      </p:sp>
    </p:spTree>
    <p:extLst>
      <p:ext uri="{BB962C8B-B14F-4D97-AF65-F5344CB8AC3E}">
        <p14:creationId xmlns:p14="http://schemas.microsoft.com/office/powerpoint/2010/main" val="27034574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59</a:t>
            </a:fld>
            <a:endParaRPr lang="en-US"/>
          </a:p>
        </p:txBody>
      </p:sp>
    </p:spTree>
    <p:extLst>
      <p:ext uri="{BB962C8B-B14F-4D97-AF65-F5344CB8AC3E}">
        <p14:creationId xmlns:p14="http://schemas.microsoft.com/office/powerpoint/2010/main" val="17090669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60</a:t>
            </a:fld>
            <a:endParaRPr lang="en-US"/>
          </a:p>
        </p:txBody>
      </p:sp>
    </p:spTree>
    <p:extLst>
      <p:ext uri="{BB962C8B-B14F-4D97-AF65-F5344CB8AC3E}">
        <p14:creationId xmlns:p14="http://schemas.microsoft.com/office/powerpoint/2010/main" val="36914837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61</a:t>
            </a:fld>
            <a:endParaRPr lang="en-US"/>
          </a:p>
        </p:txBody>
      </p:sp>
    </p:spTree>
    <p:extLst>
      <p:ext uri="{BB962C8B-B14F-4D97-AF65-F5344CB8AC3E}">
        <p14:creationId xmlns:p14="http://schemas.microsoft.com/office/powerpoint/2010/main" val="89794894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62</a:t>
            </a:fld>
            <a:endParaRPr lang="en-US"/>
          </a:p>
        </p:txBody>
      </p:sp>
    </p:spTree>
    <p:extLst>
      <p:ext uri="{BB962C8B-B14F-4D97-AF65-F5344CB8AC3E}">
        <p14:creationId xmlns:p14="http://schemas.microsoft.com/office/powerpoint/2010/main" val="10425484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63</a:t>
            </a:fld>
            <a:endParaRPr lang="en-US"/>
          </a:p>
        </p:txBody>
      </p:sp>
    </p:spTree>
    <p:extLst>
      <p:ext uri="{BB962C8B-B14F-4D97-AF65-F5344CB8AC3E}">
        <p14:creationId xmlns:p14="http://schemas.microsoft.com/office/powerpoint/2010/main" val="256600436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64</a:t>
            </a:fld>
            <a:endParaRPr lang="en-US"/>
          </a:p>
        </p:txBody>
      </p:sp>
    </p:spTree>
    <p:extLst>
      <p:ext uri="{BB962C8B-B14F-4D97-AF65-F5344CB8AC3E}">
        <p14:creationId xmlns:p14="http://schemas.microsoft.com/office/powerpoint/2010/main" val="346044680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65</a:t>
            </a:fld>
            <a:endParaRPr lang="en-US"/>
          </a:p>
        </p:txBody>
      </p:sp>
    </p:spTree>
    <p:extLst>
      <p:ext uri="{BB962C8B-B14F-4D97-AF65-F5344CB8AC3E}">
        <p14:creationId xmlns:p14="http://schemas.microsoft.com/office/powerpoint/2010/main" val="268268015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66</a:t>
            </a:fld>
            <a:endParaRPr lang="en-US"/>
          </a:p>
        </p:txBody>
      </p:sp>
    </p:spTree>
    <p:extLst>
      <p:ext uri="{BB962C8B-B14F-4D97-AF65-F5344CB8AC3E}">
        <p14:creationId xmlns:p14="http://schemas.microsoft.com/office/powerpoint/2010/main" val="3492319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13</a:t>
            </a:fld>
            <a:endParaRPr lang="en-US"/>
          </a:p>
        </p:txBody>
      </p:sp>
    </p:spTree>
    <p:extLst>
      <p:ext uri="{BB962C8B-B14F-4D97-AF65-F5344CB8AC3E}">
        <p14:creationId xmlns:p14="http://schemas.microsoft.com/office/powerpoint/2010/main" val="128344995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67</a:t>
            </a:fld>
            <a:endParaRPr lang="en-US"/>
          </a:p>
        </p:txBody>
      </p:sp>
    </p:spTree>
    <p:extLst>
      <p:ext uri="{BB962C8B-B14F-4D97-AF65-F5344CB8AC3E}">
        <p14:creationId xmlns:p14="http://schemas.microsoft.com/office/powerpoint/2010/main" val="220832504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68</a:t>
            </a:fld>
            <a:endParaRPr lang="en-US"/>
          </a:p>
        </p:txBody>
      </p:sp>
    </p:spTree>
    <p:extLst>
      <p:ext uri="{BB962C8B-B14F-4D97-AF65-F5344CB8AC3E}">
        <p14:creationId xmlns:p14="http://schemas.microsoft.com/office/powerpoint/2010/main" val="310624113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69</a:t>
            </a:fld>
            <a:endParaRPr lang="en-US"/>
          </a:p>
        </p:txBody>
      </p:sp>
    </p:spTree>
    <p:extLst>
      <p:ext uri="{BB962C8B-B14F-4D97-AF65-F5344CB8AC3E}">
        <p14:creationId xmlns:p14="http://schemas.microsoft.com/office/powerpoint/2010/main" val="258249875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70</a:t>
            </a:fld>
            <a:endParaRPr lang="en-US"/>
          </a:p>
        </p:txBody>
      </p:sp>
    </p:spTree>
    <p:extLst>
      <p:ext uri="{BB962C8B-B14F-4D97-AF65-F5344CB8AC3E}">
        <p14:creationId xmlns:p14="http://schemas.microsoft.com/office/powerpoint/2010/main" val="70778252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71</a:t>
            </a:fld>
            <a:endParaRPr lang="en-US"/>
          </a:p>
        </p:txBody>
      </p:sp>
    </p:spTree>
    <p:extLst>
      <p:ext uri="{BB962C8B-B14F-4D97-AF65-F5344CB8AC3E}">
        <p14:creationId xmlns:p14="http://schemas.microsoft.com/office/powerpoint/2010/main" val="21110389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72</a:t>
            </a:fld>
            <a:endParaRPr lang="en-US"/>
          </a:p>
        </p:txBody>
      </p:sp>
    </p:spTree>
    <p:extLst>
      <p:ext uri="{BB962C8B-B14F-4D97-AF65-F5344CB8AC3E}">
        <p14:creationId xmlns:p14="http://schemas.microsoft.com/office/powerpoint/2010/main" val="177191281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73</a:t>
            </a:fld>
            <a:endParaRPr lang="en-US"/>
          </a:p>
        </p:txBody>
      </p:sp>
    </p:spTree>
    <p:extLst>
      <p:ext uri="{BB962C8B-B14F-4D97-AF65-F5344CB8AC3E}">
        <p14:creationId xmlns:p14="http://schemas.microsoft.com/office/powerpoint/2010/main" val="1885707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74</a:t>
            </a:fld>
            <a:endParaRPr lang="en-US"/>
          </a:p>
        </p:txBody>
      </p:sp>
    </p:spTree>
    <p:extLst>
      <p:ext uri="{BB962C8B-B14F-4D97-AF65-F5344CB8AC3E}">
        <p14:creationId xmlns:p14="http://schemas.microsoft.com/office/powerpoint/2010/main" val="362492995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75</a:t>
            </a:fld>
            <a:endParaRPr lang="en-US"/>
          </a:p>
        </p:txBody>
      </p:sp>
    </p:spTree>
    <p:extLst>
      <p:ext uri="{BB962C8B-B14F-4D97-AF65-F5344CB8AC3E}">
        <p14:creationId xmlns:p14="http://schemas.microsoft.com/office/powerpoint/2010/main" val="27981635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76</a:t>
            </a:fld>
            <a:endParaRPr lang="en-US"/>
          </a:p>
        </p:txBody>
      </p:sp>
    </p:spTree>
    <p:extLst>
      <p:ext uri="{BB962C8B-B14F-4D97-AF65-F5344CB8AC3E}">
        <p14:creationId xmlns:p14="http://schemas.microsoft.com/office/powerpoint/2010/main" val="2064216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Plant analysis tells you what is in the plant – being moved from the soil to the plant for use.</a:t>
            </a:r>
          </a:p>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14</a:t>
            </a:fld>
            <a:endParaRPr lang="en-US"/>
          </a:p>
        </p:txBody>
      </p:sp>
    </p:spTree>
    <p:extLst>
      <p:ext uri="{BB962C8B-B14F-4D97-AF65-F5344CB8AC3E}">
        <p14:creationId xmlns:p14="http://schemas.microsoft.com/office/powerpoint/2010/main" val="231189306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77</a:t>
            </a:fld>
            <a:endParaRPr lang="en-US"/>
          </a:p>
        </p:txBody>
      </p:sp>
    </p:spTree>
    <p:extLst>
      <p:ext uri="{BB962C8B-B14F-4D97-AF65-F5344CB8AC3E}">
        <p14:creationId xmlns:p14="http://schemas.microsoft.com/office/powerpoint/2010/main" val="215949726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78</a:t>
            </a:fld>
            <a:endParaRPr lang="en-US"/>
          </a:p>
        </p:txBody>
      </p:sp>
    </p:spTree>
    <p:extLst>
      <p:ext uri="{BB962C8B-B14F-4D97-AF65-F5344CB8AC3E}">
        <p14:creationId xmlns:p14="http://schemas.microsoft.com/office/powerpoint/2010/main" val="82183968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79</a:t>
            </a:fld>
            <a:endParaRPr lang="en-US"/>
          </a:p>
        </p:txBody>
      </p:sp>
    </p:spTree>
    <p:extLst>
      <p:ext uri="{BB962C8B-B14F-4D97-AF65-F5344CB8AC3E}">
        <p14:creationId xmlns:p14="http://schemas.microsoft.com/office/powerpoint/2010/main" val="145691255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80</a:t>
            </a:fld>
            <a:endParaRPr lang="en-US"/>
          </a:p>
        </p:txBody>
      </p:sp>
    </p:spTree>
    <p:extLst>
      <p:ext uri="{BB962C8B-B14F-4D97-AF65-F5344CB8AC3E}">
        <p14:creationId xmlns:p14="http://schemas.microsoft.com/office/powerpoint/2010/main" val="108534497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81</a:t>
            </a:fld>
            <a:endParaRPr lang="en-US"/>
          </a:p>
        </p:txBody>
      </p:sp>
    </p:spTree>
    <p:extLst>
      <p:ext uri="{BB962C8B-B14F-4D97-AF65-F5344CB8AC3E}">
        <p14:creationId xmlns:p14="http://schemas.microsoft.com/office/powerpoint/2010/main" val="175452288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82</a:t>
            </a:fld>
            <a:endParaRPr lang="en-US"/>
          </a:p>
        </p:txBody>
      </p:sp>
    </p:spTree>
    <p:extLst>
      <p:ext uri="{BB962C8B-B14F-4D97-AF65-F5344CB8AC3E}">
        <p14:creationId xmlns:p14="http://schemas.microsoft.com/office/powerpoint/2010/main" val="290349521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83</a:t>
            </a:fld>
            <a:endParaRPr lang="en-US"/>
          </a:p>
        </p:txBody>
      </p:sp>
    </p:spTree>
    <p:extLst>
      <p:ext uri="{BB962C8B-B14F-4D97-AF65-F5344CB8AC3E}">
        <p14:creationId xmlns:p14="http://schemas.microsoft.com/office/powerpoint/2010/main" val="49779390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84</a:t>
            </a:fld>
            <a:endParaRPr lang="en-US"/>
          </a:p>
        </p:txBody>
      </p:sp>
    </p:spTree>
    <p:extLst>
      <p:ext uri="{BB962C8B-B14F-4D97-AF65-F5344CB8AC3E}">
        <p14:creationId xmlns:p14="http://schemas.microsoft.com/office/powerpoint/2010/main" val="281396405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85</a:t>
            </a:fld>
            <a:endParaRPr lang="en-US"/>
          </a:p>
        </p:txBody>
      </p:sp>
    </p:spTree>
    <p:extLst>
      <p:ext uri="{BB962C8B-B14F-4D97-AF65-F5344CB8AC3E}">
        <p14:creationId xmlns:p14="http://schemas.microsoft.com/office/powerpoint/2010/main" val="46263248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86</a:t>
            </a:fld>
            <a:endParaRPr lang="en-US"/>
          </a:p>
        </p:txBody>
      </p:sp>
    </p:spTree>
    <p:extLst>
      <p:ext uri="{BB962C8B-B14F-4D97-AF65-F5344CB8AC3E}">
        <p14:creationId xmlns:p14="http://schemas.microsoft.com/office/powerpoint/2010/main" val="889071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15</a:t>
            </a:fld>
            <a:endParaRPr lang="en-US"/>
          </a:p>
        </p:txBody>
      </p:sp>
    </p:spTree>
    <p:extLst>
      <p:ext uri="{BB962C8B-B14F-4D97-AF65-F5344CB8AC3E}">
        <p14:creationId xmlns:p14="http://schemas.microsoft.com/office/powerpoint/2010/main" val="14949722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87</a:t>
            </a:fld>
            <a:endParaRPr lang="en-US"/>
          </a:p>
        </p:txBody>
      </p:sp>
    </p:spTree>
    <p:extLst>
      <p:ext uri="{BB962C8B-B14F-4D97-AF65-F5344CB8AC3E}">
        <p14:creationId xmlns:p14="http://schemas.microsoft.com/office/powerpoint/2010/main" val="59822798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88</a:t>
            </a:fld>
            <a:endParaRPr lang="en-US"/>
          </a:p>
        </p:txBody>
      </p:sp>
    </p:spTree>
    <p:extLst>
      <p:ext uri="{BB962C8B-B14F-4D97-AF65-F5344CB8AC3E}">
        <p14:creationId xmlns:p14="http://schemas.microsoft.com/office/powerpoint/2010/main" val="370307378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89</a:t>
            </a:fld>
            <a:endParaRPr lang="en-US"/>
          </a:p>
        </p:txBody>
      </p:sp>
    </p:spTree>
    <p:extLst>
      <p:ext uri="{BB962C8B-B14F-4D97-AF65-F5344CB8AC3E}">
        <p14:creationId xmlns:p14="http://schemas.microsoft.com/office/powerpoint/2010/main" val="3722674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BCEDA2-29E0-4BF5-A0BC-805F1FA5439D}" type="slidenum">
              <a:rPr lang="en-US" smtClean="0"/>
              <a:t>16</a:t>
            </a:fld>
            <a:endParaRPr lang="en-US"/>
          </a:p>
        </p:txBody>
      </p:sp>
    </p:spTree>
    <p:extLst>
      <p:ext uri="{BB962C8B-B14F-4D97-AF65-F5344CB8AC3E}">
        <p14:creationId xmlns:p14="http://schemas.microsoft.com/office/powerpoint/2010/main" val="590067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53E38-44E4-40E3-9614-0D579EBB4D6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8ED23C-D3DD-4A23-940D-D8D51BAB21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AF7638-8548-48CD-8E25-34DB0A2699CA}"/>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5" name="Footer Placeholder 4">
            <a:extLst>
              <a:ext uri="{FF2B5EF4-FFF2-40B4-BE49-F238E27FC236}">
                <a16:creationId xmlns:a16="http://schemas.microsoft.com/office/drawing/2014/main" id="{2514DE37-1A58-4B78-97DD-F2DD13E75D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F41E82-77E7-4389-A4C9-BB732A439895}"/>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710332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EA8E9-3A4C-4A20-8452-AE16FCA2E4A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294315D-99E5-4909-BF2A-057ACE7B1FF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CC6FD6-DF98-436B-AB2F-3916C5D0D61C}"/>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5" name="Footer Placeholder 4">
            <a:extLst>
              <a:ext uri="{FF2B5EF4-FFF2-40B4-BE49-F238E27FC236}">
                <a16:creationId xmlns:a16="http://schemas.microsoft.com/office/drawing/2014/main" id="{70ADD113-9F03-429D-985B-A614F94014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C6FB99-A65A-480B-A25F-C5DC52891E54}"/>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3194965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0056D9-8984-4FC0-A3AB-1108D163C1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664E8BB-3019-480A-BE90-5783F39235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5E7C17-4434-42C8-BD20-937B5AFC9A4B}"/>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5" name="Footer Placeholder 4">
            <a:extLst>
              <a:ext uri="{FF2B5EF4-FFF2-40B4-BE49-F238E27FC236}">
                <a16:creationId xmlns:a16="http://schemas.microsoft.com/office/drawing/2014/main" id="{9DCFC56B-FEA4-48A9-A325-1C10F4DD7E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1820A-C275-4F29-B454-D5B2D83039FE}"/>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2699561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F13ED-5550-4E24-957D-8A282E921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60E168-82C2-4FAA-821C-D744FC33BC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DDBAA0-3FB3-46C4-91BA-3415113A871E}"/>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5" name="Footer Placeholder 4">
            <a:extLst>
              <a:ext uri="{FF2B5EF4-FFF2-40B4-BE49-F238E27FC236}">
                <a16:creationId xmlns:a16="http://schemas.microsoft.com/office/drawing/2014/main" id="{83C36DBD-DA62-44E1-8879-475FCD41D0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389D45-F5C3-48C0-8102-FFD4CC1714C3}"/>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3100255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4B72E-AB65-4691-93D7-760564635D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EA87A58-90D3-42D9-8137-2B03C04B2F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9D113F-06D6-4B8C-B333-C8FEB4F32F59}"/>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5" name="Footer Placeholder 4">
            <a:extLst>
              <a:ext uri="{FF2B5EF4-FFF2-40B4-BE49-F238E27FC236}">
                <a16:creationId xmlns:a16="http://schemas.microsoft.com/office/drawing/2014/main" id="{F30D0A04-5E65-4BBF-A0AE-017C9A1EE8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C4F7D2-DBDB-4813-98B9-69A436FBEFE0}"/>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316344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57870-6B4E-43EB-8ED7-21A99ECD23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1C30F3-DD51-432F-8F7F-78280A5709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F387B4F-92A7-4FA8-A75D-19AE40CA866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4D05ACF-7A19-4E42-A7AB-160E2788ECE6}"/>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6" name="Footer Placeholder 5">
            <a:extLst>
              <a:ext uri="{FF2B5EF4-FFF2-40B4-BE49-F238E27FC236}">
                <a16:creationId xmlns:a16="http://schemas.microsoft.com/office/drawing/2014/main" id="{C54E83B5-D7CB-433C-AF86-AF85A2E3ED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2A8855-A5E9-424B-9E0B-FB0513255359}"/>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259301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10AF8-6CE1-40F8-9FAD-D2CEB163278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149277-3B49-4774-A765-2AB269BCF8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526BEE-5843-4132-B5FE-26A34700242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C326160-8708-4846-9DC4-D2ADA24C27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CCEF976-E38D-4DD9-A454-8EBD9A0E15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632B4C-0BB2-436E-B7BE-12A6797D7D85}"/>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8" name="Footer Placeholder 7">
            <a:extLst>
              <a:ext uri="{FF2B5EF4-FFF2-40B4-BE49-F238E27FC236}">
                <a16:creationId xmlns:a16="http://schemas.microsoft.com/office/drawing/2014/main" id="{7C941D83-9E50-4920-A678-65DC9723BF0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3A69266-2F87-46AF-844B-EA6B7474BA52}"/>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4124651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89C5-926F-41FA-B8B2-DFCAFDAD1D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30CCFED-1D7D-4E7D-BA85-D27A9A27DFBB}"/>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4" name="Footer Placeholder 3">
            <a:extLst>
              <a:ext uri="{FF2B5EF4-FFF2-40B4-BE49-F238E27FC236}">
                <a16:creationId xmlns:a16="http://schemas.microsoft.com/office/drawing/2014/main" id="{7F5709A2-A827-4CF1-AC79-C57F8FBC70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AFE8C9-3EFE-41ED-9AE7-D662E28BB8C7}"/>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1396076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C83793-7520-416D-938D-92AE6B19B3C2}"/>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3" name="Footer Placeholder 2">
            <a:extLst>
              <a:ext uri="{FF2B5EF4-FFF2-40B4-BE49-F238E27FC236}">
                <a16:creationId xmlns:a16="http://schemas.microsoft.com/office/drawing/2014/main" id="{0A18D008-8CAF-4021-B55E-BA0C393B08F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B26BA5-A47A-4674-8EAF-5B4B46D2AF82}"/>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1424784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78D36-AEA8-4C5B-BDA5-0BF12CF42E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0DF25F-44B4-4BC6-80F6-71B4D10D21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E6A37D-4837-4419-9610-87665B0922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845041-27F3-4D5C-AC26-1AED722C4468}"/>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6" name="Footer Placeholder 5">
            <a:extLst>
              <a:ext uri="{FF2B5EF4-FFF2-40B4-BE49-F238E27FC236}">
                <a16:creationId xmlns:a16="http://schemas.microsoft.com/office/drawing/2014/main" id="{E1455016-CC71-4278-A703-F48CC31EDB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AA624D-2212-4150-BA81-4E1A91203E47}"/>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3097379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DF240-F8F7-4646-A47A-F2221E4C6B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E588D28-6306-47AC-BD34-4411251F22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4C1E1C-A173-4C46-8596-F804528D19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79410B-62E3-45B9-B75D-6FB7FD19F3EE}"/>
              </a:ext>
            </a:extLst>
          </p:cNvPr>
          <p:cNvSpPr>
            <a:spLocks noGrp="1"/>
          </p:cNvSpPr>
          <p:nvPr>
            <p:ph type="dt" sz="half" idx="10"/>
          </p:nvPr>
        </p:nvSpPr>
        <p:spPr/>
        <p:txBody>
          <a:bodyPr/>
          <a:lstStyle/>
          <a:p>
            <a:fld id="{53BC504C-1AD0-46B5-B35F-10EB3C1DC03F}" type="datetimeFigureOut">
              <a:rPr lang="en-US" smtClean="0"/>
              <a:t>6/5/2020</a:t>
            </a:fld>
            <a:endParaRPr lang="en-US"/>
          </a:p>
        </p:txBody>
      </p:sp>
      <p:sp>
        <p:nvSpPr>
          <p:cNvPr id="6" name="Footer Placeholder 5">
            <a:extLst>
              <a:ext uri="{FF2B5EF4-FFF2-40B4-BE49-F238E27FC236}">
                <a16:creationId xmlns:a16="http://schemas.microsoft.com/office/drawing/2014/main" id="{B695B8A7-B46D-408C-B4B0-C898725D1B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59FE1C-B1BB-485F-A6CC-1D95E8556EDD}"/>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2858340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E0A2105-755D-4146-87B1-D2AD1EBAF9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3BE19D5-4CAB-428A-9B54-92A8340E45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BF61F6-1FF5-445B-9FB4-B927A39A14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BC504C-1AD0-46B5-B35F-10EB3C1DC03F}" type="datetimeFigureOut">
              <a:rPr lang="en-US" smtClean="0"/>
              <a:t>6/5/2020</a:t>
            </a:fld>
            <a:endParaRPr lang="en-US"/>
          </a:p>
        </p:txBody>
      </p:sp>
      <p:sp>
        <p:nvSpPr>
          <p:cNvPr id="5" name="Footer Placeholder 4">
            <a:extLst>
              <a:ext uri="{FF2B5EF4-FFF2-40B4-BE49-F238E27FC236}">
                <a16:creationId xmlns:a16="http://schemas.microsoft.com/office/drawing/2014/main" id="{694FFA15-9A28-47E6-9249-F9F5A74126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77678EA-4C58-4447-BF6A-2E05F3C514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02DEFC-815B-4A5F-8289-07482FF1D2FB}" type="slidenum">
              <a:rPr lang="en-US" smtClean="0"/>
              <a:t>‹#›</a:t>
            </a:fld>
            <a:endParaRPr lang="en-US"/>
          </a:p>
        </p:txBody>
      </p:sp>
    </p:spTree>
    <p:extLst>
      <p:ext uri="{BB962C8B-B14F-4D97-AF65-F5344CB8AC3E}">
        <p14:creationId xmlns:p14="http://schemas.microsoft.com/office/powerpoint/2010/main" val="11207566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lsuagcenter.com/portals/our_offices/departments/spess/servicelabs/soil_testing_lab" TargetMode="External"/></Relationships>
</file>

<file path=ppt/slides/_rels/slide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2CF7E-8E62-44C0-BF0B-77113AD1EDE2}"/>
              </a:ext>
            </a:extLst>
          </p:cNvPr>
          <p:cNvSpPr>
            <a:spLocks noGrp="1"/>
          </p:cNvSpPr>
          <p:nvPr>
            <p:ph type="ctrTitle"/>
          </p:nvPr>
        </p:nvSpPr>
        <p:spPr>
          <a:xfrm>
            <a:off x="6640096" y="710214"/>
            <a:ext cx="4645250" cy="3518976"/>
          </a:xfrm>
        </p:spPr>
        <p:txBody>
          <a:bodyPr anchor="b">
            <a:normAutofit/>
          </a:bodyPr>
          <a:lstStyle/>
          <a:p>
            <a:pPr algn="l"/>
            <a:r>
              <a:rPr lang="en-US" dirty="0"/>
              <a:t>Module 2:</a:t>
            </a:r>
            <a:br>
              <a:rPr lang="en-US" dirty="0"/>
            </a:br>
            <a:br>
              <a:rPr lang="en-US" dirty="0"/>
            </a:br>
            <a:r>
              <a:rPr lang="en-US" dirty="0"/>
              <a:t>Soil Testing and Results</a:t>
            </a:r>
          </a:p>
        </p:txBody>
      </p:sp>
      <p:sp>
        <p:nvSpPr>
          <p:cNvPr id="3" name="Subtitle 2">
            <a:extLst>
              <a:ext uri="{FF2B5EF4-FFF2-40B4-BE49-F238E27FC236}">
                <a16:creationId xmlns:a16="http://schemas.microsoft.com/office/drawing/2014/main" id="{C15F1172-C527-4615-A1D2-9AA226C50BBA}"/>
              </a:ext>
            </a:extLst>
          </p:cNvPr>
          <p:cNvSpPr>
            <a:spLocks noGrp="1"/>
          </p:cNvSpPr>
          <p:nvPr>
            <p:ph type="subTitle" idx="1"/>
          </p:nvPr>
        </p:nvSpPr>
        <p:spPr>
          <a:xfrm>
            <a:off x="4994402" y="5397623"/>
            <a:ext cx="6960093" cy="1147863"/>
          </a:xfrm>
        </p:spPr>
        <p:txBody>
          <a:bodyPr anchor="t">
            <a:normAutofit lnSpcReduction="10000"/>
          </a:bodyPr>
          <a:lstStyle/>
          <a:p>
            <a:r>
              <a:rPr lang="en-US" dirty="0"/>
              <a:t>LSU AgCenter Home Gardening Certificate Course</a:t>
            </a:r>
          </a:p>
          <a:p>
            <a:endParaRPr lang="en-US" sz="2000" dirty="0"/>
          </a:p>
          <a:p>
            <a:r>
              <a:rPr lang="en-US" sz="2000" dirty="0"/>
              <a:t>Dr. Joe Willis, Anna Timmerman &amp; Christopher Dunaway</a:t>
            </a:r>
          </a:p>
          <a:p>
            <a:endParaRPr lang="en-US" sz="2000" dirty="0"/>
          </a:p>
        </p:txBody>
      </p:sp>
      <p:sp>
        <p:nvSpPr>
          <p:cNvPr id="9" name="Freeform: Shape 8">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475F43CB-3FCF-427F-A611-61A76B02C01B}"/>
              </a:ext>
            </a:extLst>
          </p:cNvPr>
          <p:cNvPicPr>
            <a:picLocks noChangeAspect="1"/>
          </p:cNvPicPr>
          <p:nvPr/>
        </p:nvPicPr>
        <p:blipFill rotWithShape="1">
          <a:blip r:embed="rId2"/>
          <a:srcRect t="13892" b="22072"/>
          <a:stretch/>
        </p:blipFill>
        <p:spPr>
          <a:xfrm>
            <a:off x="20" y="10"/>
            <a:ext cx="6024134"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pic>
        <p:nvPicPr>
          <p:cNvPr id="6" name="Picture 5" descr="A picture showing vegetables and the LSU AgCenter logo&#10;">
            <a:extLst>
              <a:ext uri="{FF2B5EF4-FFF2-40B4-BE49-F238E27FC236}">
                <a16:creationId xmlns:a16="http://schemas.microsoft.com/office/drawing/2014/main" id="{F9DFAC41-0714-41D5-9F04-81263211CEDB}"/>
              </a:ext>
              <a:ext uri="{C183D7F6-B498-43B3-948B-1728B52AA6E4}">
                <adec:decorative xmlns:adec="http://schemas.microsoft.com/office/drawing/2017/decorative" val="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287" y="4605337"/>
            <a:ext cx="2590800" cy="1762125"/>
          </a:xfrm>
          <a:prstGeom prst="rect">
            <a:avLst/>
          </a:prstGeom>
        </p:spPr>
      </p:pic>
    </p:spTree>
    <p:extLst>
      <p:ext uri="{BB962C8B-B14F-4D97-AF65-F5344CB8AC3E}">
        <p14:creationId xmlns:p14="http://schemas.microsoft.com/office/powerpoint/2010/main" val="323977285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3"/>
            <a:ext cx="8575829" cy="2585323"/>
          </a:xfrm>
          <a:prstGeom prst="rect">
            <a:avLst/>
          </a:prstGeom>
          <a:solidFill>
            <a:schemeClr val="accent4">
              <a:lumMod val="20000"/>
              <a:lumOff val="80000"/>
            </a:schemeClr>
          </a:solidFill>
        </p:spPr>
        <p:txBody>
          <a:bodyPr wrap="square">
            <a:spAutoFit/>
          </a:bodyPr>
          <a:lstStyle/>
          <a:p>
            <a:pPr algn="ctr"/>
            <a:r>
              <a:rPr lang="en-US" sz="5400" dirty="0"/>
              <a:t>2) Soil Analysis, Plant Tissue Analysis, Irrigation and Pond Water Analysis</a:t>
            </a:r>
          </a:p>
        </p:txBody>
      </p:sp>
    </p:spTree>
    <p:extLst>
      <p:ext uri="{BB962C8B-B14F-4D97-AF65-F5344CB8AC3E}">
        <p14:creationId xmlns:p14="http://schemas.microsoft.com/office/powerpoint/2010/main" val="4253057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997839"/>
            <a:ext cx="8575829" cy="3554819"/>
          </a:xfrm>
          <a:prstGeom prst="rect">
            <a:avLst/>
          </a:prstGeom>
          <a:solidFill>
            <a:schemeClr val="accent4">
              <a:lumMod val="20000"/>
              <a:lumOff val="80000"/>
            </a:schemeClr>
          </a:solidFill>
        </p:spPr>
        <p:txBody>
          <a:bodyPr wrap="square">
            <a:spAutoFit/>
          </a:bodyPr>
          <a:lstStyle/>
          <a:p>
            <a:pPr algn="ctr"/>
            <a:r>
              <a:rPr lang="en-US" sz="4500" dirty="0"/>
              <a:t>3) Routine Soil Test: Includes pH; and levels of P, K, Ca, Mg, Na, S, Cu, and Zn. It will also provide lime/sulfur requirement, fertilizer requirements and soil texture</a:t>
            </a:r>
          </a:p>
        </p:txBody>
      </p:sp>
    </p:spTree>
    <p:extLst>
      <p:ext uri="{BB962C8B-B14F-4D97-AF65-F5344CB8AC3E}">
        <p14:creationId xmlns:p14="http://schemas.microsoft.com/office/powerpoint/2010/main" val="808814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612844"/>
            <a:ext cx="8575829" cy="5632311"/>
          </a:xfrm>
          <a:prstGeom prst="rect">
            <a:avLst/>
          </a:prstGeom>
          <a:solidFill>
            <a:schemeClr val="accent4">
              <a:lumMod val="20000"/>
              <a:lumOff val="80000"/>
            </a:schemeClr>
          </a:solidFill>
        </p:spPr>
        <p:txBody>
          <a:bodyPr wrap="square">
            <a:spAutoFit/>
          </a:bodyPr>
          <a:lstStyle/>
          <a:p>
            <a:r>
              <a:rPr lang="en-US" sz="4500" dirty="0"/>
              <a:t>4) Additional tests you can request</a:t>
            </a:r>
          </a:p>
          <a:p>
            <a:pPr lvl="1"/>
            <a:r>
              <a:rPr lang="en-US" sz="4500" dirty="0"/>
              <a:t>a. Organic Matter</a:t>
            </a:r>
          </a:p>
          <a:p>
            <a:pPr lvl="1"/>
            <a:r>
              <a:rPr lang="en-US" sz="4500" dirty="0"/>
              <a:t>b. Aluminum</a:t>
            </a:r>
          </a:p>
          <a:p>
            <a:pPr lvl="1"/>
            <a:r>
              <a:rPr lang="en-US" sz="4500" dirty="0"/>
              <a:t>c. Salts</a:t>
            </a:r>
          </a:p>
          <a:p>
            <a:pPr lvl="1"/>
            <a:r>
              <a:rPr lang="en-US" sz="4500" dirty="0"/>
              <a:t>d. Manganese, Iron, Copper, Zinc</a:t>
            </a:r>
          </a:p>
          <a:p>
            <a:pPr lvl="1"/>
            <a:r>
              <a:rPr lang="en-US" sz="4500" dirty="0" err="1"/>
              <a:t>e.Total</a:t>
            </a:r>
            <a:r>
              <a:rPr lang="en-US" sz="4500" dirty="0"/>
              <a:t> Nitrogen</a:t>
            </a:r>
          </a:p>
          <a:p>
            <a:pPr lvl="1"/>
            <a:r>
              <a:rPr lang="en-US" sz="4500" dirty="0"/>
              <a:t>f. Total Carbon</a:t>
            </a:r>
          </a:p>
          <a:p>
            <a:pPr lvl="1"/>
            <a:r>
              <a:rPr lang="en-US" sz="4500" dirty="0"/>
              <a:t>g. Total Nitrogen and Carbon</a:t>
            </a:r>
          </a:p>
        </p:txBody>
      </p:sp>
    </p:spTree>
    <p:extLst>
      <p:ext uri="{BB962C8B-B14F-4D97-AF65-F5344CB8AC3E}">
        <p14:creationId xmlns:p14="http://schemas.microsoft.com/office/powerpoint/2010/main" val="1957483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5) Nitrogen is not a part of routine testing because it is so transient in the soil due to leaching and gaseous release</a:t>
            </a:r>
          </a:p>
        </p:txBody>
      </p:sp>
    </p:spTree>
    <p:extLst>
      <p:ext uri="{BB962C8B-B14F-4D97-AF65-F5344CB8AC3E}">
        <p14:creationId xmlns:p14="http://schemas.microsoft.com/office/powerpoint/2010/main" val="1806272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a:t>LSU AgCenter Soil Testing and Plant Analysis Lab</a:t>
            </a:r>
            <a:endParaRPr lang="en-US" sz="5400" dirty="0"/>
          </a:p>
        </p:txBody>
      </p:sp>
    </p:spTree>
    <p:extLst>
      <p:ext uri="{BB962C8B-B14F-4D97-AF65-F5344CB8AC3E}">
        <p14:creationId xmlns:p14="http://schemas.microsoft.com/office/powerpoint/2010/main" val="1017630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997839"/>
            <a:ext cx="8575829" cy="2862322"/>
          </a:xfrm>
          <a:prstGeom prst="rect">
            <a:avLst/>
          </a:prstGeom>
          <a:solidFill>
            <a:schemeClr val="accent4">
              <a:lumMod val="20000"/>
              <a:lumOff val="80000"/>
            </a:schemeClr>
          </a:solidFill>
        </p:spPr>
        <p:txBody>
          <a:bodyPr wrap="square">
            <a:spAutoFit/>
          </a:bodyPr>
          <a:lstStyle/>
          <a:p>
            <a:r>
              <a:rPr lang="en-US" sz="4500" dirty="0"/>
              <a:t>Plant tissue analysis – you choose which test you want:</a:t>
            </a:r>
          </a:p>
          <a:p>
            <a:pPr marL="800100" lvl="1" indent="-342900">
              <a:buAutoNum type="arabicParenR"/>
            </a:pPr>
            <a:r>
              <a:rPr lang="en-US" sz="4500" dirty="0" err="1"/>
              <a:t>AgMetals</a:t>
            </a:r>
            <a:r>
              <a:rPr lang="en-US" sz="4500" dirty="0"/>
              <a:t> (P, K, Ca, Mg, S, B, Zn, Cu, Fe, Mn, Mo, Al, and Na)</a:t>
            </a:r>
          </a:p>
        </p:txBody>
      </p:sp>
    </p:spTree>
    <p:extLst>
      <p:ext uri="{BB962C8B-B14F-4D97-AF65-F5344CB8AC3E}">
        <p14:creationId xmlns:p14="http://schemas.microsoft.com/office/powerpoint/2010/main" val="1065519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2) Nitrogen Test (Total Nitrogen)</a:t>
            </a:r>
          </a:p>
        </p:txBody>
      </p:sp>
    </p:spTree>
    <p:extLst>
      <p:ext uri="{BB962C8B-B14F-4D97-AF65-F5344CB8AC3E}">
        <p14:creationId xmlns:p14="http://schemas.microsoft.com/office/powerpoint/2010/main" val="13466908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3) </a:t>
            </a:r>
            <a:r>
              <a:rPr lang="en-US" sz="5400" dirty="0" err="1"/>
              <a:t>AgMetals</a:t>
            </a:r>
            <a:r>
              <a:rPr lang="en-US" sz="5400" dirty="0"/>
              <a:t> plus Carbon and Nitrogen</a:t>
            </a:r>
          </a:p>
        </p:txBody>
      </p:sp>
    </p:spTree>
    <p:extLst>
      <p:ext uri="{BB962C8B-B14F-4D97-AF65-F5344CB8AC3E}">
        <p14:creationId xmlns:p14="http://schemas.microsoft.com/office/powerpoint/2010/main" val="526199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4) Environmental Metals (</a:t>
            </a:r>
            <a:r>
              <a:rPr lang="en-US" sz="5400" dirty="0" err="1"/>
              <a:t>AgMetals</a:t>
            </a:r>
            <a:r>
              <a:rPr lang="en-US" sz="5400" dirty="0"/>
              <a:t> plus Pb, Cd, As, Ni, Cr, Se, Co, and Si)</a:t>
            </a:r>
          </a:p>
        </p:txBody>
      </p:sp>
    </p:spTree>
    <p:extLst>
      <p:ext uri="{BB962C8B-B14F-4D97-AF65-F5344CB8AC3E}">
        <p14:creationId xmlns:p14="http://schemas.microsoft.com/office/powerpoint/2010/main" val="14845817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5) Environmental Metals plus Nitrogen</a:t>
            </a:r>
          </a:p>
        </p:txBody>
      </p:sp>
    </p:spTree>
    <p:extLst>
      <p:ext uri="{BB962C8B-B14F-4D97-AF65-F5344CB8AC3E}">
        <p14:creationId xmlns:p14="http://schemas.microsoft.com/office/powerpoint/2010/main" val="2034460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2">
            <a:alphaModFix amt="30000"/>
          </a:blip>
          <a:srcRect t="30089" r="1" b="38270"/>
          <a:stretch/>
        </p:blipFill>
        <p:spPr>
          <a:xfrm>
            <a:off x="0" y="0"/>
            <a:ext cx="12191980" cy="6857990"/>
          </a:xfrm>
          <a:prstGeom prst="rect">
            <a:avLst/>
          </a:prstGeom>
        </p:spPr>
      </p:pic>
      <p:sp>
        <p:nvSpPr>
          <p:cNvPr id="5" name="Rectangle 4">
            <a:extLst>
              <a:ext uri="{FF2B5EF4-FFF2-40B4-BE49-F238E27FC236}">
                <a16:creationId xmlns:a16="http://schemas.microsoft.com/office/drawing/2014/main" id="{A7567404-AAF5-48BC-9786-09FF3994670B}"/>
              </a:ext>
            </a:extLst>
          </p:cNvPr>
          <p:cNvSpPr/>
          <p:nvPr/>
        </p:nvSpPr>
        <p:spPr>
          <a:xfrm>
            <a:off x="1808075" y="304275"/>
            <a:ext cx="8575829" cy="646331"/>
          </a:xfrm>
          <a:prstGeom prst="rect">
            <a:avLst/>
          </a:prstGeom>
          <a:solidFill>
            <a:schemeClr val="accent4">
              <a:lumMod val="20000"/>
              <a:lumOff val="80000"/>
            </a:schemeClr>
          </a:solidFill>
        </p:spPr>
        <p:txBody>
          <a:bodyPr wrap="square">
            <a:spAutoFit/>
          </a:bodyPr>
          <a:lstStyle/>
          <a:p>
            <a:pPr algn="ctr"/>
            <a:r>
              <a:rPr lang="en-US" sz="3600" dirty="0"/>
              <a:t>Why Do A Soil Test?</a:t>
            </a:r>
          </a:p>
        </p:txBody>
      </p:sp>
      <p:pic>
        <p:nvPicPr>
          <p:cNvPr id="2" name="Picture 1">
            <a:extLst>
              <a:ext uri="{FF2B5EF4-FFF2-40B4-BE49-F238E27FC236}">
                <a16:creationId xmlns:a16="http://schemas.microsoft.com/office/drawing/2014/main" id="{2495F5AB-4F5A-43B7-BE99-6792FD01089D}"/>
              </a:ext>
            </a:extLst>
          </p:cNvPr>
          <p:cNvPicPr>
            <a:picLocks noChangeAspect="1"/>
          </p:cNvPicPr>
          <p:nvPr/>
        </p:nvPicPr>
        <p:blipFill>
          <a:blip r:embed="rId3"/>
          <a:stretch>
            <a:fillRect/>
          </a:stretch>
        </p:blipFill>
        <p:spPr>
          <a:xfrm>
            <a:off x="3673358" y="1946812"/>
            <a:ext cx="4845261" cy="3914971"/>
          </a:xfrm>
          <a:prstGeom prst="rect">
            <a:avLst/>
          </a:prstGeom>
        </p:spPr>
      </p:pic>
    </p:spTree>
    <p:extLst>
      <p:ext uri="{BB962C8B-B14F-4D97-AF65-F5344CB8AC3E}">
        <p14:creationId xmlns:p14="http://schemas.microsoft.com/office/powerpoint/2010/main" val="3236394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6) </a:t>
            </a:r>
            <a:r>
              <a:rPr lang="fr-FR" sz="5400" dirty="0"/>
              <a:t>Environmental </a:t>
            </a:r>
            <a:r>
              <a:rPr lang="fr-FR" sz="5400" dirty="0" err="1"/>
              <a:t>Metals</a:t>
            </a:r>
            <a:r>
              <a:rPr lang="fr-FR" sz="5400" dirty="0"/>
              <a:t>  plus Carbon and </a:t>
            </a:r>
            <a:r>
              <a:rPr lang="fr-FR" sz="5400" dirty="0" err="1"/>
              <a:t>Nitrogen</a:t>
            </a:r>
            <a:endParaRPr lang="fr-FR" sz="5400" dirty="0"/>
          </a:p>
        </p:txBody>
      </p:sp>
    </p:spTree>
    <p:extLst>
      <p:ext uri="{BB962C8B-B14F-4D97-AF65-F5344CB8AC3E}">
        <p14:creationId xmlns:p14="http://schemas.microsoft.com/office/powerpoint/2010/main" val="12326803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7) Total Carbon and Nitrogen (Total Carbon and Nitrogen)</a:t>
            </a:r>
          </a:p>
        </p:txBody>
      </p:sp>
    </p:spTree>
    <p:extLst>
      <p:ext uri="{BB962C8B-B14F-4D97-AF65-F5344CB8AC3E}">
        <p14:creationId xmlns:p14="http://schemas.microsoft.com/office/powerpoint/2010/main" val="21344627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967335"/>
            <a:ext cx="8575829" cy="923330"/>
          </a:xfrm>
          <a:prstGeom prst="rect">
            <a:avLst/>
          </a:prstGeom>
          <a:solidFill>
            <a:schemeClr val="accent4">
              <a:lumMod val="20000"/>
              <a:lumOff val="80000"/>
            </a:schemeClr>
          </a:solidFill>
        </p:spPr>
        <p:txBody>
          <a:bodyPr wrap="square">
            <a:spAutoFit/>
          </a:bodyPr>
          <a:lstStyle/>
          <a:p>
            <a:pPr algn="ctr"/>
            <a:r>
              <a:rPr lang="en-US" sz="5400" dirty="0"/>
              <a:t>Water Testing</a:t>
            </a:r>
          </a:p>
        </p:txBody>
      </p:sp>
    </p:spTree>
    <p:extLst>
      <p:ext uri="{BB962C8B-B14F-4D97-AF65-F5344CB8AC3E}">
        <p14:creationId xmlns:p14="http://schemas.microsoft.com/office/powerpoint/2010/main" val="3480722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612844"/>
            <a:ext cx="8575829" cy="5632311"/>
          </a:xfrm>
          <a:prstGeom prst="rect">
            <a:avLst/>
          </a:prstGeom>
          <a:solidFill>
            <a:schemeClr val="accent4">
              <a:lumMod val="20000"/>
              <a:lumOff val="80000"/>
            </a:schemeClr>
          </a:solidFill>
        </p:spPr>
        <p:txBody>
          <a:bodyPr wrap="square">
            <a:spAutoFit/>
          </a:bodyPr>
          <a:lstStyle/>
          <a:p>
            <a:pPr algn="ctr"/>
            <a:r>
              <a:rPr lang="en-US" sz="4500" dirty="0"/>
              <a:t>1) Routine or Pond Water Analysis results are distributed 7 to 10 working days from laboratory receipt of sample. (These tests include pH, Conductivity, Salts, Na, K, Mg, Ca, Fe, Mn, S, Cl, Nitrates, Alkalinity, Sodium Adsorption Ratio (SAR), and Hardness.)</a:t>
            </a:r>
          </a:p>
        </p:txBody>
      </p:sp>
    </p:spTree>
    <p:extLst>
      <p:ext uri="{BB962C8B-B14F-4D97-AF65-F5344CB8AC3E}">
        <p14:creationId xmlns:p14="http://schemas.microsoft.com/office/powerpoint/2010/main" val="32776719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305341"/>
            <a:ext cx="8575829" cy="4247317"/>
          </a:xfrm>
          <a:prstGeom prst="rect">
            <a:avLst/>
          </a:prstGeom>
          <a:solidFill>
            <a:schemeClr val="accent4">
              <a:lumMod val="20000"/>
              <a:lumOff val="80000"/>
            </a:schemeClr>
          </a:solidFill>
        </p:spPr>
        <p:txBody>
          <a:bodyPr wrap="square">
            <a:spAutoFit/>
          </a:bodyPr>
          <a:lstStyle/>
          <a:p>
            <a:pPr algn="ctr"/>
            <a:r>
              <a:rPr lang="en-US" sz="4500" dirty="0"/>
              <a:t>2) Quick Water Analysis results are distributed 2 to 5 working days from laboratory receipt of sample. (This test includes Conductivity, Salts, Na, K, Mg, Ca, Fe, Mn, S, Cl, and Hardness.)</a:t>
            </a:r>
          </a:p>
        </p:txBody>
      </p:sp>
    </p:spTree>
    <p:extLst>
      <p:ext uri="{BB962C8B-B14F-4D97-AF65-F5344CB8AC3E}">
        <p14:creationId xmlns:p14="http://schemas.microsoft.com/office/powerpoint/2010/main" val="10082758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967335"/>
            <a:ext cx="8575829" cy="923330"/>
          </a:xfrm>
          <a:prstGeom prst="rect">
            <a:avLst/>
          </a:prstGeom>
          <a:solidFill>
            <a:schemeClr val="accent4">
              <a:lumMod val="20000"/>
              <a:lumOff val="80000"/>
            </a:schemeClr>
          </a:solidFill>
        </p:spPr>
        <p:txBody>
          <a:bodyPr wrap="square">
            <a:spAutoFit/>
          </a:bodyPr>
          <a:lstStyle/>
          <a:p>
            <a:pPr algn="ctr"/>
            <a:r>
              <a:rPr lang="en-US" sz="5400" dirty="0"/>
              <a:t>Soil vs Potting Mix</a:t>
            </a:r>
          </a:p>
        </p:txBody>
      </p:sp>
    </p:spTree>
    <p:extLst>
      <p:ext uri="{BB962C8B-B14F-4D97-AF65-F5344CB8AC3E}">
        <p14:creationId xmlns:p14="http://schemas.microsoft.com/office/powerpoint/2010/main" val="36627835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1) Soil is the ground, what’s in the field – we defined it in the first lesson</a:t>
            </a:r>
          </a:p>
        </p:txBody>
      </p:sp>
    </p:spTree>
    <p:extLst>
      <p:ext uri="{BB962C8B-B14F-4D97-AF65-F5344CB8AC3E}">
        <p14:creationId xmlns:p14="http://schemas.microsoft.com/office/powerpoint/2010/main" val="30647243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402526"/>
            <a:ext cx="8575829" cy="5909310"/>
          </a:xfrm>
          <a:prstGeom prst="rect">
            <a:avLst/>
          </a:prstGeom>
          <a:solidFill>
            <a:schemeClr val="accent4">
              <a:lumMod val="20000"/>
              <a:lumOff val="80000"/>
            </a:schemeClr>
          </a:solidFill>
        </p:spPr>
        <p:txBody>
          <a:bodyPr wrap="square">
            <a:spAutoFit/>
          </a:bodyPr>
          <a:lstStyle/>
          <a:p>
            <a:pPr algn="ctr"/>
            <a:r>
              <a:rPr lang="en-US" sz="5400" dirty="0"/>
              <a:t>2) Potting Mix, Potting Soil, Soilless Mix, Container Mix – this is a combination of various materials formulated specifically for growing plants in containers and contains less than 20% field soil</a:t>
            </a:r>
          </a:p>
        </p:txBody>
      </p:sp>
    </p:spTree>
    <p:extLst>
      <p:ext uri="{BB962C8B-B14F-4D97-AF65-F5344CB8AC3E}">
        <p14:creationId xmlns:p14="http://schemas.microsoft.com/office/powerpoint/2010/main" val="774214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474345"/>
            <a:ext cx="8575829" cy="5909310"/>
          </a:xfrm>
          <a:prstGeom prst="rect">
            <a:avLst/>
          </a:prstGeom>
          <a:solidFill>
            <a:schemeClr val="accent4">
              <a:lumMod val="20000"/>
              <a:lumOff val="80000"/>
            </a:schemeClr>
          </a:solidFill>
        </p:spPr>
        <p:txBody>
          <a:bodyPr wrap="square">
            <a:spAutoFit/>
          </a:bodyPr>
          <a:lstStyle/>
          <a:p>
            <a:pPr algn="ctr"/>
            <a:r>
              <a:rPr lang="en-US" sz="5400" dirty="0"/>
              <a:t>3) Mixes are composed of lightweight, natural and processed material such as peat, perlite, vermiculite, sand, bark, coconut fiber, compost, and similar materials.</a:t>
            </a:r>
          </a:p>
        </p:txBody>
      </p:sp>
    </p:spTree>
    <p:extLst>
      <p:ext uri="{BB962C8B-B14F-4D97-AF65-F5344CB8AC3E}">
        <p14:creationId xmlns:p14="http://schemas.microsoft.com/office/powerpoint/2010/main" val="1905279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305341"/>
            <a:ext cx="8575829" cy="4247317"/>
          </a:xfrm>
          <a:prstGeom prst="rect">
            <a:avLst/>
          </a:prstGeom>
          <a:solidFill>
            <a:schemeClr val="accent4">
              <a:lumMod val="20000"/>
              <a:lumOff val="80000"/>
            </a:schemeClr>
          </a:solidFill>
        </p:spPr>
        <p:txBody>
          <a:bodyPr wrap="square">
            <a:spAutoFit/>
          </a:bodyPr>
          <a:lstStyle/>
          <a:p>
            <a:pPr algn="ctr"/>
            <a:r>
              <a:rPr lang="en-US" sz="5400" dirty="0"/>
              <a:t>4) Commonly tested parameters include pH, nitrate, and soluble phosphorus, potassium, calcium and magnesium</a:t>
            </a:r>
          </a:p>
        </p:txBody>
      </p:sp>
    </p:spTree>
    <p:extLst>
      <p:ext uri="{BB962C8B-B14F-4D97-AF65-F5344CB8AC3E}">
        <p14:creationId xmlns:p14="http://schemas.microsoft.com/office/powerpoint/2010/main" val="3815591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2">
            <a:alphaModFix amt="30000"/>
          </a:blip>
          <a:srcRect t="30089" r="1" b="38270"/>
          <a:stretch/>
        </p:blipFill>
        <p:spPr>
          <a:xfrm>
            <a:off x="20" y="10"/>
            <a:ext cx="12191980" cy="6857990"/>
          </a:xfrm>
          <a:prstGeom prst="rect">
            <a:avLst/>
          </a:prstGeom>
        </p:spPr>
      </p:pic>
      <p:sp>
        <p:nvSpPr>
          <p:cNvPr id="2" name="Rectangle 1">
            <a:extLst>
              <a:ext uri="{FF2B5EF4-FFF2-40B4-BE49-F238E27FC236}">
                <a16:creationId xmlns:a16="http://schemas.microsoft.com/office/drawing/2014/main" id="{9FBDCA75-A681-44FB-B709-1C8FE3C0FA23}"/>
              </a:ext>
            </a:extLst>
          </p:cNvPr>
          <p:cNvSpPr/>
          <p:nvPr/>
        </p:nvSpPr>
        <p:spPr>
          <a:xfrm>
            <a:off x="585787" y="2274838"/>
            <a:ext cx="11020425" cy="2308324"/>
          </a:xfrm>
          <a:prstGeom prst="rect">
            <a:avLst/>
          </a:prstGeom>
          <a:solidFill>
            <a:schemeClr val="accent4">
              <a:lumMod val="20000"/>
              <a:lumOff val="80000"/>
            </a:schemeClr>
          </a:solidFill>
        </p:spPr>
        <p:txBody>
          <a:bodyPr wrap="square">
            <a:spAutoFit/>
          </a:bodyPr>
          <a:lstStyle/>
          <a:p>
            <a:pPr algn="ctr"/>
            <a:r>
              <a:rPr lang="en-US" sz="4500" dirty="0"/>
              <a:t>1) </a:t>
            </a:r>
            <a:r>
              <a:rPr lang="en-US" sz="4800" dirty="0"/>
              <a:t>Soil testing will provide you with the information you need to treat your soil so your plants will flourish</a:t>
            </a:r>
          </a:p>
        </p:txBody>
      </p:sp>
    </p:spTree>
    <p:extLst>
      <p:ext uri="{BB962C8B-B14F-4D97-AF65-F5344CB8AC3E}">
        <p14:creationId xmlns:p14="http://schemas.microsoft.com/office/powerpoint/2010/main" val="16861718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r>
              <a:rPr lang="en-US" sz="5400" dirty="0"/>
              <a:t>5) You need to indicate to the testing lab that you are submitting a Potting Mix for analysis</a:t>
            </a:r>
          </a:p>
        </p:txBody>
      </p:sp>
    </p:spTree>
    <p:extLst>
      <p:ext uri="{BB962C8B-B14F-4D97-AF65-F5344CB8AC3E}">
        <p14:creationId xmlns:p14="http://schemas.microsoft.com/office/powerpoint/2010/main" val="14339915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967335"/>
            <a:ext cx="8575829" cy="923330"/>
          </a:xfrm>
          <a:prstGeom prst="rect">
            <a:avLst/>
          </a:prstGeom>
          <a:solidFill>
            <a:schemeClr val="accent4">
              <a:lumMod val="20000"/>
              <a:lumOff val="80000"/>
            </a:schemeClr>
          </a:solidFill>
        </p:spPr>
        <p:txBody>
          <a:bodyPr wrap="square">
            <a:spAutoFit/>
          </a:bodyPr>
          <a:lstStyle/>
          <a:p>
            <a:pPr algn="ctr"/>
            <a:r>
              <a:rPr lang="en-US" sz="5400"/>
              <a:t>Taking Soil Samples</a:t>
            </a:r>
            <a:endParaRPr lang="en-US" sz="5400" dirty="0"/>
          </a:p>
        </p:txBody>
      </p:sp>
    </p:spTree>
    <p:extLst>
      <p:ext uri="{BB962C8B-B14F-4D97-AF65-F5344CB8AC3E}">
        <p14:creationId xmlns:p14="http://schemas.microsoft.com/office/powerpoint/2010/main" val="25297511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1) Soil testing should be done in order to get a representative picture of the root zone soil conditions</a:t>
            </a:r>
          </a:p>
        </p:txBody>
      </p:sp>
    </p:spTree>
    <p:extLst>
      <p:ext uri="{BB962C8B-B14F-4D97-AF65-F5344CB8AC3E}">
        <p14:creationId xmlns:p14="http://schemas.microsoft.com/office/powerpoint/2010/main" val="17225742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889843"/>
            <a:ext cx="8575829" cy="5078313"/>
          </a:xfrm>
          <a:prstGeom prst="rect">
            <a:avLst/>
          </a:prstGeom>
          <a:solidFill>
            <a:schemeClr val="accent4">
              <a:lumMod val="20000"/>
              <a:lumOff val="80000"/>
            </a:schemeClr>
          </a:solidFill>
        </p:spPr>
        <p:txBody>
          <a:bodyPr wrap="square">
            <a:spAutoFit/>
          </a:bodyPr>
          <a:lstStyle/>
          <a:p>
            <a:pPr algn="ctr"/>
            <a:r>
              <a:rPr lang="en-US" sz="5400" dirty="0"/>
              <a:t>2) Root Zone – The area of the soil from the surface and downward where the plant roots can penetrate and take up water and nutrients and exchange gases.</a:t>
            </a:r>
          </a:p>
        </p:txBody>
      </p:sp>
    </p:spTree>
    <p:extLst>
      <p:ext uri="{BB962C8B-B14F-4D97-AF65-F5344CB8AC3E}">
        <p14:creationId xmlns:p14="http://schemas.microsoft.com/office/powerpoint/2010/main" val="10851679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305341"/>
            <a:ext cx="8575829" cy="4247317"/>
          </a:xfrm>
          <a:prstGeom prst="rect">
            <a:avLst/>
          </a:prstGeom>
          <a:solidFill>
            <a:schemeClr val="accent4">
              <a:lumMod val="20000"/>
              <a:lumOff val="80000"/>
            </a:schemeClr>
          </a:solidFill>
        </p:spPr>
        <p:txBody>
          <a:bodyPr wrap="square">
            <a:spAutoFit/>
          </a:bodyPr>
          <a:lstStyle/>
          <a:p>
            <a:pPr algn="ctr"/>
            <a:r>
              <a:rPr lang="en-US" sz="5400" dirty="0"/>
              <a:t>3) Root Zone thickness can be an inch or so to a depth of several feet – dependent upon soil type and characteristics</a:t>
            </a:r>
          </a:p>
        </p:txBody>
      </p:sp>
    </p:spTree>
    <p:extLst>
      <p:ext uri="{BB962C8B-B14F-4D97-AF65-F5344CB8AC3E}">
        <p14:creationId xmlns:p14="http://schemas.microsoft.com/office/powerpoint/2010/main" val="2436727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4) For most garden plants, the root zone is 6 to 12 inches deep. This is the area you want to sample.</a:t>
            </a:r>
          </a:p>
        </p:txBody>
      </p:sp>
    </p:spTree>
    <p:extLst>
      <p:ext uri="{BB962C8B-B14F-4D97-AF65-F5344CB8AC3E}">
        <p14:creationId xmlns:p14="http://schemas.microsoft.com/office/powerpoint/2010/main" val="5965738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923330"/>
          </a:xfrm>
          <a:prstGeom prst="rect">
            <a:avLst/>
          </a:prstGeom>
          <a:solidFill>
            <a:schemeClr val="accent4">
              <a:lumMod val="20000"/>
              <a:lumOff val="80000"/>
            </a:schemeClr>
          </a:solidFill>
        </p:spPr>
        <p:txBody>
          <a:bodyPr wrap="square">
            <a:spAutoFit/>
          </a:bodyPr>
          <a:lstStyle/>
          <a:p>
            <a:pPr algn="ctr"/>
            <a:r>
              <a:rPr lang="en-US" sz="5400"/>
              <a:t>Taking Soil Samples</a:t>
            </a:r>
            <a:endParaRPr lang="en-US" sz="5400" dirty="0"/>
          </a:p>
        </p:txBody>
      </p:sp>
    </p:spTree>
    <p:extLst>
      <p:ext uri="{BB962C8B-B14F-4D97-AF65-F5344CB8AC3E}">
        <p14:creationId xmlns:p14="http://schemas.microsoft.com/office/powerpoint/2010/main" val="14477088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1) Take multiple samples from randomly selected locations in the garden – aim for 10 spots</a:t>
            </a:r>
          </a:p>
        </p:txBody>
      </p:sp>
    </p:spTree>
    <p:extLst>
      <p:ext uri="{BB962C8B-B14F-4D97-AF65-F5344CB8AC3E}">
        <p14:creationId xmlns:p14="http://schemas.microsoft.com/office/powerpoint/2010/main" val="36538289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2) Take a slice about 1” thick and 6” deep at each site</a:t>
            </a:r>
          </a:p>
        </p:txBody>
      </p:sp>
    </p:spTree>
    <p:extLst>
      <p:ext uri="{BB962C8B-B14F-4D97-AF65-F5344CB8AC3E}">
        <p14:creationId xmlns:p14="http://schemas.microsoft.com/office/powerpoint/2010/main" val="35213556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889843"/>
            <a:ext cx="8575829" cy="5078313"/>
          </a:xfrm>
          <a:prstGeom prst="rect">
            <a:avLst/>
          </a:prstGeom>
          <a:solidFill>
            <a:schemeClr val="accent4">
              <a:lumMod val="20000"/>
              <a:lumOff val="80000"/>
            </a:schemeClr>
          </a:solidFill>
        </p:spPr>
        <p:txBody>
          <a:bodyPr wrap="square">
            <a:spAutoFit/>
          </a:bodyPr>
          <a:lstStyle/>
          <a:p>
            <a:pPr algn="ctr"/>
            <a:r>
              <a:rPr lang="en-US" sz="5400" dirty="0"/>
              <a:t>3) Put all samples into a container and mix them together – make sure the container wasn’t used for measuring fertilizer of any kind.</a:t>
            </a:r>
          </a:p>
        </p:txBody>
      </p:sp>
    </p:spTree>
    <p:extLst>
      <p:ext uri="{BB962C8B-B14F-4D97-AF65-F5344CB8AC3E}">
        <p14:creationId xmlns:p14="http://schemas.microsoft.com/office/powerpoint/2010/main" val="2080328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2">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91B20921-C48A-4B22-86CF-C879426E2089}"/>
              </a:ext>
            </a:extLst>
          </p:cNvPr>
          <p:cNvSpPr/>
          <p:nvPr/>
        </p:nvSpPr>
        <p:spPr>
          <a:xfrm>
            <a:off x="585787" y="2274838"/>
            <a:ext cx="11020425" cy="2308324"/>
          </a:xfrm>
          <a:prstGeom prst="rect">
            <a:avLst/>
          </a:prstGeom>
          <a:solidFill>
            <a:schemeClr val="accent4">
              <a:lumMod val="20000"/>
              <a:lumOff val="80000"/>
            </a:schemeClr>
          </a:solidFill>
        </p:spPr>
        <p:txBody>
          <a:bodyPr wrap="square">
            <a:spAutoFit/>
          </a:bodyPr>
          <a:lstStyle/>
          <a:p>
            <a:pPr algn="ctr"/>
            <a:r>
              <a:rPr lang="en-US" sz="4800" dirty="0"/>
              <a:t>2) Regular soil testing provides a history of your soil, the changes over time, and the effect of what you or nature does to it</a:t>
            </a:r>
          </a:p>
        </p:txBody>
      </p:sp>
    </p:spTree>
    <p:extLst>
      <p:ext uri="{BB962C8B-B14F-4D97-AF65-F5344CB8AC3E}">
        <p14:creationId xmlns:p14="http://schemas.microsoft.com/office/powerpoint/2010/main" val="29456579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061643"/>
            <a:ext cx="8575829" cy="2585323"/>
          </a:xfrm>
          <a:prstGeom prst="rect">
            <a:avLst/>
          </a:prstGeom>
          <a:solidFill>
            <a:schemeClr val="accent4">
              <a:lumMod val="20000"/>
              <a:lumOff val="80000"/>
            </a:schemeClr>
          </a:solidFill>
        </p:spPr>
        <p:txBody>
          <a:bodyPr wrap="square">
            <a:spAutoFit/>
          </a:bodyPr>
          <a:lstStyle/>
          <a:p>
            <a:pPr algn="ctr"/>
            <a:r>
              <a:rPr lang="en-US" sz="5400" dirty="0"/>
              <a:t>4) After thoroughly mixing, take a cupful and place in sample bag.</a:t>
            </a:r>
          </a:p>
        </p:txBody>
      </p:sp>
    </p:spTree>
    <p:extLst>
      <p:ext uri="{BB962C8B-B14F-4D97-AF65-F5344CB8AC3E}">
        <p14:creationId xmlns:p14="http://schemas.microsoft.com/office/powerpoint/2010/main" val="2532056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5) Label the bag, choose a name that isn’t too long but represents to you the location – unique.</a:t>
            </a:r>
          </a:p>
        </p:txBody>
      </p:sp>
    </p:spTree>
    <p:extLst>
      <p:ext uri="{BB962C8B-B14F-4D97-AF65-F5344CB8AC3E}">
        <p14:creationId xmlns:p14="http://schemas.microsoft.com/office/powerpoint/2010/main" val="19811708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6) Put all samples into the box with filled form and payment and drop at the post office</a:t>
            </a:r>
          </a:p>
        </p:txBody>
      </p:sp>
    </p:spTree>
    <p:extLst>
      <p:ext uri="{BB962C8B-B14F-4D97-AF65-F5344CB8AC3E}">
        <p14:creationId xmlns:p14="http://schemas.microsoft.com/office/powerpoint/2010/main" val="16430557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967335"/>
            <a:ext cx="8575829" cy="923330"/>
          </a:xfrm>
          <a:prstGeom prst="rect">
            <a:avLst/>
          </a:prstGeom>
          <a:solidFill>
            <a:schemeClr val="accent4">
              <a:lumMod val="20000"/>
              <a:lumOff val="80000"/>
            </a:schemeClr>
          </a:solidFill>
        </p:spPr>
        <p:txBody>
          <a:bodyPr wrap="square">
            <a:spAutoFit/>
          </a:bodyPr>
          <a:lstStyle/>
          <a:p>
            <a:pPr algn="ctr"/>
            <a:r>
              <a:rPr lang="en-US" sz="5400"/>
              <a:t>Dos And Don’ts of Sampling</a:t>
            </a:r>
            <a:endParaRPr lang="en-US" sz="5400" dirty="0"/>
          </a:p>
        </p:txBody>
      </p:sp>
    </p:spTree>
    <p:extLst>
      <p:ext uri="{BB962C8B-B14F-4D97-AF65-F5344CB8AC3E}">
        <p14:creationId xmlns:p14="http://schemas.microsoft.com/office/powerpoint/2010/main" val="23719557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2585323"/>
          </a:xfrm>
          <a:prstGeom prst="rect">
            <a:avLst/>
          </a:prstGeom>
          <a:solidFill>
            <a:schemeClr val="accent4">
              <a:lumMod val="20000"/>
              <a:lumOff val="80000"/>
            </a:schemeClr>
          </a:solidFill>
        </p:spPr>
        <p:txBody>
          <a:bodyPr wrap="square">
            <a:spAutoFit/>
          </a:bodyPr>
          <a:lstStyle/>
          <a:p>
            <a:pPr algn="ctr"/>
            <a:r>
              <a:rPr lang="en-US" sz="5400" dirty="0"/>
              <a:t>1) Always take several aliquots of soil from each sample site</a:t>
            </a:r>
          </a:p>
        </p:txBody>
      </p:sp>
    </p:spTree>
    <p:extLst>
      <p:ext uri="{BB962C8B-B14F-4D97-AF65-F5344CB8AC3E}">
        <p14:creationId xmlns:p14="http://schemas.microsoft.com/office/powerpoint/2010/main" val="27878310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2) Always scrape away mulch, leaves or plant material before taking soil slices</a:t>
            </a:r>
          </a:p>
        </p:txBody>
      </p:sp>
    </p:spTree>
    <p:extLst>
      <p:ext uri="{BB962C8B-B14F-4D97-AF65-F5344CB8AC3E}">
        <p14:creationId xmlns:p14="http://schemas.microsoft.com/office/powerpoint/2010/main" val="21030175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3) Always take vertical slices six to eight inches deep</a:t>
            </a:r>
          </a:p>
        </p:txBody>
      </p:sp>
    </p:spTree>
    <p:extLst>
      <p:ext uri="{BB962C8B-B14F-4D97-AF65-F5344CB8AC3E}">
        <p14:creationId xmlns:p14="http://schemas.microsoft.com/office/powerpoint/2010/main" val="4095243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4) Always thoroughly mix aliquots before removing the sample </a:t>
            </a:r>
          </a:p>
        </p:txBody>
      </p:sp>
    </p:spTree>
    <p:extLst>
      <p:ext uri="{BB962C8B-B14F-4D97-AF65-F5344CB8AC3E}">
        <p14:creationId xmlns:p14="http://schemas.microsoft.com/office/powerpoint/2010/main" val="23769283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5) Always remove large pebbles, insects and large pieces of plant material before taking sample</a:t>
            </a:r>
          </a:p>
        </p:txBody>
      </p:sp>
    </p:spTree>
    <p:extLst>
      <p:ext uri="{BB962C8B-B14F-4D97-AF65-F5344CB8AC3E}">
        <p14:creationId xmlns:p14="http://schemas.microsoft.com/office/powerpoint/2010/main" val="13226044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6) Always clearly label the sample with a name of your choosing</a:t>
            </a:r>
          </a:p>
        </p:txBody>
      </p:sp>
    </p:spTree>
    <p:extLst>
      <p:ext uri="{BB962C8B-B14F-4D97-AF65-F5344CB8AC3E}">
        <p14:creationId xmlns:p14="http://schemas.microsoft.com/office/powerpoint/2010/main" val="675065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2">
            <a:alphaModFix amt="30000"/>
          </a:blip>
          <a:srcRect t="30089" r="1" b="38270"/>
          <a:stretch/>
        </p:blipFill>
        <p:spPr>
          <a:xfrm>
            <a:off x="20" y="0"/>
            <a:ext cx="12191980" cy="6857990"/>
          </a:xfrm>
          <a:prstGeom prst="rect">
            <a:avLst/>
          </a:prstGeom>
        </p:spPr>
      </p:pic>
      <p:sp>
        <p:nvSpPr>
          <p:cNvPr id="5" name="Rectangle 4">
            <a:extLst>
              <a:ext uri="{FF2B5EF4-FFF2-40B4-BE49-F238E27FC236}">
                <a16:creationId xmlns:a16="http://schemas.microsoft.com/office/drawing/2014/main" id="{D971333D-8985-4E3A-AA3E-6110E4D1C495}"/>
              </a:ext>
            </a:extLst>
          </p:cNvPr>
          <p:cNvSpPr/>
          <p:nvPr/>
        </p:nvSpPr>
        <p:spPr>
          <a:xfrm>
            <a:off x="585787" y="2644165"/>
            <a:ext cx="11020425" cy="1569660"/>
          </a:xfrm>
          <a:prstGeom prst="rect">
            <a:avLst/>
          </a:prstGeom>
          <a:solidFill>
            <a:schemeClr val="accent4">
              <a:lumMod val="20000"/>
              <a:lumOff val="80000"/>
            </a:schemeClr>
          </a:solidFill>
        </p:spPr>
        <p:txBody>
          <a:bodyPr wrap="square">
            <a:spAutoFit/>
          </a:bodyPr>
          <a:lstStyle/>
          <a:p>
            <a:pPr algn="ctr"/>
            <a:r>
              <a:rPr lang="en-US" sz="4800" dirty="0"/>
              <a:t>3) Home soil testing kits are ballpark, professional labs are much more accurate</a:t>
            </a:r>
          </a:p>
        </p:txBody>
      </p:sp>
    </p:spTree>
    <p:extLst>
      <p:ext uri="{BB962C8B-B14F-4D97-AF65-F5344CB8AC3E}">
        <p14:creationId xmlns:p14="http://schemas.microsoft.com/office/powerpoint/2010/main" val="30496279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7) Always fill out the accompanying form as completely and accurately as possible</a:t>
            </a:r>
          </a:p>
        </p:txBody>
      </p:sp>
    </p:spTree>
    <p:extLst>
      <p:ext uri="{BB962C8B-B14F-4D97-AF65-F5344CB8AC3E}">
        <p14:creationId xmlns:p14="http://schemas.microsoft.com/office/powerpoint/2010/main" val="10423986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8) Never take an aliquot from a distinguishably odd spot in the garden</a:t>
            </a:r>
          </a:p>
        </p:txBody>
      </p:sp>
    </p:spTree>
    <p:extLst>
      <p:ext uri="{BB962C8B-B14F-4D97-AF65-F5344CB8AC3E}">
        <p14:creationId xmlns:p14="http://schemas.microsoft.com/office/powerpoint/2010/main" val="18798277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305341"/>
            <a:ext cx="8575829" cy="4247317"/>
          </a:xfrm>
          <a:prstGeom prst="rect">
            <a:avLst/>
          </a:prstGeom>
          <a:solidFill>
            <a:schemeClr val="accent4">
              <a:lumMod val="20000"/>
              <a:lumOff val="80000"/>
            </a:schemeClr>
          </a:solidFill>
        </p:spPr>
        <p:txBody>
          <a:bodyPr wrap="square">
            <a:spAutoFit/>
          </a:bodyPr>
          <a:lstStyle/>
          <a:p>
            <a:pPr algn="ctr"/>
            <a:r>
              <a:rPr lang="en-US" sz="5400" dirty="0"/>
              <a:t>9) Never use a container that was used to measure fertilizer or other soil amendments – use a clean container to mix the aliquots</a:t>
            </a:r>
          </a:p>
        </p:txBody>
      </p:sp>
    </p:spTree>
    <p:extLst>
      <p:ext uri="{BB962C8B-B14F-4D97-AF65-F5344CB8AC3E}">
        <p14:creationId xmlns:p14="http://schemas.microsoft.com/office/powerpoint/2010/main" val="4751130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693239"/>
            <a:ext cx="8575829" cy="1754326"/>
          </a:xfrm>
          <a:prstGeom prst="rect">
            <a:avLst/>
          </a:prstGeom>
          <a:solidFill>
            <a:schemeClr val="accent4">
              <a:lumMod val="20000"/>
              <a:lumOff val="80000"/>
            </a:schemeClr>
          </a:solidFill>
        </p:spPr>
        <p:txBody>
          <a:bodyPr wrap="square">
            <a:spAutoFit/>
          </a:bodyPr>
          <a:lstStyle/>
          <a:p>
            <a:pPr algn="ctr"/>
            <a:r>
              <a:rPr lang="en-US" sz="5400"/>
              <a:t>Results – What Do They Mean (pH)</a:t>
            </a:r>
            <a:endParaRPr lang="en-US" sz="5400" dirty="0"/>
          </a:p>
        </p:txBody>
      </p:sp>
    </p:spTree>
    <p:extLst>
      <p:ext uri="{BB962C8B-B14F-4D97-AF65-F5344CB8AC3E}">
        <p14:creationId xmlns:p14="http://schemas.microsoft.com/office/powerpoint/2010/main" val="31858804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420484"/>
            <a:ext cx="8575829" cy="6017032"/>
          </a:xfrm>
          <a:prstGeom prst="rect">
            <a:avLst/>
          </a:prstGeom>
          <a:solidFill>
            <a:schemeClr val="accent4">
              <a:lumMod val="20000"/>
              <a:lumOff val="80000"/>
            </a:schemeClr>
          </a:solidFill>
        </p:spPr>
        <p:txBody>
          <a:bodyPr wrap="square">
            <a:spAutoFit/>
          </a:bodyPr>
          <a:lstStyle/>
          <a:p>
            <a:pPr marL="342900" indent="-342900">
              <a:buAutoNum type="arabicParenR"/>
            </a:pPr>
            <a:r>
              <a:rPr lang="en-US" sz="3500" dirty="0"/>
              <a:t> pH – Very Low, Low, Optimum, High, Very High</a:t>
            </a:r>
          </a:p>
          <a:p>
            <a:pPr marL="800100" lvl="1" indent="-342900">
              <a:buAutoNum type="arabicParenR"/>
            </a:pPr>
            <a:r>
              <a:rPr lang="en-US" sz="3500" dirty="0"/>
              <a:t>Optimum – In the best range for your crop</a:t>
            </a:r>
          </a:p>
          <a:p>
            <a:pPr marL="800100" lvl="1" indent="-342900">
              <a:buAutoNum type="arabicParenR"/>
            </a:pPr>
            <a:r>
              <a:rPr lang="en-US" sz="3500" dirty="0"/>
              <a:t>Low or High – Slightly acidic or basic for your crop – will probably do okay. Measures may be taken to correct the pH</a:t>
            </a:r>
          </a:p>
          <a:p>
            <a:pPr marL="800100" lvl="1" indent="-342900">
              <a:buAutoNum type="arabicParenR"/>
            </a:pPr>
            <a:r>
              <a:rPr lang="en-US" sz="3500" dirty="0"/>
              <a:t>Very Low or Very High – Broadly outside the range for your crop – crop will show effects. Measures should be taken to correct the pH</a:t>
            </a:r>
          </a:p>
        </p:txBody>
      </p:sp>
    </p:spTree>
    <p:extLst>
      <p:ext uri="{BB962C8B-B14F-4D97-AF65-F5344CB8AC3E}">
        <p14:creationId xmlns:p14="http://schemas.microsoft.com/office/powerpoint/2010/main" val="27902442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Results – What Do They Mean (P, K, Ca, Mg, S, Cu, Zn)</a:t>
            </a:r>
          </a:p>
        </p:txBody>
      </p:sp>
    </p:spTree>
    <p:extLst>
      <p:ext uri="{BB962C8B-B14F-4D97-AF65-F5344CB8AC3E}">
        <p14:creationId xmlns:p14="http://schemas.microsoft.com/office/powerpoint/2010/main" val="41680252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67006"/>
            <a:ext cx="8575829" cy="3323987"/>
          </a:xfrm>
          <a:prstGeom prst="rect">
            <a:avLst/>
          </a:prstGeom>
          <a:solidFill>
            <a:schemeClr val="accent4">
              <a:lumMod val="20000"/>
              <a:lumOff val="80000"/>
            </a:schemeClr>
          </a:solidFill>
        </p:spPr>
        <p:txBody>
          <a:bodyPr wrap="square">
            <a:spAutoFit/>
          </a:bodyPr>
          <a:lstStyle/>
          <a:p>
            <a:pPr marL="342900" lvl="0" indent="-342900">
              <a:buFontTx/>
              <a:buAutoNum type="arabicParenR"/>
            </a:pPr>
            <a:r>
              <a:rPr lang="en-US" sz="3500" dirty="0">
                <a:solidFill>
                  <a:prstClr val="black"/>
                </a:solidFill>
              </a:rPr>
              <a:t> Nutrients – Very Low, Low, Medium, High, Very High</a:t>
            </a:r>
          </a:p>
          <a:p>
            <a:pPr lvl="0"/>
            <a:endParaRPr lang="en-US" sz="3500" dirty="0">
              <a:solidFill>
                <a:prstClr val="black"/>
              </a:solidFill>
            </a:endParaRPr>
          </a:p>
          <a:p>
            <a:pPr lvl="1"/>
            <a:r>
              <a:rPr lang="en-US" sz="3500" dirty="0">
                <a:solidFill>
                  <a:prstClr val="black"/>
                </a:solidFill>
              </a:rPr>
              <a:t>A) Very Low - Less than 50 % of the crop yield potential or esthetic value is expected without the addition of that nutrient. </a:t>
            </a:r>
          </a:p>
        </p:txBody>
      </p:sp>
    </p:spTree>
    <p:extLst>
      <p:ext uri="{BB962C8B-B14F-4D97-AF65-F5344CB8AC3E}">
        <p14:creationId xmlns:p14="http://schemas.microsoft.com/office/powerpoint/2010/main" val="40347556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062401"/>
            <a:ext cx="8575829" cy="4247317"/>
          </a:xfrm>
          <a:prstGeom prst="rect">
            <a:avLst/>
          </a:prstGeom>
          <a:solidFill>
            <a:schemeClr val="accent4">
              <a:lumMod val="20000"/>
              <a:lumOff val="80000"/>
            </a:schemeClr>
          </a:solidFill>
        </p:spPr>
        <p:txBody>
          <a:bodyPr wrap="square">
            <a:spAutoFit/>
          </a:bodyPr>
          <a:lstStyle/>
          <a:p>
            <a:pPr algn="ctr"/>
            <a:r>
              <a:rPr lang="en-US" sz="5400" dirty="0"/>
              <a:t>B) </a:t>
            </a:r>
            <a:r>
              <a:rPr lang="en-US" sz="5400" dirty="0">
                <a:solidFill>
                  <a:prstClr val="black"/>
                </a:solidFill>
              </a:rPr>
              <a:t>Low - Somewhere between 50–75 % of the crop yield potential or aesthetic value is expected without the addition of that nutrient. </a:t>
            </a:r>
          </a:p>
        </p:txBody>
      </p:sp>
    </p:spTree>
    <p:extLst>
      <p:ext uri="{BB962C8B-B14F-4D97-AF65-F5344CB8AC3E}">
        <p14:creationId xmlns:p14="http://schemas.microsoft.com/office/powerpoint/2010/main" val="32838545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043549"/>
            <a:ext cx="8575829" cy="4247317"/>
          </a:xfrm>
          <a:prstGeom prst="rect">
            <a:avLst/>
          </a:prstGeom>
          <a:solidFill>
            <a:schemeClr val="accent4">
              <a:lumMod val="20000"/>
              <a:lumOff val="80000"/>
            </a:schemeClr>
          </a:solidFill>
        </p:spPr>
        <p:txBody>
          <a:bodyPr wrap="square">
            <a:spAutoFit/>
          </a:bodyPr>
          <a:lstStyle/>
          <a:p>
            <a:pPr algn="ctr"/>
            <a:r>
              <a:rPr lang="en-US" sz="5400" dirty="0"/>
              <a:t>C) </a:t>
            </a:r>
            <a:r>
              <a:rPr lang="en-US" sz="5400" dirty="0">
                <a:solidFill>
                  <a:prstClr val="black"/>
                </a:solidFill>
              </a:rPr>
              <a:t>Medium - From 75- to perhaps 95 % of the crop yield or esthetic value is expected without the addition of the nutrient. </a:t>
            </a:r>
          </a:p>
        </p:txBody>
      </p:sp>
    </p:spTree>
    <p:extLst>
      <p:ext uri="{BB962C8B-B14F-4D97-AF65-F5344CB8AC3E}">
        <p14:creationId xmlns:p14="http://schemas.microsoft.com/office/powerpoint/2010/main" val="9355665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612844"/>
            <a:ext cx="8575829" cy="5632311"/>
          </a:xfrm>
          <a:prstGeom prst="rect">
            <a:avLst/>
          </a:prstGeom>
          <a:solidFill>
            <a:schemeClr val="accent4">
              <a:lumMod val="20000"/>
              <a:lumOff val="80000"/>
            </a:schemeClr>
          </a:solidFill>
        </p:spPr>
        <p:txBody>
          <a:bodyPr wrap="square">
            <a:spAutoFit/>
          </a:bodyPr>
          <a:lstStyle/>
          <a:p>
            <a:pPr algn="ctr"/>
            <a:r>
              <a:rPr lang="en-US" sz="4500" dirty="0"/>
              <a:t>D) </a:t>
            </a:r>
            <a:r>
              <a:rPr lang="en-US" sz="4500" dirty="0">
                <a:solidFill>
                  <a:prstClr val="black"/>
                </a:solidFill>
              </a:rPr>
              <a:t>High - A yield increase to the added nutrient or an increase in esthetic value is not expected. The soil can supply the entire crop nutrient requirement for both the vegetative and reproductive stages of development. No need to fertilize with that nutrient.</a:t>
            </a:r>
          </a:p>
        </p:txBody>
      </p:sp>
    </p:spTree>
    <p:extLst>
      <p:ext uri="{BB962C8B-B14F-4D97-AF65-F5344CB8AC3E}">
        <p14:creationId xmlns:p14="http://schemas.microsoft.com/office/powerpoint/2010/main" val="2273650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2">
            <a:alphaModFix amt="30000"/>
          </a:blip>
          <a:srcRect t="30089" r="1" b="38270"/>
          <a:stretch/>
        </p:blipFill>
        <p:spPr>
          <a:xfrm>
            <a:off x="20" y="10"/>
            <a:ext cx="12191980" cy="6857990"/>
          </a:xfrm>
          <a:prstGeom prst="rect">
            <a:avLst/>
          </a:prstGeom>
        </p:spPr>
      </p:pic>
      <p:sp>
        <p:nvSpPr>
          <p:cNvPr id="6" name="Rectangle 5">
            <a:extLst>
              <a:ext uri="{FF2B5EF4-FFF2-40B4-BE49-F238E27FC236}">
                <a16:creationId xmlns:a16="http://schemas.microsoft.com/office/drawing/2014/main" id="{0F942767-B09C-491E-80DF-FB16C5BE1559}"/>
              </a:ext>
            </a:extLst>
          </p:cNvPr>
          <p:cNvSpPr/>
          <p:nvPr/>
        </p:nvSpPr>
        <p:spPr>
          <a:xfrm>
            <a:off x="585787" y="2274838"/>
            <a:ext cx="11020425" cy="2308324"/>
          </a:xfrm>
          <a:prstGeom prst="rect">
            <a:avLst/>
          </a:prstGeom>
          <a:solidFill>
            <a:schemeClr val="accent4">
              <a:lumMod val="20000"/>
              <a:lumOff val="80000"/>
            </a:schemeClr>
          </a:solidFill>
        </p:spPr>
        <p:txBody>
          <a:bodyPr wrap="square">
            <a:spAutoFit/>
          </a:bodyPr>
          <a:lstStyle/>
          <a:p>
            <a:pPr algn="ctr"/>
            <a:r>
              <a:rPr lang="en-US" sz="4800" dirty="0"/>
              <a:t>4) Professional labs will make recommendations based on what you plan to grow</a:t>
            </a:r>
          </a:p>
        </p:txBody>
      </p:sp>
    </p:spTree>
    <p:extLst>
      <p:ext uri="{BB962C8B-B14F-4D97-AF65-F5344CB8AC3E}">
        <p14:creationId xmlns:p14="http://schemas.microsoft.com/office/powerpoint/2010/main" val="34093840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66591"/>
            <a:ext cx="8575829" cy="6324808"/>
          </a:xfrm>
          <a:prstGeom prst="rect">
            <a:avLst/>
          </a:prstGeom>
          <a:solidFill>
            <a:schemeClr val="accent4">
              <a:lumMod val="20000"/>
              <a:lumOff val="80000"/>
            </a:schemeClr>
          </a:solidFill>
        </p:spPr>
        <p:txBody>
          <a:bodyPr wrap="square">
            <a:spAutoFit/>
          </a:bodyPr>
          <a:lstStyle/>
          <a:p>
            <a:pPr algn="ctr"/>
            <a:r>
              <a:rPr lang="en-US" sz="4500" dirty="0"/>
              <a:t>E) </a:t>
            </a:r>
            <a:r>
              <a:rPr lang="en-US" sz="4500" dirty="0">
                <a:solidFill>
                  <a:prstClr val="black"/>
                </a:solidFill>
              </a:rPr>
              <a:t>Very High - A yield increase or increase in esthetic value from adding that nutrient is not expected. The soil can supply much more than the entire crop requirement, and still contain a reserve of that nutrient for the next crop. No need to fertilize with that nutrient.</a:t>
            </a:r>
          </a:p>
        </p:txBody>
      </p:sp>
    </p:spTree>
    <p:extLst>
      <p:ext uri="{BB962C8B-B14F-4D97-AF65-F5344CB8AC3E}">
        <p14:creationId xmlns:p14="http://schemas.microsoft.com/office/powerpoint/2010/main" val="33137711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Results – What Do They Mean Sodium (Na)</a:t>
            </a:r>
          </a:p>
        </p:txBody>
      </p:sp>
    </p:spTree>
    <p:extLst>
      <p:ext uri="{BB962C8B-B14F-4D97-AF65-F5344CB8AC3E}">
        <p14:creationId xmlns:p14="http://schemas.microsoft.com/office/powerpoint/2010/main" val="9531438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1) Sodium is not an essential plant nutrient so why is it assayed?</a:t>
            </a:r>
          </a:p>
        </p:txBody>
      </p:sp>
    </p:spTree>
    <p:extLst>
      <p:ext uri="{BB962C8B-B14F-4D97-AF65-F5344CB8AC3E}">
        <p14:creationId xmlns:p14="http://schemas.microsoft.com/office/powerpoint/2010/main" val="11538294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2) Sodium levels in soil is an indicator of the level of salts in soil</a:t>
            </a:r>
          </a:p>
        </p:txBody>
      </p:sp>
    </p:spTree>
    <p:extLst>
      <p:ext uri="{BB962C8B-B14F-4D97-AF65-F5344CB8AC3E}">
        <p14:creationId xmlns:p14="http://schemas.microsoft.com/office/powerpoint/2010/main" val="399369794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3) Sodium interferes with the ability of a plant to take up water due to osmotic potential</a:t>
            </a:r>
          </a:p>
        </p:txBody>
      </p:sp>
    </p:spTree>
    <p:extLst>
      <p:ext uri="{BB962C8B-B14F-4D97-AF65-F5344CB8AC3E}">
        <p14:creationId xmlns:p14="http://schemas.microsoft.com/office/powerpoint/2010/main" val="12116244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4) Extremely high sodium levels lead to drought symptoms</a:t>
            </a:r>
          </a:p>
        </p:txBody>
      </p:sp>
    </p:spTree>
    <p:extLst>
      <p:ext uri="{BB962C8B-B14F-4D97-AF65-F5344CB8AC3E}">
        <p14:creationId xmlns:p14="http://schemas.microsoft.com/office/powerpoint/2010/main" val="20442399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5) Salts can come from water tables, sea water intrusion, irrigation water, fertilizers and soil amendments</a:t>
            </a:r>
          </a:p>
        </p:txBody>
      </p:sp>
    </p:spTree>
    <p:extLst>
      <p:ext uri="{BB962C8B-B14F-4D97-AF65-F5344CB8AC3E}">
        <p14:creationId xmlns:p14="http://schemas.microsoft.com/office/powerpoint/2010/main" val="27357738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345965"/>
            <a:ext cx="8575829" cy="2585323"/>
          </a:xfrm>
          <a:prstGeom prst="rect">
            <a:avLst/>
          </a:prstGeom>
          <a:solidFill>
            <a:schemeClr val="accent4">
              <a:lumMod val="20000"/>
              <a:lumOff val="80000"/>
            </a:schemeClr>
          </a:solidFill>
        </p:spPr>
        <p:txBody>
          <a:bodyPr wrap="square">
            <a:spAutoFit/>
          </a:bodyPr>
          <a:lstStyle/>
          <a:p>
            <a:pPr algn="ctr"/>
            <a:r>
              <a:rPr lang="en-US" sz="5400" dirty="0"/>
              <a:t>6) Sodium toxicity appears as necrosis or scorching of the leaf tips and margins</a:t>
            </a:r>
          </a:p>
        </p:txBody>
      </p:sp>
      <p:pic>
        <p:nvPicPr>
          <p:cNvPr id="5" name="Picture 2" descr="Sodium and Chloride toxicity symptoms in Grape">
            <a:extLst>
              <a:ext uri="{FF2B5EF4-FFF2-40B4-BE49-F238E27FC236}">
                <a16:creationId xmlns:a16="http://schemas.microsoft.com/office/drawing/2014/main" id="{E8C9FCFA-A033-4F51-92DD-91D9525978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6676" y="3091898"/>
            <a:ext cx="4738645" cy="3605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87880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720840"/>
            <a:ext cx="8575829" cy="3416320"/>
          </a:xfrm>
          <a:prstGeom prst="rect">
            <a:avLst/>
          </a:prstGeom>
          <a:solidFill>
            <a:schemeClr val="accent4">
              <a:lumMod val="20000"/>
              <a:lumOff val="80000"/>
            </a:schemeClr>
          </a:solidFill>
        </p:spPr>
        <p:txBody>
          <a:bodyPr wrap="square">
            <a:spAutoFit/>
          </a:bodyPr>
          <a:lstStyle/>
          <a:p>
            <a:pPr algn="ctr"/>
            <a:r>
              <a:rPr lang="en-US" sz="5400" dirty="0"/>
              <a:t>7) Sodium competes with potassium, calcium, magnesium and ammonium for uptake by the plant.</a:t>
            </a:r>
          </a:p>
        </p:txBody>
      </p:sp>
    </p:spTree>
    <p:extLst>
      <p:ext uri="{BB962C8B-B14F-4D97-AF65-F5344CB8AC3E}">
        <p14:creationId xmlns:p14="http://schemas.microsoft.com/office/powerpoint/2010/main" val="146062700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609915"/>
            <a:ext cx="8575829" cy="5078313"/>
          </a:xfrm>
          <a:prstGeom prst="rect">
            <a:avLst/>
          </a:prstGeom>
          <a:solidFill>
            <a:schemeClr val="accent4">
              <a:lumMod val="20000"/>
              <a:lumOff val="80000"/>
            </a:schemeClr>
          </a:solidFill>
        </p:spPr>
        <p:txBody>
          <a:bodyPr wrap="square">
            <a:spAutoFit/>
          </a:bodyPr>
          <a:lstStyle/>
          <a:p>
            <a:pPr algn="ctr"/>
            <a:r>
              <a:rPr lang="en-US" sz="5400" dirty="0"/>
              <a:t>8) If Na levels are high and the other nutrient levels are medium or low, the plants may suffer from nutrient deficiency due to lack of uptake</a:t>
            </a:r>
          </a:p>
        </p:txBody>
      </p:sp>
    </p:spTree>
    <p:extLst>
      <p:ext uri="{BB962C8B-B14F-4D97-AF65-F5344CB8AC3E}">
        <p14:creationId xmlns:p14="http://schemas.microsoft.com/office/powerpoint/2010/main" val="1767825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2">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648D5686-A167-452F-B0E5-636488CED9F2}"/>
              </a:ext>
            </a:extLst>
          </p:cNvPr>
          <p:cNvSpPr/>
          <p:nvPr/>
        </p:nvSpPr>
        <p:spPr>
          <a:xfrm>
            <a:off x="585787" y="3013501"/>
            <a:ext cx="11020425" cy="830997"/>
          </a:xfrm>
          <a:prstGeom prst="rect">
            <a:avLst/>
          </a:prstGeom>
          <a:solidFill>
            <a:schemeClr val="accent4">
              <a:lumMod val="20000"/>
              <a:lumOff val="80000"/>
            </a:schemeClr>
          </a:solidFill>
        </p:spPr>
        <p:txBody>
          <a:bodyPr wrap="square">
            <a:spAutoFit/>
          </a:bodyPr>
          <a:lstStyle/>
          <a:p>
            <a:pPr algn="ctr"/>
            <a:r>
              <a:rPr lang="en-US" sz="4800" dirty="0"/>
              <a:t>5) Soil Testing Eliminates Guessing!</a:t>
            </a:r>
          </a:p>
        </p:txBody>
      </p:sp>
    </p:spTree>
    <p:extLst>
      <p:ext uri="{BB962C8B-B14F-4D97-AF65-F5344CB8AC3E}">
        <p14:creationId xmlns:p14="http://schemas.microsoft.com/office/powerpoint/2010/main" val="140533930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136338"/>
            <a:ext cx="8575829" cy="2585323"/>
          </a:xfrm>
          <a:prstGeom prst="rect">
            <a:avLst/>
          </a:prstGeom>
          <a:solidFill>
            <a:schemeClr val="accent4">
              <a:lumMod val="20000"/>
              <a:lumOff val="80000"/>
            </a:schemeClr>
          </a:solidFill>
        </p:spPr>
        <p:txBody>
          <a:bodyPr wrap="square">
            <a:spAutoFit/>
          </a:bodyPr>
          <a:lstStyle/>
          <a:p>
            <a:pPr algn="ctr"/>
            <a:r>
              <a:rPr lang="en-US" sz="5400" dirty="0"/>
              <a:t>9) Plants vary in their sensitivity to high sodium levels</a:t>
            </a:r>
          </a:p>
        </p:txBody>
      </p:sp>
    </p:spTree>
    <p:extLst>
      <p:ext uri="{BB962C8B-B14F-4D97-AF65-F5344CB8AC3E}">
        <p14:creationId xmlns:p14="http://schemas.microsoft.com/office/powerpoint/2010/main" val="151413680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024695"/>
            <a:ext cx="8575829" cy="4247317"/>
          </a:xfrm>
          <a:prstGeom prst="rect">
            <a:avLst/>
          </a:prstGeom>
          <a:solidFill>
            <a:schemeClr val="accent4">
              <a:lumMod val="20000"/>
              <a:lumOff val="80000"/>
            </a:schemeClr>
          </a:solidFill>
        </p:spPr>
        <p:txBody>
          <a:bodyPr wrap="square">
            <a:spAutoFit/>
          </a:bodyPr>
          <a:lstStyle/>
          <a:p>
            <a:pPr algn="ctr"/>
            <a:r>
              <a:rPr lang="en-US" sz="5400" dirty="0"/>
              <a:t>10) Saline soils contain enough soluble salts to injure plants. They are characterized by white or light brown crusts on the surface. </a:t>
            </a:r>
          </a:p>
        </p:txBody>
      </p:sp>
    </p:spTree>
    <p:extLst>
      <p:ext uri="{BB962C8B-B14F-4D97-AF65-F5344CB8AC3E}">
        <p14:creationId xmlns:p14="http://schemas.microsoft.com/office/powerpoint/2010/main" val="217976282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889843"/>
            <a:ext cx="8575829" cy="5078313"/>
          </a:xfrm>
          <a:prstGeom prst="rect">
            <a:avLst/>
          </a:prstGeom>
          <a:solidFill>
            <a:schemeClr val="accent4">
              <a:lumMod val="20000"/>
              <a:lumOff val="80000"/>
            </a:schemeClr>
          </a:solidFill>
        </p:spPr>
        <p:txBody>
          <a:bodyPr wrap="square">
            <a:spAutoFit/>
          </a:bodyPr>
          <a:lstStyle/>
          <a:p>
            <a:pPr algn="ctr"/>
            <a:r>
              <a:rPr lang="en-US" sz="5400" dirty="0"/>
              <a:t>11) Saline-sodic soils are like saline soils, except that they have significantly higher concentrations of sodium salts relative to calcium and magnesium salts.</a:t>
            </a:r>
          </a:p>
        </p:txBody>
      </p:sp>
    </p:spTree>
    <p:extLst>
      <p:ext uri="{BB962C8B-B14F-4D97-AF65-F5344CB8AC3E}">
        <p14:creationId xmlns:p14="http://schemas.microsoft.com/office/powerpoint/2010/main" val="7398333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66596"/>
            <a:ext cx="8575829" cy="6324808"/>
          </a:xfrm>
          <a:prstGeom prst="rect">
            <a:avLst/>
          </a:prstGeom>
          <a:solidFill>
            <a:schemeClr val="accent4">
              <a:lumMod val="20000"/>
              <a:lumOff val="80000"/>
            </a:schemeClr>
          </a:solidFill>
        </p:spPr>
        <p:txBody>
          <a:bodyPr wrap="square">
            <a:spAutoFit/>
          </a:bodyPr>
          <a:lstStyle/>
          <a:p>
            <a:pPr algn="ctr"/>
            <a:r>
              <a:rPr lang="en-US" sz="4500" dirty="0"/>
              <a:t>12) Sodic soils are low in soluble salts but relatively high in exchangeable sodium. Sodic soils are unsuitable for many plants because of their high sodium concentration, which may cause plant rooting problems, and because of their high pH, which generally ranges from 8.5 to 12.0. </a:t>
            </a:r>
          </a:p>
        </p:txBody>
      </p:sp>
    </p:spTree>
    <p:extLst>
      <p:ext uri="{BB962C8B-B14F-4D97-AF65-F5344CB8AC3E}">
        <p14:creationId xmlns:p14="http://schemas.microsoft.com/office/powerpoint/2010/main" val="296675357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I’ve Got The Results, What Do I Do?</a:t>
            </a:r>
          </a:p>
        </p:txBody>
      </p:sp>
    </p:spTree>
    <p:extLst>
      <p:ext uri="{BB962C8B-B14F-4D97-AF65-F5344CB8AC3E}">
        <p14:creationId xmlns:p14="http://schemas.microsoft.com/office/powerpoint/2010/main" val="208272326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344087"/>
            <a:ext cx="8575829" cy="2169825"/>
          </a:xfrm>
          <a:prstGeom prst="rect">
            <a:avLst/>
          </a:prstGeom>
          <a:solidFill>
            <a:schemeClr val="accent4">
              <a:lumMod val="20000"/>
              <a:lumOff val="80000"/>
            </a:schemeClr>
          </a:solidFill>
        </p:spPr>
        <p:txBody>
          <a:bodyPr wrap="square">
            <a:spAutoFit/>
          </a:bodyPr>
          <a:lstStyle/>
          <a:p>
            <a:pPr marL="342900" indent="-342900" algn="ctr">
              <a:buAutoNum type="arabicParenR"/>
            </a:pPr>
            <a:r>
              <a:rPr lang="en-US" sz="4500" dirty="0"/>
              <a:t> Adjusting the soil pH</a:t>
            </a:r>
          </a:p>
          <a:p>
            <a:pPr marL="685800" indent="-685800" algn="ctr">
              <a:buFontTx/>
              <a:buChar char="-"/>
            </a:pPr>
            <a:r>
              <a:rPr lang="en-US" sz="4500" dirty="0"/>
              <a:t>Too high – add sulfur</a:t>
            </a:r>
          </a:p>
          <a:p>
            <a:pPr marL="685800" indent="-685800" algn="ctr">
              <a:buFontTx/>
              <a:buChar char="-"/>
            </a:pPr>
            <a:r>
              <a:rPr lang="en-US" sz="4500" dirty="0"/>
              <a:t>Too low – add lime </a:t>
            </a:r>
          </a:p>
        </p:txBody>
      </p:sp>
    </p:spTree>
    <p:extLst>
      <p:ext uri="{BB962C8B-B14F-4D97-AF65-F5344CB8AC3E}">
        <p14:creationId xmlns:p14="http://schemas.microsoft.com/office/powerpoint/2010/main" val="2128996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651590"/>
            <a:ext cx="8575829" cy="3554819"/>
          </a:xfrm>
          <a:prstGeom prst="rect">
            <a:avLst/>
          </a:prstGeom>
          <a:solidFill>
            <a:schemeClr val="accent4">
              <a:lumMod val="20000"/>
              <a:lumOff val="80000"/>
            </a:schemeClr>
          </a:solidFill>
        </p:spPr>
        <p:txBody>
          <a:bodyPr wrap="square">
            <a:spAutoFit/>
          </a:bodyPr>
          <a:lstStyle/>
          <a:p>
            <a:pPr marL="342900" indent="-342900" algn="ctr">
              <a:buAutoNum type="arabicParenR"/>
            </a:pPr>
            <a:r>
              <a:rPr lang="en-US" sz="4500" dirty="0"/>
              <a:t> Nutrients are too low</a:t>
            </a:r>
          </a:p>
          <a:p>
            <a:pPr lvl="1" algn="ctr"/>
            <a:r>
              <a:rPr lang="en-US" sz="4500" dirty="0"/>
              <a:t>- Add some form of chemical fertilizer</a:t>
            </a:r>
          </a:p>
          <a:p>
            <a:pPr lvl="1" algn="ctr"/>
            <a:r>
              <a:rPr lang="en-US" sz="4500" dirty="0"/>
              <a:t>- Add organic matter and organic fertilizer</a:t>
            </a:r>
          </a:p>
        </p:txBody>
      </p:sp>
    </p:spTree>
    <p:extLst>
      <p:ext uri="{BB962C8B-B14F-4D97-AF65-F5344CB8AC3E}">
        <p14:creationId xmlns:p14="http://schemas.microsoft.com/office/powerpoint/2010/main" val="384189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3) Nutrients High or Very High – Rejoice!</a:t>
            </a:r>
          </a:p>
        </p:txBody>
      </p:sp>
    </p:spTree>
    <p:extLst>
      <p:ext uri="{BB962C8B-B14F-4D97-AF65-F5344CB8AC3E}">
        <p14:creationId xmlns:p14="http://schemas.microsoft.com/office/powerpoint/2010/main" val="82530676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305068"/>
            <a:ext cx="8575829" cy="6247864"/>
          </a:xfrm>
          <a:prstGeom prst="rect">
            <a:avLst/>
          </a:prstGeom>
          <a:solidFill>
            <a:schemeClr val="accent4">
              <a:lumMod val="20000"/>
              <a:lumOff val="80000"/>
            </a:schemeClr>
          </a:solidFill>
        </p:spPr>
        <p:txBody>
          <a:bodyPr wrap="square">
            <a:spAutoFit/>
          </a:bodyPr>
          <a:lstStyle/>
          <a:p>
            <a:r>
              <a:rPr lang="en-US" sz="4000" dirty="0"/>
              <a:t>4) Sodium excessively high – Saline-sodic or sodic soils</a:t>
            </a:r>
          </a:p>
          <a:p>
            <a:pPr lvl="1"/>
            <a:r>
              <a:rPr lang="en-US" sz="4000" dirty="0"/>
              <a:t>A) Improve drainage to help with leaching</a:t>
            </a:r>
          </a:p>
          <a:p>
            <a:pPr lvl="1"/>
            <a:r>
              <a:rPr lang="en-US" sz="4000" dirty="0"/>
              <a:t>B)  Add mulch to reduce surface evaporation</a:t>
            </a:r>
          </a:p>
          <a:p>
            <a:pPr lvl="1"/>
            <a:r>
              <a:rPr lang="en-US" sz="4000" dirty="0"/>
              <a:t>C) Add Gypsum (CaSO</a:t>
            </a:r>
            <a:r>
              <a:rPr lang="en-US" sz="4000" baseline="-25000" dirty="0"/>
              <a:t>4</a:t>
            </a:r>
            <a:r>
              <a:rPr lang="en-US" sz="4000" dirty="0"/>
              <a:t>  2H</a:t>
            </a:r>
            <a:r>
              <a:rPr lang="en-US" sz="4000" baseline="-25000" dirty="0"/>
              <a:t>2</a:t>
            </a:r>
            <a:r>
              <a:rPr lang="en-US" sz="4000" dirty="0"/>
              <a:t>O), Ca displaces Na and can then be leached from the soil</a:t>
            </a:r>
          </a:p>
          <a:p>
            <a:pPr lvl="1"/>
            <a:r>
              <a:rPr lang="en-US" sz="4000" dirty="0"/>
              <a:t>D) Leach the soil</a:t>
            </a:r>
          </a:p>
        </p:txBody>
      </p:sp>
    </p:spTree>
    <p:extLst>
      <p:ext uri="{BB962C8B-B14F-4D97-AF65-F5344CB8AC3E}">
        <p14:creationId xmlns:p14="http://schemas.microsoft.com/office/powerpoint/2010/main" val="155011921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39410"/>
            <a:ext cx="8575829" cy="923330"/>
          </a:xfrm>
          <a:prstGeom prst="rect">
            <a:avLst/>
          </a:prstGeom>
          <a:solidFill>
            <a:schemeClr val="accent4">
              <a:lumMod val="20000"/>
              <a:lumOff val="80000"/>
            </a:schemeClr>
          </a:solidFill>
        </p:spPr>
        <p:txBody>
          <a:bodyPr wrap="square">
            <a:spAutoFit/>
          </a:bodyPr>
          <a:lstStyle/>
          <a:p>
            <a:pPr algn="ctr"/>
            <a:r>
              <a:rPr lang="en-US" sz="5400"/>
              <a:t>Raising Soil pH</a:t>
            </a:r>
            <a:endParaRPr lang="en-US" sz="5400" dirty="0"/>
          </a:p>
        </p:txBody>
      </p:sp>
      <p:graphicFrame>
        <p:nvGraphicFramePr>
          <p:cNvPr id="6" name="Table 5">
            <a:extLst>
              <a:ext uri="{FF2B5EF4-FFF2-40B4-BE49-F238E27FC236}">
                <a16:creationId xmlns:a16="http://schemas.microsoft.com/office/drawing/2014/main" id="{BD847FB2-237C-4333-9B73-69BDE5B774D0}"/>
              </a:ext>
            </a:extLst>
          </p:cNvPr>
          <p:cNvGraphicFramePr>
            <a:graphicFrameLocks noGrp="1"/>
          </p:cNvGraphicFramePr>
          <p:nvPr>
            <p:extLst>
              <p:ext uri="{D42A27DB-BD31-4B8C-83A1-F6EECF244321}">
                <p14:modId xmlns:p14="http://schemas.microsoft.com/office/powerpoint/2010/main" val="3129225042"/>
              </p:ext>
            </p:extLst>
          </p:nvPr>
        </p:nvGraphicFramePr>
        <p:xfrm>
          <a:off x="710467" y="937261"/>
          <a:ext cx="10500360" cy="5867398"/>
        </p:xfrm>
        <a:graphic>
          <a:graphicData uri="http://schemas.openxmlformats.org/drawingml/2006/table">
            <a:tbl>
              <a:tblPr firstRow="1" firstCol="1" bandRow="1">
                <a:tableStyleId>{5C22544A-7EE6-4342-B048-85BDC9FD1C3A}</a:tableStyleId>
              </a:tblPr>
              <a:tblGrid>
                <a:gridCol w="2120265">
                  <a:extLst>
                    <a:ext uri="{9D8B030D-6E8A-4147-A177-3AD203B41FA5}">
                      <a16:colId xmlns:a16="http://schemas.microsoft.com/office/drawing/2014/main" val="208627876"/>
                    </a:ext>
                  </a:extLst>
                </a:gridCol>
                <a:gridCol w="2793365">
                  <a:extLst>
                    <a:ext uri="{9D8B030D-6E8A-4147-A177-3AD203B41FA5}">
                      <a16:colId xmlns:a16="http://schemas.microsoft.com/office/drawing/2014/main" val="3030490348"/>
                    </a:ext>
                  </a:extLst>
                </a:gridCol>
                <a:gridCol w="2793365">
                  <a:extLst>
                    <a:ext uri="{9D8B030D-6E8A-4147-A177-3AD203B41FA5}">
                      <a16:colId xmlns:a16="http://schemas.microsoft.com/office/drawing/2014/main" val="4246839146"/>
                    </a:ext>
                  </a:extLst>
                </a:gridCol>
                <a:gridCol w="2793365">
                  <a:extLst>
                    <a:ext uri="{9D8B030D-6E8A-4147-A177-3AD203B41FA5}">
                      <a16:colId xmlns:a16="http://schemas.microsoft.com/office/drawing/2014/main" val="3309148100"/>
                    </a:ext>
                  </a:extLst>
                </a:gridCol>
              </a:tblGrid>
              <a:tr h="527443">
                <a:tc gridSpan="4">
                  <a:txBody>
                    <a:bodyPr/>
                    <a:lstStyle/>
                    <a:p>
                      <a:pPr marL="0" marR="0">
                        <a:spcBef>
                          <a:spcPts val="0"/>
                        </a:spcBef>
                        <a:spcAft>
                          <a:spcPts val="0"/>
                        </a:spcAft>
                      </a:pPr>
                      <a:r>
                        <a:rPr lang="en-US" sz="2400" dirty="0">
                          <a:effectLst/>
                        </a:rPr>
                        <a:t>Pounds of Limestone Needed to Raise pH (per 1,000 Square Feet)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37005366"/>
                  </a:ext>
                </a:extLst>
              </a:tr>
              <a:tr h="895137">
                <a:tc>
                  <a:txBody>
                    <a:bodyPr/>
                    <a:lstStyle/>
                    <a:p>
                      <a:pPr marL="0" marR="0">
                        <a:spcBef>
                          <a:spcPts val="0"/>
                        </a:spcBef>
                        <a:spcAft>
                          <a:spcPts val="0"/>
                        </a:spcAft>
                      </a:pPr>
                      <a:r>
                        <a:rPr lang="en-US" sz="2400">
                          <a:effectLst/>
                        </a:rPr>
                        <a:t>pH</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Number of Pounds for: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endParaRPr lang="en-US" sz="2400">
                        <a:effectLst/>
                        <a:latin typeface="Calibri" panose="020F0502020204030204" pitchFamily="34" charset="0"/>
                        <a:cs typeface="Times New Roman" panose="02020603050405020304" pitchFamily="18" charset="0"/>
                      </a:endParaRPr>
                    </a:p>
                  </a:txBody>
                  <a:tcPr marL="76200" marR="76200" marT="76200" marB="76200"/>
                </a:tc>
                <a:tc>
                  <a:txBody>
                    <a:bodyPr/>
                    <a:lstStyle/>
                    <a:p>
                      <a:endParaRPr lang="en-US" sz="2400">
                        <a:effectLst/>
                        <a:latin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2265481133"/>
                  </a:ext>
                </a:extLst>
              </a:tr>
              <a:tr h="740803">
                <a:tc>
                  <a:txBody>
                    <a:bodyPr/>
                    <a:lstStyle/>
                    <a:p>
                      <a:endParaRPr lang="en-US" sz="2400">
                        <a:effectLst/>
                        <a:latin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Sandy Soil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Loam Soil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Clay Soil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3160646530"/>
                  </a:ext>
                </a:extLst>
              </a:tr>
              <a:tr h="740803">
                <a:tc>
                  <a:txBody>
                    <a:bodyPr/>
                    <a:lstStyle/>
                    <a:p>
                      <a:pPr marL="0" marR="0">
                        <a:spcBef>
                          <a:spcPts val="0"/>
                        </a:spcBef>
                        <a:spcAft>
                          <a:spcPts val="0"/>
                        </a:spcAft>
                      </a:pPr>
                      <a:r>
                        <a:rPr lang="en-US" sz="2400">
                          <a:effectLst/>
                        </a:rPr>
                        <a:t>4.0–6.5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60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161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230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566325491"/>
                  </a:ext>
                </a:extLst>
              </a:tr>
              <a:tr h="740803">
                <a:tc>
                  <a:txBody>
                    <a:bodyPr/>
                    <a:lstStyle/>
                    <a:p>
                      <a:pPr marL="0" marR="0">
                        <a:spcBef>
                          <a:spcPts val="0"/>
                        </a:spcBef>
                        <a:spcAft>
                          <a:spcPts val="0"/>
                        </a:spcAft>
                      </a:pPr>
                      <a:r>
                        <a:rPr lang="en-US" sz="2400">
                          <a:effectLst/>
                        </a:rPr>
                        <a:t>4.5–6.5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dirty="0">
                          <a:effectLst/>
                        </a:rPr>
                        <a:t>50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dirty="0">
                          <a:effectLst/>
                        </a:rPr>
                        <a:t>130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190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360658270"/>
                  </a:ext>
                </a:extLst>
              </a:tr>
              <a:tr h="740803">
                <a:tc>
                  <a:txBody>
                    <a:bodyPr/>
                    <a:lstStyle/>
                    <a:p>
                      <a:pPr marL="0" marR="0">
                        <a:spcBef>
                          <a:spcPts val="0"/>
                        </a:spcBef>
                        <a:spcAft>
                          <a:spcPts val="0"/>
                        </a:spcAft>
                      </a:pPr>
                      <a:r>
                        <a:rPr lang="en-US" sz="2400">
                          <a:effectLst/>
                        </a:rPr>
                        <a:t>5.0–6.5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dirty="0">
                          <a:effectLst/>
                        </a:rPr>
                        <a:t>40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150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3944205364"/>
                  </a:ext>
                </a:extLst>
              </a:tr>
              <a:tr h="740803">
                <a:tc>
                  <a:txBody>
                    <a:bodyPr/>
                    <a:lstStyle/>
                    <a:p>
                      <a:pPr marL="0" marR="0">
                        <a:spcBef>
                          <a:spcPts val="0"/>
                        </a:spcBef>
                        <a:spcAft>
                          <a:spcPts val="0"/>
                        </a:spcAft>
                      </a:pPr>
                      <a:r>
                        <a:rPr lang="en-US" sz="2400">
                          <a:effectLst/>
                        </a:rPr>
                        <a:t>5.5–6.5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dirty="0">
                          <a:effectLst/>
                        </a:rPr>
                        <a:t>30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80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3602672405"/>
                  </a:ext>
                </a:extLst>
              </a:tr>
              <a:tr h="740803">
                <a:tc>
                  <a:txBody>
                    <a:bodyPr/>
                    <a:lstStyle/>
                    <a:p>
                      <a:pPr marL="0" marR="0">
                        <a:spcBef>
                          <a:spcPts val="0"/>
                        </a:spcBef>
                        <a:spcAft>
                          <a:spcPts val="0"/>
                        </a:spcAft>
                      </a:pPr>
                      <a:r>
                        <a:rPr lang="en-US" sz="2400">
                          <a:effectLst/>
                        </a:rPr>
                        <a:t>6.0–6.5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15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40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dirty="0">
                          <a:effectLst/>
                        </a:rPr>
                        <a:t>60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895931029"/>
                  </a:ext>
                </a:extLst>
              </a:tr>
            </a:tbl>
          </a:graphicData>
        </a:graphic>
      </p:graphicFrame>
    </p:spTree>
    <p:extLst>
      <p:ext uri="{BB962C8B-B14F-4D97-AF65-F5344CB8AC3E}">
        <p14:creationId xmlns:p14="http://schemas.microsoft.com/office/powerpoint/2010/main" val="2217383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89404"/>
            <a:ext cx="8575829" cy="1754326"/>
          </a:xfrm>
          <a:prstGeom prst="rect">
            <a:avLst/>
          </a:prstGeom>
          <a:solidFill>
            <a:schemeClr val="accent4">
              <a:lumMod val="20000"/>
              <a:lumOff val="80000"/>
            </a:schemeClr>
          </a:solidFill>
        </p:spPr>
        <p:txBody>
          <a:bodyPr wrap="square">
            <a:spAutoFit/>
          </a:bodyPr>
          <a:lstStyle/>
          <a:p>
            <a:pPr algn="ctr"/>
            <a:r>
              <a:rPr lang="en-US" sz="5400"/>
              <a:t>LSU AgCenter Soil Testing and Plant Analysis Lab</a:t>
            </a:r>
            <a:endParaRPr lang="en-US" sz="5400" dirty="0"/>
          </a:p>
        </p:txBody>
      </p:sp>
      <p:pic>
        <p:nvPicPr>
          <p:cNvPr id="2" name="Picture 1">
            <a:extLst>
              <a:ext uri="{FF2B5EF4-FFF2-40B4-BE49-F238E27FC236}">
                <a16:creationId xmlns:a16="http://schemas.microsoft.com/office/drawing/2014/main" id="{D3CE8127-1C8D-46FD-9584-3102BC58BAFE}"/>
              </a:ext>
            </a:extLst>
          </p:cNvPr>
          <p:cNvPicPr>
            <a:picLocks noChangeAspect="1"/>
          </p:cNvPicPr>
          <p:nvPr/>
        </p:nvPicPr>
        <p:blipFill>
          <a:blip r:embed="rId4"/>
          <a:stretch>
            <a:fillRect/>
          </a:stretch>
        </p:blipFill>
        <p:spPr>
          <a:xfrm>
            <a:off x="3319309" y="2179563"/>
            <a:ext cx="5553382" cy="4159676"/>
          </a:xfrm>
          <a:prstGeom prst="rect">
            <a:avLst/>
          </a:prstGeom>
        </p:spPr>
      </p:pic>
    </p:spTree>
    <p:extLst>
      <p:ext uri="{BB962C8B-B14F-4D97-AF65-F5344CB8AC3E}">
        <p14:creationId xmlns:p14="http://schemas.microsoft.com/office/powerpoint/2010/main" val="115679000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0"/>
            <a:ext cx="8575829" cy="923330"/>
          </a:xfrm>
          <a:prstGeom prst="rect">
            <a:avLst/>
          </a:prstGeom>
          <a:solidFill>
            <a:schemeClr val="accent4">
              <a:lumMod val="20000"/>
              <a:lumOff val="80000"/>
            </a:schemeClr>
          </a:solidFill>
        </p:spPr>
        <p:txBody>
          <a:bodyPr wrap="square">
            <a:spAutoFit/>
          </a:bodyPr>
          <a:lstStyle/>
          <a:p>
            <a:pPr algn="ctr"/>
            <a:r>
              <a:rPr lang="en-US" sz="5400"/>
              <a:t>Lowering Soil pH</a:t>
            </a:r>
            <a:endParaRPr lang="en-US" sz="5400" dirty="0"/>
          </a:p>
        </p:txBody>
      </p:sp>
      <p:graphicFrame>
        <p:nvGraphicFramePr>
          <p:cNvPr id="6" name="Table 5">
            <a:extLst>
              <a:ext uri="{FF2B5EF4-FFF2-40B4-BE49-F238E27FC236}">
                <a16:creationId xmlns:a16="http://schemas.microsoft.com/office/drawing/2014/main" id="{89A42D67-2181-4BF1-9001-A001E4D38418}"/>
              </a:ext>
            </a:extLst>
          </p:cNvPr>
          <p:cNvGraphicFramePr>
            <a:graphicFrameLocks noGrp="1"/>
          </p:cNvGraphicFramePr>
          <p:nvPr>
            <p:extLst>
              <p:ext uri="{D42A27DB-BD31-4B8C-83A1-F6EECF244321}">
                <p14:modId xmlns:p14="http://schemas.microsoft.com/office/powerpoint/2010/main" val="3673192264"/>
              </p:ext>
            </p:extLst>
          </p:nvPr>
        </p:nvGraphicFramePr>
        <p:xfrm>
          <a:off x="685800" y="1005840"/>
          <a:ext cx="11064240" cy="5730239"/>
        </p:xfrm>
        <a:graphic>
          <a:graphicData uri="http://schemas.openxmlformats.org/drawingml/2006/table">
            <a:tbl>
              <a:tblPr firstRow="1" firstCol="1" bandRow="1">
                <a:tableStyleId>{5C22544A-7EE6-4342-B048-85BDC9FD1C3A}</a:tableStyleId>
              </a:tblPr>
              <a:tblGrid>
                <a:gridCol w="1173090">
                  <a:extLst>
                    <a:ext uri="{9D8B030D-6E8A-4147-A177-3AD203B41FA5}">
                      <a16:colId xmlns:a16="http://schemas.microsoft.com/office/drawing/2014/main" val="3196549334"/>
                    </a:ext>
                  </a:extLst>
                </a:gridCol>
                <a:gridCol w="3297050">
                  <a:extLst>
                    <a:ext uri="{9D8B030D-6E8A-4147-A177-3AD203B41FA5}">
                      <a16:colId xmlns:a16="http://schemas.microsoft.com/office/drawing/2014/main" val="3575908361"/>
                    </a:ext>
                  </a:extLst>
                </a:gridCol>
                <a:gridCol w="3297050">
                  <a:extLst>
                    <a:ext uri="{9D8B030D-6E8A-4147-A177-3AD203B41FA5}">
                      <a16:colId xmlns:a16="http://schemas.microsoft.com/office/drawing/2014/main" val="2572555497"/>
                    </a:ext>
                  </a:extLst>
                </a:gridCol>
                <a:gridCol w="3297050">
                  <a:extLst>
                    <a:ext uri="{9D8B030D-6E8A-4147-A177-3AD203B41FA5}">
                      <a16:colId xmlns:a16="http://schemas.microsoft.com/office/drawing/2014/main" val="309684437"/>
                    </a:ext>
                  </a:extLst>
                </a:gridCol>
              </a:tblGrid>
              <a:tr h="596537">
                <a:tc gridSpan="4">
                  <a:txBody>
                    <a:bodyPr/>
                    <a:lstStyle/>
                    <a:p>
                      <a:pPr marL="0" marR="0">
                        <a:spcBef>
                          <a:spcPts val="0"/>
                        </a:spcBef>
                        <a:spcAft>
                          <a:spcPts val="0"/>
                        </a:spcAft>
                      </a:pPr>
                      <a:r>
                        <a:rPr lang="en-US" sz="2400" dirty="0">
                          <a:effectLst/>
                        </a:rPr>
                        <a:t>    Pounds of Sulfur Needed to Lower pH (per 1,000 Square Feet)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61986780"/>
                  </a:ext>
                </a:extLst>
              </a:tr>
              <a:tr h="855617">
                <a:tc>
                  <a:txBody>
                    <a:bodyPr/>
                    <a:lstStyle/>
                    <a:p>
                      <a:pPr marL="0" marR="0">
                        <a:spcBef>
                          <a:spcPts val="0"/>
                        </a:spcBef>
                        <a:spcAft>
                          <a:spcPts val="0"/>
                        </a:spcAft>
                      </a:pPr>
                      <a:r>
                        <a:rPr lang="en-US" sz="2400" dirty="0">
                          <a:effectLst/>
                        </a:rPr>
                        <a:t>pH</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dirty="0">
                          <a:effectLst/>
                        </a:rPr>
                        <a:t>Number of Pounds for:</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endParaRPr lang="en-US" sz="2400" dirty="0">
                        <a:effectLst/>
                        <a:latin typeface="Calibri" panose="020F0502020204030204" pitchFamily="34" charset="0"/>
                        <a:cs typeface="Times New Roman" panose="02020603050405020304" pitchFamily="18" charset="0"/>
                      </a:endParaRPr>
                    </a:p>
                  </a:txBody>
                  <a:tcPr marL="76200" marR="76200" marT="76200" marB="76200"/>
                </a:tc>
                <a:tc>
                  <a:txBody>
                    <a:bodyPr/>
                    <a:lstStyle/>
                    <a:p>
                      <a:endParaRPr lang="en-US" sz="2400">
                        <a:effectLst/>
                        <a:latin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3828709551"/>
                  </a:ext>
                </a:extLst>
              </a:tr>
              <a:tr h="855617">
                <a:tc>
                  <a:txBody>
                    <a:bodyPr/>
                    <a:lstStyle/>
                    <a:p>
                      <a:endParaRPr lang="en-US" sz="2400">
                        <a:effectLst/>
                        <a:latin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Sandy Soil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Loam Soil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Clay Soil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801153675"/>
                  </a:ext>
                </a:extLst>
              </a:tr>
              <a:tr h="855617">
                <a:tc>
                  <a:txBody>
                    <a:bodyPr/>
                    <a:lstStyle/>
                    <a:p>
                      <a:pPr marL="0" marR="0">
                        <a:spcBef>
                          <a:spcPts val="0"/>
                        </a:spcBef>
                        <a:spcAft>
                          <a:spcPts val="0"/>
                        </a:spcAft>
                      </a:pPr>
                      <a:r>
                        <a:rPr lang="en-US" sz="2400">
                          <a:effectLst/>
                        </a:rPr>
                        <a:t>8.5–6.5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45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60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70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3092008483"/>
                  </a:ext>
                </a:extLst>
              </a:tr>
              <a:tr h="855617">
                <a:tc>
                  <a:txBody>
                    <a:bodyPr/>
                    <a:lstStyle/>
                    <a:p>
                      <a:pPr marL="0" marR="0">
                        <a:spcBef>
                          <a:spcPts val="0"/>
                        </a:spcBef>
                        <a:spcAft>
                          <a:spcPts val="0"/>
                        </a:spcAft>
                      </a:pPr>
                      <a:r>
                        <a:rPr lang="en-US" sz="2400">
                          <a:effectLst/>
                        </a:rPr>
                        <a:t>8.0–6.5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30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35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45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2488021153"/>
                  </a:ext>
                </a:extLst>
              </a:tr>
              <a:tr h="855617">
                <a:tc>
                  <a:txBody>
                    <a:bodyPr/>
                    <a:lstStyle/>
                    <a:p>
                      <a:pPr marL="0" marR="0">
                        <a:spcBef>
                          <a:spcPts val="0"/>
                        </a:spcBef>
                        <a:spcAft>
                          <a:spcPts val="0"/>
                        </a:spcAft>
                      </a:pPr>
                      <a:r>
                        <a:rPr lang="en-US" sz="2400">
                          <a:effectLst/>
                        </a:rPr>
                        <a:t>7.5–6.5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10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20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25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2184249578"/>
                  </a:ext>
                </a:extLst>
              </a:tr>
              <a:tr h="855617">
                <a:tc>
                  <a:txBody>
                    <a:bodyPr/>
                    <a:lstStyle/>
                    <a:p>
                      <a:pPr marL="0" marR="0">
                        <a:spcBef>
                          <a:spcPts val="0"/>
                        </a:spcBef>
                        <a:spcAft>
                          <a:spcPts val="0"/>
                        </a:spcAft>
                      </a:pPr>
                      <a:r>
                        <a:rPr lang="en-US" sz="2400">
                          <a:effectLst/>
                        </a:rPr>
                        <a:t>7.0–6.5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a:effectLst/>
                        </a:rPr>
                        <a:t>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dirty="0">
                          <a:effectLst/>
                        </a:rPr>
                        <a:t>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marL="0" marR="0">
                        <a:spcBef>
                          <a:spcPts val="0"/>
                        </a:spcBef>
                        <a:spcAft>
                          <a:spcPts val="0"/>
                        </a:spcAft>
                      </a:pPr>
                      <a:r>
                        <a:rPr lang="en-US" sz="2400" dirty="0">
                          <a:effectLst/>
                        </a:rPr>
                        <a:t>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3592944181"/>
                  </a:ext>
                </a:extLst>
              </a:tr>
            </a:tbl>
          </a:graphicData>
        </a:graphic>
      </p:graphicFrame>
    </p:spTree>
    <p:extLst>
      <p:ext uri="{BB962C8B-B14F-4D97-AF65-F5344CB8AC3E}">
        <p14:creationId xmlns:p14="http://schemas.microsoft.com/office/powerpoint/2010/main" val="216793983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923330"/>
          </a:xfrm>
          <a:prstGeom prst="rect">
            <a:avLst/>
          </a:prstGeom>
          <a:solidFill>
            <a:schemeClr val="accent4">
              <a:lumMod val="20000"/>
              <a:lumOff val="80000"/>
            </a:schemeClr>
          </a:solidFill>
        </p:spPr>
        <p:txBody>
          <a:bodyPr wrap="square">
            <a:spAutoFit/>
          </a:bodyPr>
          <a:lstStyle/>
          <a:p>
            <a:pPr algn="ctr"/>
            <a:r>
              <a:rPr lang="en-US" sz="5400"/>
              <a:t>What About Lead?</a:t>
            </a:r>
            <a:endParaRPr lang="en-US" sz="5400" dirty="0"/>
          </a:p>
        </p:txBody>
      </p:sp>
    </p:spTree>
    <p:extLst>
      <p:ext uri="{BB962C8B-B14F-4D97-AF65-F5344CB8AC3E}">
        <p14:creationId xmlns:p14="http://schemas.microsoft.com/office/powerpoint/2010/main" val="333167031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a:t>LSU Soils Lab No Longer Tests for Lead</a:t>
            </a:r>
            <a:endParaRPr lang="en-US" sz="5400" dirty="0"/>
          </a:p>
        </p:txBody>
      </p:sp>
    </p:spTree>
    <p:extLst>
      <p:ext uri="{BB962C8B-B14F-4D97-AF65-F5344CB8AC3E}">
        <p14:creationId xmlns:p14="http://schemas.microsoft.com/office/powerpoint/2010/main" val="330526542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2551837"/>
            <a:ext cx="8575829" cy="1754326"/>
          </a:xfrm>
          <a:prstGeom prst="rect">
            <a:avLst/>
          </a:prstGeom>
          <a:solidFill>
            <a:schemeClr val="accent4">
              <a:lumMod val="20000"/>
              <a:lumOff val="80000"/>
            </a:schemeClr>
          </a:solidFill>
        </p:spPr>
        <p:txBody>
          <a:bodyPr wrap="square">
            <a:spAutoFit/>
          </a:bodyPr>
          <a:lstStyle/>
          <a:p>
            <a:pPr algn="ctr"/>
            <a:r>
              <a:rPr lang="en-US" sz="5400" dirty="0"/>
              <a:t>In Our Area To Test For Lead: Private Lab!</a:t>
            </a:r>
          </a:p>
        </p:txBody>
      </p:sp>
    </p:spTree>
    <p:extLst>
      <p:ext uri="{BB962C8B-B14F-4D97-AF65-F5344CB8AC3E}">
        <p14:creationId xmlns:p14="http://schemas.microsoft.com/office/powerpoint/2010/main" val="158389261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222450" y="1997839"/>
            <a:ext cx="9747100" cy="2862322"/>
          </a:xfrm>
          <a:prstGeom prst="rect">
            <a:avLst/>
          </a:prstGeom>
          <a:solidFill>
            <a:schemeClr val="accent4">
              <a:lumMod val="20000"/>
              <a:lumOff val="80000"/>
            </a:schemeClr>
          </a:solidFill>
        </p:spPr>
        <p:txBody>
          <a:bodyPr wrap="square">
            <a:spAutoFit/>
          </a:bodyPr>
          <a:lstStyle/>
          <a:p>
            <a:r>
              <a:rPr lang="en-US" sz="4500" dirty="0"/>
              <a:t>1. Mail samples to:</a:t>
            </a:r>
          </a:p>
          <a:p>
            <a:pPr lvl="2"/>
            <a:r>
              <a:rPr lang="en-US" sz="4500" dirty="0"/>
              <a:t>W.A. </a:t>
            </a:r>
            <a:r>
              <a:rPr lang="en-US" sz="4500" dirty="0" err="1"/>
              <a:t>Callegari</a:t>
            </a:r>
            <a:r>
              <a:rPr lang="en-US" sz="4500" dirty="0"/>
              <a:t> Environmental Center</a:t>
            </a:r>
          </a:p>
          <a:p>
            <a:pPr lvl="2"/>
            <a:r>
              <a:rPr lang="en-US" sz="4500" dirty="0"/>
              <a:t>1300 Dean Lee Dr</a:t>
            </a:r>
          </a:p>
          <a:p>
            <a:pPr lvl="2"/>
            <a:r>
              <a:rPr lang="en-US" sz="4500" dirty="0"/>
              <a:t>Baton Rouge, LA 70820</a:t>
            </a:r>
          </a:p>
        </p:txBody>
      </p:sp>
    </p:spTree>
    <p:extLst>
      <p:ext uri="{BB962C8B-B14F-4D97-AF65-F5344CB8AC3E}">
        <p14:creationId xmlns:p14="http://schemas.microsoft.com/office/powerpoint/2010/main" val="16856701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305341"/>
            <a:ext cx="8575829" cy="4247317"/>
          </a:xfrm>
          <a:prstGeom prst="rect">
            <a:avLst/>
          </a:prstGeom>
          <a:solidFill>
            <a:schemeClr val="accent4">
              <a:lumMod val="20000"/>
              <a:lumOff val="80000"/>
            </a:schemeClr>
          </a:solidFill>
        </p:spPr>
        <p:txBody>
          <a:bodyPr wrap="square">
            <a:spAutoFit/>
          </a:bodyPr>
          <a:lstStyle/>
          <a:p>
            <a:r>
              <a:rPr lang="en-US" sz="4500" dirty="0"/>
              <a:t>2. </a:t>
            </a:r>
            <a:r>
              <a:rPr lang="en-US" sz="4500" dirty="0" err="1"/>
              <a:t>Callegari</a:t>
            </a:r>
            <a:r>
              <a:rPr lang="en-US" sz="4500" dirty="0"/>
              <a:t> has an extensive list of elements they test for but most of it is not stuff you would be interested in. Primarily, you want tests for Pb and Cd. One element they do not test for is mercury.</a:t>
            </a:r>
          </a:p>
        </p:txBody>
      </p:sp>
    </p:spTree>
    <p:extLst>
      <p:ext uri="{BB962C8B-B14F-4D97-AF65-F5344CB8AC3E}">
        <p14:creationId xmlns:p14="http://schemas.microsoft.com/office/powerpoint/2010/main" val="267518224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651590"/>
            <a:ext cx="8575829" cy="4247317"/>
          </a:xfrm>
          <a:prstGeom prst="rect">
            <a:avLst/>
          </a:prstGeom>
          <a:solidFill>
            <a:schemeClr val="accent4">
              <a:lumMod val="20000"/>
              <a:lumOff val="80000"/>
            </a:schemeClr>
          </a:solidFill>
        </p:spPr>
        <p:txBody>
          <a:bodyPr wrap="square">
            <a:spAutoFit/>
          </a:bodyPr>
          <a:lstStyle/>
          <a:p>
            <a:r>
              <a:rPr lang="en-US" sz="4500" dirty="0"/>
              <a:t>3. The cost is $20 per sample. Sample size of half a cup is sufficient. The sample needs to be put in plastic bag, and the date, time and place of collection written on the bag.</a:t>
            </a:r>
          </a:p>
        </p:txBody>
      </p:sp>
    </p:spTree>
    <p:extLst>
      <p:ext uri="{BB962C8B-B14F-4D97-AF65-F5344CB8AC3E}">
        <p14:creationId xmlns:p14="http://schemas.microsoft.com/office/powerpoint/2010/main" val="260501301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959093"/>
            <a:ext cx="8575829" cy="4939814"/>
          </a:xfrm>
          <a:prstGeom prst="rect">
            <a:avLst/>
          </a:prstGeom>
          <a:solidFill>
            <a:schemeClr val="accent4">
              <a:lumMod val="20000"/>
              <a:lumOff val="80000"/>
            </a:schemeClr>
          </a:solidFill>
        </p:spPr>
        <p:txBody>
          <a:bodyPr wrap="square">
            <a:spAutoFit/>
          </a:bodyPr>
          <a:lstStyle/>
          <a:p>
            <a:pPr algn="ctr"/>
            <a:r>
              <a:rPr lang="en-US" sz="4500" dirty="0"/>
              <a:t>4. They do not make recommendations about growing plants in the sampled area. That requires a different expert like the EPA or DEQ. Find information on their website or contact them directly.</a:t>
            </a:r>
          </a:p>
        </p:txBody>
      </p:sp>
    </p:spTree>
    <p:extLst>
      <p:ext uri="{BB962C8B-B14F-4D97-AF65-F5344CB8AC3E}">
        <p14:creationId xmlns:p14="http://schemas.microsoft.com/office/powerpoint/2010/main" val="226487007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442886" y="612839"/>
            <a:ext cx="9306228" cy="5632311"/>
          </a:xfrm>
          <a:prstGeom prst="rect">
            <a:avLst/>
          </a:prstGeom>
          <a:solidFill>
            <a:schemeClr val="accent4">
              <a:lumMod val="20000"/>
              <a:lumOff val="80000"/>
            </a:schemeClr>
          </a:solidFill>
        </p:spPr>
        <p:txBody>
          <a:bodyPr wrap="square">
            <a:spAutoFit/>
          </a:bodyPr>
          <a:lstStyle/>
          <a:p>
            <a:r>
              <a:rPr lang="en-US" sz="3500" dirty="0"/>
              <a:t>5. </a:t>
            </a:r>
            <a:r>
              <a:rPr lang="en-US" sz="4500" dirty="0"/>
              <a:t>E-mail is far and away the best way to contact </a:t>
            </a:r>
            <a:r>
              <a:rPr lang="en-US" sz="4500" dirty="0" err="1"/>
              <a:t>Callegari</a:t>
            </a:r>
            <a:r>
              <a:rPr lang="en-US" sz="4500" dirty="0"/>
              <a:t>. Provide a check made out to “LSU AgCenter” for the total amount. Also provide an e-mail address on a separate piece of paper for the results to be sent to. No written/hard copy of  results will be mailed.</a:t>
            </a:r>
          </a:p>
        </p:txBody>
      </p:sp>
    </p:spTree>
    <p:extLst>
      <p:ext uri="{BB962C8B-B14F-4D97-AF65-F5344CB8AC3E}">
        <p14:creationId xmlns:p14="http://schemas.microsoft.com/office/powerpoint/2010/main" val="120568392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0" y="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75" y="959088"/>
            <a:ext cx="8575829" cy="4939814"/>
          </a:xfrm>
          <a:prstGeom prst="rect">
            <a:avLst/>
          </a:prstGeom>
          <a:solidFill>
            <a:schemeClr val="accent4">
              <a:lumMod val="20000"/>
              <a:lumOff val="80000"/>
            </a:schemeClr>
          </a:solidFill>
        </p:spPr>
        <p:txBody>
          <a:bodyPr wrap="square">
            <a:spAutoFit/>
          </a:bodyPr>
          <a:lstStyle/>
          <a:p>
            <a:r>
              <a:rPr lang="en-US" sz="4500" b="1" dirty="0"/>
              <a:t>Jeff </a:t>
            </a:r>
            <a:r>
              <a:rPr lang="en-US" sz="4500" b="1" dirty="0" err="1"/>
              <a:t>Corkern</a:t>
            </a:r>
            <a:r>
              <a:rPr lang="en-US" sz="4500" dirty="0"/>
              <a:t>, Lab Manager; W.A. </a:t>
            </a:r>
            <a:r>
              <a:rPr lang="en-US" sz="4500" dirty="0" err="1"/>
              <a:t>Callegari</a:t>
            </a:r>
            <a:r>
              <a:rPr lang="en-US" sz="4500" dirty="0"/>
              <a:t> Environmental Center, 1300 Dean Lee Dr, Baton Rouge, LA 70820</a:t>
            </a:r>
          </a:p>
          <a:p>
            <a:r>
              <a:rPr lang="en-US" sz="4500" dirty="0"/>
              <a:t>Ph: (225)765-5155; Fax: (225)765-5158</a:t>
            </a:r>
          </a:p>
          <a:p>
            <a:r>
              <a:rPr lang="en-US" sz="4500" dirty="0"/>
              <a:t>Email: jcorkern@agcenter.lsu.edu</a:t>
            </a:r>
          </a:p>
        </p:txBody>
      </p:sp>
    </p:spTree>
    <p:extLst>
      <p:ext uri="{BB962C8B-B14F-4D97-AF65-F5344CB8AC3E}">
        <p14:creationId xmlns:p14="http://schemas.microsoft.com/office/powerpoint/2010/main" val="4058856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F2FCD-DD71-4E20-84E4-A545F063891E}"/>
              </a:ext>
              <a:ext uri="{C183D7F6-B498-43B3-948B-1728B52AA6E4}">
                <adec:decorative xmlns:adec="http://schemas.microsoft.com/office/drawing/2017/decorative" val="1"/>
              </a:ext>
            </a:extLst>
          </p:cNvPr>
          <p:cNvPicPr>
            <a:picLocks noGrp="1" noChangeAspect="1"/>
          </p:cNvPicPr>
          <p:nvPr>
            <p:ph idx="1"/>
          </p:nvPr>
        </p:nvPicPr>
        <p:blipFill rotWithShape="1">
          <a:blip r:embed="rId3">
            <a:alphaModFix amt="30000"/>
          </a:blip>
          <a:srcRect t="30089" r="1" b="38270"/>
          <a:stretch/>
        </p:blipFill>
        <p:spPr>
          <a:xfrm>
            <a:off x="20" y="10"/>
            <a:ext cx="12191980" cy="6857990"/>
          </a:xfrm>
          <a:prstGeom prst="rect">
            <a:avLst/>
          </a:prstGeom>
        </p:spPr>
      </p:pic>
      <p:sp>
        <p:nvSpPr>
          <p:cNvPr id="3" name="Rectangle 2">
            <a:extLst>
              <a:ext uri="{FF2B5EF4-FFF2-40B4-BE49-F238E27FC236}">
                <a16:creationId xmlns:a16="http://schemas.microsoft.com/office/drawing/2014/main" id="{8257C6A4-8405-4A17-B511-D0F4ADE485A9}"/>
              </a:ext>
            </a:extLst>
          </p:cNvPr>
          <p:cNvSpPr/>
          <p:nvPr/>
        </p:nvSpPr>
        <p:spPr>
          <a:xfrm>
            <a:off x="1808085" y="1305341"/>
            <a:ext cx="8575829" cy="4247317"/>
          </a:xfrm>
          <a:prstGeom prst="rect">
            <a:avLst/>
          </a:prstGeom>
          <a:solidFill>
            <a:schemeClr val="accent4">
              <a:lumMod val="20000"/>
              <a:lumOff val="80000"/>
            </a:schemeClr>
          </a:solidFill>
        </p:spPr>
        <p:txBody>
          <a:bodyPr wrap="square">
            <a:spAutoFit/>
          </a:bodyPr>
          <a:lstStyle/>
          <a:p>
            <a:pPr algn="ctr"/>
            <a:r>
              <a:rPr lang="en-US" sz="5400" dirty="0"/>
              <a:t>1) </a:t>
            </a:r>
            <a:r>
              <a:rPr lang="en-US" sz="5400" dirty="0">
                <a:hlinkClick r:id="rId4"/>
              </a:rPr>
              <a:t>https://www.lsuagcenter.com/portals/our_offices/departments/spess/servicelabs/soil_testing_lab</a:t>
            </a:r>
            <a:endParaRPr lang="en-US" sz="5400" dirty="0"/>
          </a:p>
        </p:txBody>
      </p:sp>
    </p:spTree>
    <p:extLst>
      <p:ext uri="{BB962C8B-B14F-4D97-AF65-F5344CB8AC3E}">
        <p14:creationId xmlns:p14="http://schemas.microsoft.com/office/powerpoint/2010/main" val="22602663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7785AC5-82DE-4540-9822-1DD518F14C66}"/>
              </a:ext>
            </a:extLst>
          </p:cNvPr>
          <p:cNvSpPr>
            <a:spLocks noGrp="1"/>
          </p:cNvSpPr>
          <p:nvPr>
            <p:ph type="subTitle" idx="1"/>
          </p:nvPr>
        </p:nvSpPr>
        <p:spPr>
          <a:xfrm>
            <a:off x="6622802" y="1056443"/>
            <a:ext cx="4645250" cy="5077657"/>
          </a:xfrm>
        </p:spPr>
        <p:txBody>
          <a:bodyPr anchor="t">
            <a:normAutofit/>
          </a:bodyPr>
          <a:lstStyle/>
          <a:p>
            <a:pPr algn="l"/>
            <a:endParaRPr lang="en-US" sz="2000" dirty="0"/>
          </a:p>
          <a:p>
            <a:pPr algn="l"/>
            <a:endParaRPr lang="en-US" sz="2000" dirty="0"/>
          </a:p>
          <a:p>
            <a:pPr algn="l"/>
            <a:endParaRPr lang="en-US" sz="2000" dirty="0"/>
          </a:p>
          <a:p>
            <a:pPr algn="l"/>
            <a:endParaRPr lang="en-US" sz="2000" dirty="0"/>
          </a:p>
          <a:p>
            <a:pPr algn="l"/>
            <a:endParaRPr lang="en-US" sz="2000" dirty="0"/>
          </a:p>
          <a:p>
            <a:pPr algn="l"/>
            <a:endParaRPr lang="en-US" sz="2000" dirty="0"/>
          </a:p>
          <a:p>
            <a:pPr algn="l"/>
            <a:endParaRPr lang="en-US" sz="2000" dirty="0"/>
          </a:p>
          <a:p>
            <a:pPr algn="l"/>
            <a:endParaRPr lang="en-US" sz="2000" dirty="0"/>
          </a:p>
          <a:p>
            <a:pPr algn="l"/>
            <a:r>
              <a:rPr lang="en-US" sz="2000" dirty="0"/>
              <a:t>Please post all of your questions to the message board that was emailed </a:t>
            </a:r>
            <a:r>
              <a:rPr lang="en-US" sz="2000"/>
              <a:t>to you. </a:t>
            </a:r>
            <a:endParaRPr lang="en-US" sz="2000" dirty="0"/>
          </a:p>
        </p:txBody>
      </p:sp>
      <p:sp>
        <p:nvSpPr>
          <p:cNvPr id="1028" name="Freeform: Shape 70">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Green vegetables , LSU AgCenter logo">
            <a:extLst>
              <a:ext uri="{FF2B5EF4-FFF2-40B4-BE49-F238E27FC236}">
                <a16:creationId xmlns:a16="http://schemas.microsoft.com/office/drawing/2014/main" id="{7C6A2C55-BF61-4D23-BF0B-B9976613AAD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898" b="22066"/>
          <a:stretch/>
        </p:blipFill>
        <p:spPr bwMode="auto">
          <a:xfrm>
            <a:off x="20" y="10"/>
            <a:ext cx="6024134"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pic>
        <p:nvPicPr>
          <p:cNvPr id="5" name="Picture 4" descr="A picture containing food, plate, drawing&#10;&#10;Description automatically generated">
            <a:extLst>
              <a:ext uri="{FF2B5EF4-FFF2-40B4-BE49-F238E27FC236}">
                <a16:creationId xmlns:a16="http://schemas.microsoft.com/office/drawing/2014/main" id="{0B62133A-B70D-4A0E-A6EA-D85F5E81F1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4633912"/>
            <a:ext cx="2590800" cy="1762125"/>
          </a:xfrm>
          <a:prstGeom prst="rect">
            <a:avLst/>
          </a:prstGeom>
        </p:spPr>
      </p:pic>
    </p:spTree>
    <p:extLst>
      <p:ext uri="{BB962C8B-B14F-4D97-AF65-F5344CB8AC3E}">
        <p14:creationId xmlns:p14="http://schemas.microsoft.com/office/powerpoint/2010/main" val="3287901876"/>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403</TotalTime>
  <Words>2133</Words>
  <Application>Microsoft Office PowerPoint</Application>
  <PresentationFormat>Widescreen</PresentationFormat>
  <Paragraphs>258</Paragraphs>
  <Slides>90</Slides>
  <Notes>82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90</vt:i4>
      </vt:variant>
    </vt:vector>
  </HeadingPairs>
  <TitlesOfParts>
    <vt:vector size="94" baseType="lpstr">
      <vt:lpstr>Arial</vt:lpstr>
      <vt:lpstr>Calibri</vt:lpstr>
      <vt:lpstr>Calibri Light</vt:lpstr>
      <vt:lpstr>Office Theme</vt:lpstr>
      <vt:lpstr>Module 2:  Soil Testing and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Section Title</dc:title>
  <dc:creator>Timmerman, Anna</dc:creator>
  <cp:lastModifiedBy>Timmerman, Anna</cp:lastModifiedBy>
  <cp:revision>64</cp:revision>
  <dcterms:created xsi:type="dcterms:W3CDTF">2020-05-31T19:29:21Z</dcterms:created>
  <dcterms:modified xsi:type="dcterms:W3CDTF">2020-06-05T22:37:25Z</dcterms:modified>
</cp:coreProperties>
</file>