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72"/>
  </p:notesMasterIdLst>
  <p:handoutMasterIdLst>
    <p:handoutMasterId r:id="rId73"/>
  </p:handoutMasterIdLst>
  <p:sldIdLst>
    <p:sldId id="405" r:id="rId2"/>
    <p:sldId id="258" r:id="rId3"/>
    <p:sldId id="261" r:id="rId4"/>
    <p:sldId id="264" r:id="rId5"/>
    <p:sldId id="267" r:id="rId6"/>
    <p:sldId id="366" r:id="rId7"/>
    <p:sldId id="260" r:id="rId8"/>
    <p:sldId id="379" r:id="rId9"/>
    <p:sldId id="315" r:id="rId10"/>
    <p:sldId id="276" r:id="rId11"/>
    <p:sldId id="268" r:id="rId12"/>
    <p:sldId id="269" r:id="rId13"/>
    <p:sldId id="270" r:id="rId14"/>
    <p:sldId id="271" r:id="rId15"/>
    <p:sldId id="274" r:id="rId16"/>
    <p:sldId id="316" r:id="rId17"/>
    <p:sldId id="317" r:id="rId18"/>
    <p:sldId id="368" r:id="rId19"/>
    <p:sldId id="318" r:id="rId20"/>
    <p:sldId id="369" r:id="rId21"/>
    <p:sldId id="320" r:id="rId22"/>
    <p:sldId id="364" r:id="rId23"/>
    <p:sldId id="277" r:id="rId24"/>
    <p:sldId id="370" r:id="rId25"/>
    <p:sldId id="273" r:id="rId26"/>
    <p:sldId id="329" r:id="rId27"/>
    <p:sldId id="371" r:id="rId28"/>
    <p:sldId id="327" r:id="rId29"/>
    <p:sldId id="325" r:id="rId30"/>
    <p:sldId id="326" r:id="rId31"/>
    <p:sldId id="282" r:id="rId32"/>
    <p:sldId id="380" r:id="rId33"/>
    <p:sldId id="381" r:id="rId34"/>
    <p:sldId id="373" r:id="rId35"/>
    <p:sldId id="337" r:id="rId36"/>
    <p:sldId id="328" r:id="rId37"/>
    <p:sldId id="374" r:id="rId38"/>
    <p:sldId id="284" r:id="rId39"/>
    <p:sldId id="375" r:id="rId40"/>
    <p:sldId id="285" r:id="rId41"/>
    <p:sldId id="382" r:id="rId42"/>
    <p:sldId id="286" r:id="rId43"/>
    <p:sldId id="376" r:id="rId44"/>
    <p:sldId id="330" r:id="rId45"/>
    <p:sldId id="377" r:id="rId46"/>
    <p:sldId id="331" r:id="rId47"/>
    <p:sldId id="332" r:id="rId48"/>
    <p:sldId id="378" r:id="rId49"/>
    <p:sldId id="333" r:id="rId50"/>
    <p:sldId id="288" r:id="rId51"/>
    <p:sldId id="289" r:id="rId52"/>
    <p:sldId id="335" r:id="rId53"/>
    <p:sldId id="338" r:id="rId54"/>
    <p:sldId id="383" r:id="rId55"/>
    <p:sldId id="384" r:id="rId56"/>
    <p:sldId id="386" r:id="rId57"/>
    <p:sldId id="388" r:id="rId58"/>
    <p:sldId id="389" r:id="rId59"/>
    <p:sldId id="391" r:id="rId60"/>
    <p:sldId id="336" r:id="rId61"/>
    <p:sldId id="387" r:id="rId62"/>
    <p:sldId id="392" r:id="rId63"/>
    <p:sldId id="393" r:id="rId64"/>
    <p:sldId id="394" r:id="rId65"/>
    <p:sldId id="395" r:id="rId66"/>
    <p:sldId id="396" r:id="rId67"/>
    <p:sldId id="397" r:id="rId68"/>
    <p:sldId id="398" r:id="rId69"/>
    <p:sldId id="399" r:id="rId70"/>
    <p:sldId id="404"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18" autoAdjust="0"/>
    <p:restoredTop sz="95110" autoAdjust="0"/>
  </p:normalViewPr>
  <p:slideViewPr>
    <p:cSldViewPr>
      <p:cViewPr varScale="1">
        <p:scale>
          <a:sx n="81" d="100"/>
          <a:sy n="81" d="100"/>
        </p:scale>
        <p:origin x="322" y="67"/>
      </p:cViewPr>
      <p:guideLst>
        <p:guide orient="horz" pos="2880"/>
        <p:guide pos="2880"/>
      </p:guideLst>
    </p:cSldViewPr>
  </p:slideViewPr>
  <p:notesTextViewPr>
    <p:cViewPr>
      <p:scale>
        <a:sx n="100" d="100"/>
        <a:sy n="100" d="100"/>
      </p:scale>
      <p:origin x="0" y="0"/>
    </p:cViewPr>
  </p:notesTextViewPr>
  <p:sorterViewPr>
    <p:cViewPr>
      <p:scale>
        <a:sx n="66" d="100"/>
        <a:sy n="66" d="100"/>
      </p:scale>
      <p:origin x="0" y="8726"/>
    </p:cViewPr>
  </p:sorterViewPr>
  <p:notesViewPr>
    <p:cSldViewPr>
      <p:cViewPr varScale="1">
        <p:scale>
          <a:sx n="115" d="100"/>
          <a:sy n="115"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931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5010" y="0"/>
            <a:ext cx="2971800" cy="459317"/>
          </a:xfrm>
          <a:prstGeom prst="rect">
            <a:avLst/>
          </a:prstGeom>
        </p:spPr>
        <p:txBody>
          <a:bodyPr vert="horz" lIns="91440" tIns="45720" rIns="91440" bIns="45720" rtlCol="0"/>
          <a:lstStyle>
            <a:lvl1pPr algn="r">
              <a:defRPr sz="1200"/>
            </a:lvl1pPr>
          </a:lstStyle>
          <a:p>
            <a:fld id="{34F8C6BC-44F3-4AB7-AF14-1A1AE05507DF}" type="datetimeFigureOut">
              <a:rPr lang="en-US" smtClean="0"/>
              <a:pPr/>
              <a:t>6/8/2020</a:t>
            </a:fld>
            <a:endParaRPr lang="en-US"/>
          </a:p>
        </p:txBody>
      </p:sp>
      <p:sp>
        <p:nvSpPr>
          <p:cNvPr id="4" name="Footer Placeholder 3"/>
          <p:cNvSpPr>
            <a:spLocks noGrp="1"/>
          </p:cNvSpPr>
          <p:nvPr>
            <p:ph type="ftr" sz="quarter" idx="2"/>
          </p:nvPr>
        </p:nvSpPr>
        <p:spPr>
          <a:xfrm>
            <a:off x="0" y="8684685"/>
            <a:ext cx="2971800" cy="45931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5010" y="8684685"/>
            <a:ext cx="2971800" cy="459316"/>
          </a:xfrm>
          <a:prstGeom prst="rect">
            <a:avLst/>
          </a:prstGeom>
        </p:spPr>
        <p:txBody>
          <a:bodyPr vert="horz" lIns="91440" tIns="45720" rIns="91440" bIns="45720" rtlCol="0" anchor="b"/>
          <a:lstStyle>
            <a:lvl1pPr algn="r">
              <a:defRPr sz="1200"/>
            </a:lvl1pPr>
          </a:lstStyle>
          <a:p>
            <a:fld id="{6F7D0FBC-AB45-4A95-8113-AE9F310BD502}" type="slidenum">
              <a:rPr lang="en-US" smtClean="0"/>
              <a:pPr/>
              <a:t>‹#›</a:t>
            </a:fld>
            <a:endParaRPr lang="en-US"/>
          </a:p>
        </p:txBody>
      </p:sp>
    </p:spTree>
    <p:extLst>
      <p:ext uri="{BB962C8B-B14F-4D97-AF65-F5344CB8AC3E}">
        <p14:creationId xmlns:p14="http://schemas.microsoft.com/office/powerpoint/2010/main" val="20111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592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a:noFill/>
          <a:ln w="12700">
            <a:solidFill>
              <a:prstClr val="black"/>
            </a:solidFill>
          </a:ln>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a:noFill/>
          <a:ln w="12700">
            <a:solidFill>
              <a:prstClr val="black"/>
            </a:solidFill>
          </a:ln>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53E38-44E4-40E3-9614-0D579EBB4D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ED23C-D3DD-4A23-940D-D8D51BAB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AF7638-8548-48CD-8E25-34DB0A2699CA}"/>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2514DE37-1A58-4B78-97DD-F2DD13E75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41E82-77E7-4389-A4C9-BB732A439895}"/>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576656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A8E9-3A4C-4A20-8452-AE16FCA2E4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94315D-99E5-4909-BF2A-057ACE7B1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C6FD6-DF98-436B-AB2F-3916C5D0D61C}"/>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70ADD113-9F03-429D-985B-A614F9401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6FB99-A65A-480B-A25F-C5DC52891E54}"/>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981040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0056D9-8984-4FC0-A3AB-1108D163C1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4E8BB-3019-480A-BE90-5783F39235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E7C17-4434-42C8-BD20-937B5AFC9A4B}"/>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9DCFC56B-FEA4-48A9-A325-1C10F4DD7E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1820A-C275-4F29-B454-D5B2D83039FE}"/>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478143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13ED-5550-4E24-957D-8A282E9216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E168-82C2-4FAA-821C-D744FC33B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DBAA0-3FB3-46C4-91BA-3415113A871E}"/>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83C36DBD-DA62-44E1-8879-475FCD41D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89D45-F5C3-48C0-8102-FFD4CC1714C3}"/>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41498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B72E-AB65-4691-93D7-760564635D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87A58-90D3-42D9-8137-2B03C04B2F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9D113F-06D6-4B8C-B333-C8FEB4F32F59}"/>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F30D0A04-5E65-4BBF-A0AE-017C9A1EE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4F7D2-DBDB-4813-98B9-69A436FBEFE0}"/>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846818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57870-6B4E-43EB-8ED7-21A99ECD2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C30F3-DD51-432F-8F7F-78280A5709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87B4F-92A7-4FA8-A75D-19AE40CA8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05ACF-7A19-4E42-A7AB-160E2788ECE6}"/>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C54E83B5-D7CB-433C-AF86-AF85A2E3E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A8855-A5E9-424B-9E0B-FB0513255359}"/>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12285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0AF8-6CE1-40F8-9FAD-D2CEB16327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49277-3B49-4774-A765-2AB269BCF8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526BEE-5843-4132-B5FE-26A347002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326160-8708-4846-9DC4-D2ADA24C2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CEF976-E38D-4DD9-A454-8EBD9A0E1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632B4C-0BB2-436E-B7BE-12A6797D7D85}"/>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8" name="Footer Placeholder 7">
            <a:extLst>
              <a:ext uri="{FF2B5EF4-FFF2-40B4-BE49-F238E27FC236}">
                <a16:creationId xmlns:a16="http://schemas.microsoft.com/office/drawing/2014/main" id="{7C941D83-9E50-4920-A678-65DC9723BF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69266-2F87-46AF-844B-EA6B7474BA5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705446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89C5-926F-41FA-B8B2-DFCAFDAD1D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0CCFED-1D7D-4E7D-BA85-D27A9A27DFBB}"/>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4" name="Footer Placeholder 3">
            <a:extLst>
              <a:ext uri="{FF2B5EF4-FFF2-40B4-BE49-F238E27FC236}">
                <a16:creationId xmlns:a16="http://schemas.microsoft.com/office/drawing/2014/main" id="{7F5709A2-A827-4CF1-AC79-C57F8FBC7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AFE8C9-3EFE-41ED-9AE7-D662E28BB8C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148578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83793-7520-416D-938D-92AE6B19B3C2}"/>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3" name="Footer Placeholder 2">
            <a:extLst>
              <a:ext uri="{FF2B5EF4-FFF2-40B4-BE49-F238E27FC236}">
                <a16:creationId xmlns:a16="http://schemas.microsoft.com/office/drawing/2014/main" id="{0A18D008-8CAF-4021-B55E-BA0C393B08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DB26BA5-A47A-4674-8EAF-5B4B46D2AF82}"/>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3973967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78D36-AEA8-4C5B-BDA5-0BF12CF42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DF25F-44B4-4BC6-80F6-71B4D10D2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E6A37D-4837-4419-9610-87665B092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45041-27F3-4D5C-AC26-1AED722C4468}"/>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E1455016-CC71-4278-A703-F48CC31ED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AA624D-2212-4150-BA81-4E1A91203E47}"/>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1765064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F240-F8F7-4646-A47A-F2221E4C6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588D28-6306-47AC-BD34-4411251F22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4C1E1C-A173-4C46-8596-F804528D1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9410B-62E3-45B9-B75D-6FB7FD19F3EE}"/>
              </a:ext>
            </a:extLst>
          </p:cNvPr>
          <p:cNvSpPr>
            <a:spLocks noGrp="1"/>
          </p:cNvSpPr>
          <p:nvPr>
            <p:ph type="dt" sz="half" idx="10"/>
          </p:nvPr>
        </p:nvSpPr>
        <p:spPr/>
        <p:txBody>
          <a:bodyPr/>
          <a:lstStyle/>
          <a:p>
            <a:fld id="{53BC504C-1AD0-46B5-B35F-10EB3C1DC03F}" type="datetimeFigureOut">
              <a:rPr lang="en-US" smtClean="0"/>
              <a:t>6/8/2020</a:t>
            </a:fld>
            <a:endParaRPr lang="en-US"/>
          </a:p>
        </p:txBody>
      </p:sp>
      <p:sp>
        <p:nvSpPr>
          <p:cNvPr id="6" name="Footer Placeholder 5">
            <a:extLst>
              <a:ext uri="{FF2B5EF4-FFF2-40B4-BE49-F238E27FC236}">
                <a16:creationId xmlns:a16="http://schemas.microsoft.com/office/drawing/2014/main" id="{B695B8A7-B46D-408C-B4B0-C898725D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59FE1C-B1BB-485F-A6CC-1D95E8556EDD}"/>
              </a:ext>
            </a:extLst>
          </p:cNvPr>
          <p:cNvSpPr>
            <a:spLocks noGrp="1"/>
          </p:cNvSpPr>
          <p:nvPr>
            <p:ph type="sldNum" sz="quarter" idx="12"/>
          </p:nvPr>
        </p:nvSpPr>
        <p:spPr/>
        <p:txBody>
          <a:bodyPr/>
          <a:lstStyle/>
          <a:p>
            <a:fld id="{B902DEFC-815B-4A5F-8289-07482FF1D2FB}" type="slidenum">
              <a:rPr lang="en-US" smtClean="0"/>
              <a:t>‹#›</a:t>
            </a:fld>
            <a:endParaRPr lang="en-US"/>
          </a:p>
        </p:txBody>
      </p:sp>
    </p:spTree>
    <p:extLst>
      <p:ext uri="{BB962C8B-B14F-4D97-AF65-F5344CB8AC3E}">
        <p14:creationId xmlns:p14="http://schemas.microsoft.com/office/powerpoint/2010/main" val="298801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0A2105-755D-4146-87B1-D2AD1EBA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BE19D5-4CAB-428A-9B54-92A8340E4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BF61F6-1FF5-445B-9FB4-B927A39A1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C504C-1AD0-46B5-B35F-10EB3C1DC03F}" type="datetimeFigureOut">
              <a:rPr lang="en-US" smtClean="0"/>
              <a:t>6/8/2020</a:t>
            </a:fld>
            <a:endParaRPr lang="en-US"/>
          </a:p>
        </p:txBody>
      </p:sp>
      <p:sp>
        <p:nvSpPr>
          <p:cNvPr id="5" name="Footer Placeholder 4">
            <a:extLst>
              <a:ext uri="{FF2B5EF4-FFF2-40B4-BE49-F238E27FC236}">
                <a16:creationId xmlns:a16="http://schemas.microsoft.com/office/drawing/2014/main" id="{694FFA15-9A28-47E6-9249-F9F5A7412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7678EA-4C58-4447-BF6A-2E05F3C514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02DEFC-815B-4A5F-8289-07482FF1D2FB}" type="slidenum">
              <a:rPr lang="en-US" smtClean="0"/>
              <a:t>‹#›</a:t>
            </a:fld>
            <a:endParaRPr lang="en-US"/>
          </a:p>
        </p:txBody>
      </p:sp>
    </p:spTree>
    <p:extLst>
      <p:ext uri="{BB962C8B-B14F-4D97-AF65-F5344CB8AC3E}">
        <p14:creationId xmlns:p14="http://schemas.microsoft.com/office/powerpoint/2010/main" val="411276363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www.ohio.edu/" TargetMode="External"/><Relationship Id="rId4" Type="http://schemas.openxmlformats.org/officeDocument/2006/relationships/image" Target="../media/image48.jpeg"/></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5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5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6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6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69.xml.rels><?xml version="1.0" encoding="UTF-8" standalone="yes"?>
<Relationships xmlns="http://schemas.openxmlformats.org/package/2006/relationships"><Relationship Id="rId8" Type="http://schemas.openxmlformats.org/officeDocument/2006/relationships/image" Target="../media/image86.gif"/><Relationship Id="rId3" Type="http://schemas.openxmlformats.org/officeDocument/2006/relationships/image" Target="../media/image3.png"/><Relationship Id="rId7" Type="http://schemas.openxmlformats.org/officeDocument/2006/relationships/image" Target="../media/image85.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CF7E-8E62-44C0-BF0B-77113AD1EDE2}"/>
              </a:ext>
            </a:extLst>
          </p:cNvPr>
          <p:cNvSpPr>
            <a:spLocks noGrp="1"/>
          </p:cNvSpPr>
          <p:nvPr>
            <p:ph type="ctrTitle"/>
          </p:nvPr>
        </p:nvSpPr>
        <p:spPr>
          <a:xfrm>
            <a:off x="6477000" y="710214"/>
            <a:ext cx="5714980" cy="3518976"/>
          </a:xfrm>
        </p:spPr>
        <p:txBody>
          <a:bodyPr anchor="b">
            <a:normAutofit fontScale="90000"/>
          </a:bodyPr>
          <a:lstStyle/>
          <a:p>
            <a:pPr algn="l"/>
            <a:r>
              <a:rPr lang="en-US" dirty="0"/>
              <a:t>Module 4:</a:t>
            </a:r>
            <a:br>
              <a:rPr lang="en-US" dirty="0"/>
            </a:br>
            <a:br>
              <a:rPr lang="en-US" dirty="0"/>
            </a:br>
            <a:r>
              <a:rPr lang="en-US" dirty="0"/>
              <a:t>Botany That Every Gardener Should Know</a:t>
            </a:r>
          </a:p>
        </p:txBody>
      </p:sp>
      <p:sp>
        <p:nvSpPr>
          <p:cNvPr id="3" name="Subtitle 2">
            <a:extLst>
              <a:ext uri="{FF2B5EF4-FFF2-40B4-BE49-F238E27FC236}">
                <a16:creationId xmlns:a16="http://schemas.microsoft.com/office/drawing/2014/main" id="{C15F1172-C527-4615-A1D2-9AA226C50BBA}"/>
              </a:ext>
            </a:extLst>
          </p:cNvPr>
          <p:cNvSpPr>
            <a:spLocks noGrp="1"/>
          </p:cNvSpPr>
          <p:nvPr>
            <p:ph type="subTitle" idx="1"/>
          </p:nvPr>
        </p:nvSpPr>
        <p:spPr>
          <a:xfrm>
            <a:off x="5027059" y="4912467"/>
            <a:ext cx="6960093" cy="1147863"/>
          </a:xfrm>
        </p:spPr>
        <p:txBody>
          <a:bodyPr anchor="t">
            <a:normAutofit fontScale="70000" lnSpcReduction="20000"/>
          </a:bodyPr>
          <a:lstStyle/>
          <a:p>
            <a:r>
              <a:rPr lang="en-US" sz="3600" dirty="0"/>
              <a:t>LSU AgCenter Home Gardening Certificate Course</a:t>
            </a:r>
          </a:p>
          <a:p>
            <a:endParaRPr lang="en-US" sz="2000" dirty="0"/>
          </a:p>
          <a:p>
            <a:r>
              <a:rPr lang="en-US" sz="2000" dirty="0"/>
              <a:t>Dr. Joe Willis, Dr. Paula Willis, Anna Timmerman &amp; Chris Dunaway</a:t>
            </a:r>
          </a:p>
          <a:p>
            <a:endParaRPr lang="en-US" sz="2000"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75F43CB-3FCF-427F-A611-61A76B02C01B}"/>
              </a:ext>
            </a:extLst>
          </p:cNvPr>
          <p:cNvPicPr>
            <a:picLocks noChangeAspect="1"/>
          </p:cNvPicPr>
          <p:nvPr/>
        </p:nvPicPr>
        <p:blipFill rotWithShape="1">
          <a:blip r:embed="rId2"/>
          <a:srcRect t="13892" b="22072"/>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6" name="Picture 5" descr="A picture showing vegetables and the LSU AgCenter logo&#10;">
            <a:extLst>
              <a:ext uri="{FF2B5EF4-FFF2-40B4-BE49-F238E27FC236}">
                <a16:creationId xmlns:a16="http://schemas.microsoft.com/office/drawing/2014/main" id="{F9DFAC41-0714-41D5-9F04-81263211CEDB}"/>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87" y="4605337"/>
            <a:ext cx="2590800" cy="1762125"/>
          </a:xfrm>
          <a:prstGeom prst="rect">
            <a:avLst/>
          </a:prstGeom>
        </p:spPr>
      </p:pic>
    </p:spTree>
    <p:extLst>
      <p:ext uri="{BB962C8B-B14F-4D97-AF65-F5344CB8AC3E}">
        <p14:creationId xmlns:p14="http://schemas.microsoft.com/office/powerpoint/2010/main" val="365808521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p:nvPr/>
        </p:nvSpPr>
        <p:spPr>
          <a:xfrm>
            <a:off x="6019800" y="1524000"/>
            <a:ext cx="4038600" cy="3503676"/>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2514600" y="1066800"/>
            <a:ext cx="2647188" cy="4526280"/>
          </a:xfrm>
          <a:prstGeom prst="rect">
            <a:avLst/>
          </a:prstGeom>
          <a:blipFill>
            <a:blip r:embed="rId5" cstate="print"/>
            <a:stretch>
              <a:fillRect/>
            </a:stretch>
          </a:blipFill>
        </p:spPr>
        <p:txBody>
          <a:bodyPr wrap="square" lIns="0" tIns="0" rIns="0" bIns="0" rtlCol="0"/>
          <a:lstStyle/>
          <a:p>
            <a:endParaRPr/>
          </a:p>
        </p:txBody>
      </p:sp>
      <p:sp>
        <p:nvSpPr>
          <p:cNvPr id="5" name="TextBox 4"/>
          <p:cNvSpPr txBox="1"/>
          <p:nvPr/>
        </p:nvSpPr>
        <p:spPr>
          <a:xfrm>
            <a:off x="2850881" y="5812410"/>
            <a:ext cx="1965603" cy="369332"/>
          </a:xfrm>
          <a:prstGeom prst="rect">
            <a:avLst/>
          </a:prstGeom>
          <a:solidFill>
            <a:schemeClr val="bg1"/>
          </a:solidFill>
        </p:spPr>
        <p:txBody>
          <a:bodyPr wrap="none" rtlCol="0">
            <a:spAutoFit/>
          </a:bodyPr>
          <a:lstStyle/>
          <a:p>
            <a:r>
              <a:rPr lang="en-US" dirty="0"/>
              <a:t>Monocot or </a:t>
            </a:r>
            <a:r>
              <a:rPr lang="en-US" dirty="0" err="1"/>
              <a:t>dicot</a:t>
            </a:r>
            <a:r>
              <a:rPr lang="en-US" dirty="0"/>
              <a:t> ?</a:t>
            </a:r>
          </a:p>
        </p:txBody>
      </p:sp>
      <p:sp>
        <p:nvSpPr>
          <p:cNvPr id="6" name="TextBox 5"/>
          <p:cNvSpPr txBox="1"/>
          <p:nvPr/>
        </p:nvSpPr>
        <p:spPr>
          <a:xfrm>
            <a:off x="7056298" y="5257674"/>
            <a:ext cx="1965603" cy="369332"/>
          </a:xfrm>
          <a:prstGeom prst="rect">
            <a:avLst/>
          </a:prstGeom>
          <a:solidFill>
            <a:schemeClr val="bg1"/>
          </a:solidFill>
        </p:spPr>
        <p:txBody>
          <a:bodyPr wrap="none" rtlCol="0">
            <a:spAutoFit/>
          </a:bodyPr>
          <a:lstStyle/>
          <a:p>
            <a:r>
              <a:rPr lang="en-US" dirty="0"/>
              <a:t>Monocot or </a:t>
            </a:r>
            <a:r>
              <a:rPr lang="en-US" dirty="0" err="1"/>
              <a:t>dicot</a:t>
            </a:r>
            <a:r>
              <a:rPr lang="en-US" dirty="0"/>
              <a:t> ?</a:t>
            </a:r>
          </a:p>
        </p:txBody>
      </p:sp>
      <p:sp>
        <p:nvSpPr>
          <p:cNvPr id="7" name="Rectangle 6"/>
          <p:cNvSpPr/>
          <p:nvPr/>
        </p:nvSpPr>
        <p:spPr>
          <a:xfrm rot="19890965">
            <a:off x="1891837" y="2888487"/>
            <a:ext cx="3883693"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DICOT</a:t>
            </a:r>
          </a:p>
        </p:txBody>
      </p:sp>
      <p:sp>
        <p:nvSpPr>
          <p:cNvPr id="8" name="Rectangle 7"/>
          <p:cNvSpPr/>
          <p:nvPr/>
        </p:nvSpPr>
        <p:spPr>
          <a:xfrm rot="19890965">
            <a:off x="4870101" y="2777647"/>
            <a:ext cx="6294870"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MONOCOT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676400" y="152400"/>
            <a:ext cx="9067800" cy="736509"/>
          </a:xfrm>
          <a:prstGeom prst="rect">
            <a:avLst/>
          </a:prstGeom>
          <a:solidFill>
            <a:schemeClr val="bg1"/>
          </a:solidFill>
        </p:spPr>
        <p:txBody>
          <a:bodyPr vert="horz" wrap="square" lIns="0" tIns="94068" rIns="0" bIns="0" rtlCol="0" anchor="ctr">
            <a:spAutoFit/>
          </a:bodyPr>
          <a:lstStyle/>
          <a:p>
            <a:pPr marL="113030" algn="ctr">
              <a:lnSpc>
                <a:spcPts val="5260"/>
              </a:lnSpc>
            </a:pPr>
            <a:r>
              <a:rPr dirty="0">
                <a:solidFill>
                  <a:sysClr val="windowText" lastClr="000000"/>
                </a:solidFill>
                <a:latin typeface="Rockwell" panose="02060603020205020403" pitchFamily="18" charset="0"/>
              </a:rPr>
              <a:t>G</a:t>
            </a:r>
            <a:r>
              <a:rPr spc="-85" dirty="0">
                <a:solidFill>
                  <a:sysClr val="windowText" lastClr="000000"/>
                </a:solidFill>
                <a:latin typeface="Rockwell" panose="02060603020205020403" pitchFamily="18" charset="0"/>
              </a:rPr>
              <a:t>r</a:t>
            </a:r>
            <a:r>
              <a:rPr dirty="0">
                <a:solidFill>
                  <a:sysClr val="windowText" lastClr="000000"/>
                </a:solidFill>
                <a:latin typeface="Rockwell" panose="02060603020205020403" pitchFamily="18" charset="0"/>
              </a:rPr>
              <a:t>oup</a:t>
            </a:r>
            <a:r>
              <a:rPr spc="5" dirty="0">
                <a:solidFill>
                  <a:sysClr val="windowText" lastClr="000000"/>
                </a:solidFill>
                <a:latin typeface="Rockwell" panose="02060603020205020403" pitchFamily="18" charset="0"/>
              </a:rPr>
              <a:t>i</a:t>
            </a:r>
            <a:r>
              <a:rPr dirty="0">
                <a:solidFill>
                  <a:sysClr val="windowText" lastClr="000000"/>
                </a:solidFill>
                <a:latin typeface="Rockwell" panose="02060603020205020403" pitchFamily="18" charset="0"/>
              </a:rPr>
              <a:t>ng Pl</a:t>
            </a:r>
            <a:r>
              <a:rPr spc="5" dirty="0">
                <a:solidFill>
                  <a:sysClr val="windowText" lastClr="000000"/>
                </a:solidFill>
                <a:latin typeface="Rockwell" panose="02060603020205020403" pitchFamily="18" charset="0"/>
              </a:rPr>
              <a:t>a</a:t>
            </a:r>
            <a:r>
              <a:rPr dirty="0">
                <a:solidFill>
                  <a:sysClr val="windowText" lastClr="000000"/>
                </a:solidFill>
                <a:latin typeface="Rockwell" panose="02060603020205020403" pitchFamily="18" charset="0"/>
              </a:rPr>
              <a:t>nts by Life</a:t>
            </a:r>
            <a:r>
              <a:rPr spc="5" dirty="0">
                <a:solidFill>
                  <a:sysClr val="windowText" lastClr="000000"/>
                </a:solidFill>
                <a:latin typeface="Rockwell" panose="02060603020205020403" pitchFamily="18" charset="0"/>
              </a:rPr>
              <a:t> </a:t>
            </a:r>
            <a:r>
              <a:rPr dirty="0">
                <a:solidFill>
                  <a:sysClr val="windowText" lastClr="000000"/>
                </a:solidFill>
                <a:latin typeface="Rockwell" panose="02060603020205020403" pitchFamily="18" charset="0"/>
              </a:rPr>
              <a:t>History</a:t>
            </a:r>
          </a:p>
        </p:txBody>
      </p:sp>
      <p:sp>
        <p:nvSpPr>
          <p:cNvPr id="3" name="object 3"/>
          <p:cNvSpPr txBox="1"/>
          <p:nvPr/>
        </p:nvSpPr>
        <p:spPr>
          <a:xfrm>
            <a:off x="1524000" y="2445191"/>
            <a:ext cx="6307455" cy="2272417"/>
          </a:xfrm>
          <a:prstGeom prst="rect">
            <a:avLst/>
          </a:prstGeom>
          <a:solidFill>
            <a:schemeClr val="bg1"/>
          </a:solidFill>
        </p:spPr>
        <p:txBody>
          <a:bodyPr vert="horz" wrap="square" lIns="0" tIns="0" rIns="0" bIns="0" rtlCol="0">
            <a:spAutoFit/>
          </a:bodyPr>
          <a:lstStyle/>
          <a:p>
            <a:pPr marL="355600" indent="-342900">
              <a:buClr>
                <a:schemeClr val="accent1"/>
              </a:buClr>
              <a:buFont typeface="Times New Roman"/>
              <a:buChar char="•"/>
              <a:tabLst>
                <a:tab pos="355600" algn="l"/>
              </a:tabLst>
            </a:pPr>
            <a:r>
              <a:rPr sz="3200" dirty="0">
                <a:solidFill>
                  <a:schemeClr val="tx1">
                    <a:lumMod val="65000"/>
                    <a:lumOff val="35000"/>
                  </a:schemeClr>
                </a:solidFill>
                <a:latin typeface="Times New Roman"/>
                <a:cs typeface="Times New Roman"/>
              </a:rPr>
              <a:t>A</a:t>
            </a:r>
            <a:r>
              <a:rPr sz="3200" spc="5" dirty="0">
                <a:solidFill>
                  <a:schemeClr val="tx1">
                    <a:lumMod val="65000"/>
                    <a:lumOff val="35000"/>
                  </a:schemeClr>
                </a:solidFill>
                <a:latin typeface="Times New Roman"/>
                <a:cs typeface="Times New Roman"/>
              </a:rPr>
              <a:t>n</a:t>
            </a:r>
            <a:r>
              <a:rPr sz="3200" dirty="0">
                <a:solidFill>
                  <a:schemeClr val="tx1">
                    <a:lumMod val="65000"/>
                    <a:lumOff val="35000"/>
                  </a:schemeClr>
                </a:solidFill>
                <a:latin typeface="Times New Roman"/>
                <a:cs typeface="Times New Roman"/>
              </a:rPr>
              <a:t>n</a:t>
            </a:r>
            <a:r>
              <a:rPr sz="3200" spc="10" dirty="0">
                <a:solidFill>
                  <a:schemeClr val="tx1">
                    <a:lumMod val="65000"/>
                    <a:lumOff val="35000"/>
                  </a:schemeClr>
                </a:solidFill>
                <a:latin typeface="Times New Roman"/>
                <a:cs typeface="Times New Roman"/>
              </a:rPr>
              <a:t>u</a:t>
            </a:r>
            <a:r>
              <a:rPr sz="3200" dirty="0">
                <a:solidFill>
                  <a:schemeClr val="tx1">
                    <a:lumMod val="65000"/>
                    <a:lumOff val="35000"/>
                  </a:schemeClr>
                </a:solidFill>
                <a:latin typeface="Times New Roman"/>
                <a:cs typeface="Times New Roman"/>
              </a:rPr>
              <a:t>als:</a:t>
            </a:r>
            <a:r>
              <a:rPr sz="3200" spc="-25"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s</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ed</a:t>
            </a:r>
            <a:r>
              <a:rPr sz="3200" spc="10" dirty="0">
                <a:solidFill>
                  <a:schemeClr val="tx1">
                    <a:lumMod val="65000"/>
                    <a:lumOff val="35000"/>
                  </a:schemeClr>
                </a:solidFill>
                <a:latin typeface="Times New Roman"/>
                <a:cs typeface="Times New Roman"/>
              </a:rPr>
              <a:t> </a:t>
            </a:r>
            <a:r>
              <a:rPr sz="3200" spc="-15" dirty="0">
                <a:solidFill>
                  <a:schemeClr val="tx1">
                    <a:lumMod val="65000"/>
                    <a:lumOff val="35000"/>
                  </a:schemeClr>
                </a:solidFill>
                <a:latin typeface="Times New Roman"/>
                <a:cs typeface="Times New Roman"/>
              </a:rPr>
              <a:t>t</a:t>
            </a:r>
            <a:r>
              <a:rPr sz="3200" dirty="0">
                <a:solidFill>
                  <a:schemeClr val="tx1">
                    <a:lumMod val="65000"/>
                    <a:lumOff val="35000"/>
                  </a:schemeClr>
                </a:solidFill>
                <a:latin typeface="Times New Roman"/>
                <a:cs typeface="Times New Roman"/>
              </a:rPr>
              <a:t>o s</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ed</a:t>
            </a:r>
            <a:r>
              <a:rPr sz="3200" spc="10" dirty="0">
                <a:solidFill>
                  <a:schemeClr val="tx1">
                    <a:lumMod val="65000"/>
                    <a:lumOff val="35000"/>
                  </a:schemeClr>
                </a:solidFill>
                <a:latin typeface="Times New Roman"/>
                <a:cs typeface="Times New Roman"/>
              </a:rPr>
              <a:t> </a:t>
            </a:r>
            <a:r>
              <a:rPr sz="3200" spc="-15" dirty="0">
                <a:solidFill>
                  <a:schemeClr val="tx1">
                    <a:lumMod val="65000"/>
                    <a:lumOff val="35000"/>
                  </a:schemeClr>
                </a:solidFill>
                <a:latin typeface="Times New Roman"/>
                <a:cs typeface="Times New Roman"/>
              </a:rPr>
              <a:t>i</a:t>
            </a:r>
            <a:r>
              <a:rPr sz="3200" dirty="0">
                <a:solidFill>
                  <a:schemeClr val="tx1">
                    <a:lumMod val="65000"/>
                    <a:lumOff val="35000"/>
                  </a:schemeClr>
                </a:solidFill>
                <a:latin typeface="Times New Roman"/>
                <a:cs typeface="Times New Roman"/>
              </a:rPr>
              <a:t>n</a:t>
            </a:r>
            <a:r>
              <a:rPr sz="3200" spc="-15"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o</a:t>
            </a:r>
            <a:r>
              <a:rPr sz="3200" spc="10" dirty="0">
                <a:solidFill>
                  <a:schemeClr val="tx1">
                    <a:lumMod val="65000"/>
                    <a:lumOff val="35000"/>
                  </a:schemeClr>
                </a:solidFill>
                <a:latin typeface="Times New Roman"/>
                <a:cs typeface="Times New Roman"/>
              </a:rPr>
              <a:t>n</a:t>
            </a:r>
            <a:r>
              <a:rPr sz="3200" dirty="0">
                <a:solidFill>
                  <a:schemeClr val="tx1">
                    <a:lumMod val="65000"/>
                    <a:lumOff val="35000"/>
                  </a:schemeClr>
                </a:solidFill>
                <a:latin typeface="Times New Roman"/>
                <a:cs typeface="Times New Roman"/>
              </a:rPr>
              <a:t>e s</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a</a:t>
            </a:r>
            <a:r>
              <a:rPr sz="3200" spc="5" dirty="0">
                <a:solidFill>
                  <a:schemeClr val="tx1">
                    <a:lumMod val="65000"/>
                    <a:lumOff val="35000"/>
                  </a:schemeClr>
                </a:solidFill>
                <a:latin typeface="Times New Roman"/>
                <a:cs typeface="Times New Roman"/>
              </a:rPr>
              <a:t>s</a:t>
            </a:r>
            <a:r>
              <a:rPr sz="3200" dirty="0">
                <a:solidFill>
                  <a:schemeClr val="tx1">
                    <a:lumMod val="65000"/>
                    <a:lumOff val="35000"/>
                  </a:schemeClr>
                </a:solidFill>
                <a:latin typeface="Times New Roman"/>
                <a:cs typeface="Times New Roman"/>
              </a:rPr>
              <a:t>o</a:t>
            </a:r>
            <a:r>
              <a:rPr sz="3200" spc="10" dirty="0">
                <a:solidFill>
                  <a:schemeClr val="tx1">
                    <a:lumMod val="65000"/>
                    <a:lumOff val="35000"/>
                  </a:schemeClr>
                </a:solidFill>
                <a:latin typeface="Times New Roman"/>
                <a:cs typeface="Times New Roman"/>
              </a:rPr>
              <a:t>n</a:t>
            </a:r>
            <a:r>
              <a:rPr sz="3200" dirty="0">
                <a:solidFill>
                  <a:schemeClr val="tx1">
                    <a:lumMod val="65000"/>
                    <a:lumOff val="35000"/>
                  </a:schemeClr>
                </a:solidFill>
                <a:latin typeface="Times New Roman"/>
                <a:cs typeface="Times New Roman"/>
              </a:rPr>
              <a:t>.</a:t>
            </a:r>
          </a:p>
          <a:p>
            <a:pPr marL="756285" lvl="1" indent="-286385">
              <a:spcBef>
                <a:spcPts val="770"/>
              </a:spcBef>
              <a:buClr>
                <a:schemeClr val="accent1"/>
              </a:buClr>
              <a:buFont typeface="Times New Roman"/>
              <a:buChar char="–"/>
              <a:tabLst>
                <a:tab pos="756920" algn="l"/>
              </a:tabLst>
            </a:pPr>
            <a:r>
              <a:rPr lang="en-US" sz="3200" dirty="0">
                <a:solidFill>
                  <a:schemeClr val="tx1">
                    <a:lumMod val="65000"/>
                    <a:lumOff val="35000"/>
                  </a:schemeClr>
                </a:solidFill>
                <a:latin typeface="Times New Roman"/>
                <a:cs typeface="Times New Roman"/>
              </a:rPr>
              <a:t>Broccoli</a:t>
            </a:r>
            <a:r>
              <a:rPr sz="3200" dirty="0">
                <a:solidFill>
                  <a:schemeClr val="tx1">
                    <a:lumMod val="65000"/>
                    <a:lumOff val="35000"/>
                  </a:schemeClr>
                </a:solidFill>
                <a:latin typeface="Times New Roman"/>
                <a:cs typeface="Times New Roman"/>
              </a:rPr>
              <a:t>,</a:t>
            </a:r>
            <a:r>
              <a:rPr sz="3200" spc="-15" dirty="0">
                <a:solidFill>
                  <a:schemeClr val="tx1">
                    <a:lumMod val="65000"/>
                    <a:lumOff val="35000"/>
                  </a:schemeClr>
                </a:solidFill>
                <a:latin typeface="Times New Roman"/>
                <a:cs typeface="Times New Roman"/>
              </a:rPr>
              <a:t> </a:t>
            </a:r>
            <a:r>
              <a:rPr lang="en-US" sz="3200" dirty="0">
                <a:solidFill>
                  <a:schemeClr val="tx1">
                    <a:lumMod val="65000"/>
                    <a:lumOff val="35000"/>
                  </a:schemeClr>
                </a:solidFill>
                <a:latin typeface="Times New Roman"/>
                <a:cs typeface="Times New Roman"/>
              </a:rPr>
              <a:t>Beets</a:t>
            </a:r>
            <a:r>
              <a:rPr sz="3200" dirty="0">
                <a:solidFill>
                  <a:schemeClr val="tx1">
                    <a:lumMod val="65000"/>
                    <a:lumOff val="35000"/>
                  </a:schemeClr>
                </a:solidFill>
                <a:latin typeface="Times New Roman"/>
                <a:cs typeface="Times New Roman"/>
              </a:rPr>
              <a:t>,</a:t>
            </a:r>
            <a:r>
              <a:rPr lang="en-US" sz="3200" dirty="0">
                <a:solidFill>
                  <a:schemeClr val="tx1">
                    <a:lumMod val="65000"/>
                    <a:lumOff val="35000"/>
                  </a:schemeClr>
                </a:solidFill>
                <a:latin typeface="Times New Roman"/>
                <a:cs typeface="Times New Roman"/>
              </a:rPr>
              <a:t> Lettuce</a:t>
            </a:r>
            <a:r>
              <a:rPr sz="3200" dirty="0">
                <a:solidFill>
                  <a:schemeClr val="tx1">
                    <a:lumMod val="65000"/>
                    <a:lumOff val="35000"/>
                  </a:schemeClr>
                </a:solidFill>
                <a:latin typeface="Times New Roman"/>
                <a:cs typeface="Times New Roman"/>
              </a:rPr>
              <a:t>,</a:t>
            </a:r>
            <a:r>
              <a:rPr sz="3200" spc="-25"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etc.</a:t>
            </a:r>
          </a:p>
          <a:p>
            <a:pPr marL="756285" lvl="1" indent="-286385">
              <a:spcBef>
                <a:spcPts val="765"/>
              </a:spcBef>
              <a:buClr>
                <a:schemeClr val="accent1"/>
              </a:buClr>
              <a:buFont typeface="Times New Roman"/>
              <a:buChar char="–"/>
              <a:tabLst>
                <a:tab pos="756920" algn="l"/>
              </a:tabLst>
            </a:pPr>
            <a:r>
              <a:rPr lang="en-US" sz="3200" spc="5" dirty="0">
                <a:solidFill>
                  <a:schemeClr val="tx1">
                    <a:lumMod val="65000"/>
                    <a:lumOff val="35000"/>
                  </a:schemeClr>
                </a:solidFill>
                <a:latin typeface="Times New Roman"/>
                <a:cs typeface="Times New Roman"/>
              </a:rPr>
              <a:t>Must</a:t>
            </a:r>
            <a:r>
              <a:rPr sz="3200" dirty="0">
                <a:solidFill>
                  <a:schemeClr val="tx1">
                    <a:lumMod val="65000"/>
                    <a:lumOff val="35000"/>
                  </a:schemeClr>
                </a:solidFill>
                <a:latin typeface="Times New Roman"/>
                <a:cs typeface="Times New Roman"/>
              </a:rPr>
              <a:t> be repl</a:t>
            </a:r>
            <a:r>
              <a:rPr sz="3200" spc="5" dirty="0">
                <a:solidFill>
                  <a:schemeClr val="tx1">
                    <a:lumMod val="65000"/>
                    <a:lumOff val="35000"/>
                  </a:schemeClr>
                </a:solidFill>
                <a:latin typeface="Times New Roman"/>
                <a:cs typeface="Times New Roman"/>
              </a:rPr>
              <a:t>a</a:t>
            </a:r>
            <a:r>
              <a:rPr sz="3200" dirty="0">
                <a:solidFill>
                  <a:schemeClr val="tx1">
                    <a:lumMod val="65000"/>
                    <a:lumOff val="35000"/>
                  </a:schemeClr>
                </a:solidFill>
                <a:latin typeface="Times New Roman"/>
                <a:cs typeface="Times New Roman"/>
              </a:rPr>
              <a:t>c</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d</a:t>
            </a:r>
            <a:r>
              <a:rPr sz="3200" spc="-40"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a</a:t>
            </a:r>
            <a:r>
              <a:rPr sz="3200" spc="5" dirty="0">
                <a:solidFill>
                  <a:schemeClr val="tx1">
                    <a:lumMod val="65000"/>
                    <a:lumOff val="35000"/>
                  </a:schemeClr>
                </a:solidFill>
                <a:latin typeface="Times New Roman"/>
                <a:cs typeface="Times New Roman"/>
              </a:rPr>
              <a:t>n</a:t>
            </a:r>
            <a:r>
              <a:rPr sz="3200" dirty="0">
                <a:solidFill>
                  <a:schemeClr val="tx1">
                    <a:lumMod val="65000"/>
                    <a:lumOff val="35000"/>
                  </a:schemeClr>
                </a:solidFill>
                <a:latin typeface="Times New Roman"/>
                <a:cs typeface="Times New Roman"/>
              </a:rPr>
              <a:t>n</a:t>
            </a:r>
            <a:r>
              <a:rPr sz="3200" spc="5" dirty="0">
                <a:solidFill>
                  <a:schemeClr val="tx1">
                    <a:lumMod val="65000"/>
                    <a:lumOff val="35000"/>
                  </a:schemeClr>
                </a:solidFill>
                <a:latin typeface="Times New Roman"/>
                <a:cs typeface="Times New Roman"/>
              </a:rPr>
              <a:t>u</a:t>
            </a:r>
            <a:r>
              <a:rPr sz="3200" dirty="0">
                <a:solidFill>
                  <a:schemeClr val="tx1">
                    <a:lumMod val="65000"/>
                    <a:lumOff val="35000"/>
                  </a:schemeClr>
                </a:solidFill>
                <a:latin typeface="Times New Roman"/>
                <a:cs typeface="Times New Roman"/>
              </a:rPr>
              <a:t>ally</a:t>
            </a:r>
          </a:p>
          <a:p>
            <a:pPr marL="756285" lvl="1" indent="-286385">
              <a:lnSpc>
                <a:spcPts val="3825"/>
              </a:lnSpc>
              <a:spcBef>
                <a:spcPts val="770"/>
              </a:spcBef>
              <a:buClr>
                <a:schemeClr val="accent1"/>
              </a:buClr>
              <a:buFont typeface="Times New Roman"/>
              <a:buChar char="–"/>
              <a:tabLst>
                <a:tab pos="756920" algn="l"/>
              </a:tabLst>
            </a:pPr>
            <a:r>
              <a:rPr lang="en-US" sz="3200" dirty="0">
                <a:solidFill>
                  <a:schemeClr val="tx1">
                    <a:lumMod val="65000"/>
                    <a:lumOff val="35000"/>
                  </a:schemeClr>
                </a:solidFill>
                <a:latin typeface="Times New Roman"/>
                <a:cs typeface="Times New Roman"/>
              </a:rPr>
              <a:t>M</a:t>
            </a:r>
            <a:r>
              <a:rPr sz="3200" dirty="0">
                <a:solidFill>
                  <a:schemeClr val="tx1">
                    <a:lumMod val="65000"/>
                    <a:lumOff val="35000"/>
                  </a:schemeClr>
                </a:solidFill>
                <a:latin typeface="Times New Roman"/>
                <a:cs typeface="Times New Roman"/>
              </a:rPr>
              <a:t>ay</a:t>
            </a:r>
            <a:r>
              <a:rPr sz="3200" spc="-10"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r</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-se</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d</a:t>
            </a:r>
            <a:r>
              <a:rPr sz="3200" spc="-15"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the</a:t>
            </a:r>
            <a:r>
              <a:rPr sz="3200" spc="5" dirty="0">
                <a:solidFill>
                  <a:schemeClr val="tx1">
                    <a:lumMod val="65000"/>
                    <a:lumOff val="35000"/>
                  </a:schemeClr>
                </a:solidFill>
                <a:latin typeface="Times New Roman"/>
                <a:cs typeface="Times New Roman"/>
              </a:rPr>
              <a:t>m</a:t>
            </a:r>
            <a:r>
              <a:rPr sz="3200" dirty="0">
                <a:solidFill>
                  <a:schemeClr val="tx1">
                    <a:lumMod val="65000"/>
                    <a:lumOff val="35000"/>
                  </a:schemeClr>
                </a:solidFill>
                <a:latin typeface="Times New Roman"/>
                <a:cs typeface="Times New Roman"/>
              </a:rPr>
              <a:t>sel</a:t>
            </a:r>
            <a:r>
              <a:rPr sz="3200" spc="5" dirty="0">
                <a:solidFill>
                  <a:schemeClr val="tx1">
                    <a:lumMod val="65000"/>
                    <a:lumOff val="35000"/>
                  </a:schemeClr>
                </a:solidFill>
                <a:latin typeface="Times New Roman"/>
                <a:cs typeface="Times New Roman"/>
              </a:rPr>
              <a:t>v</a:t>
            </a:r>
            <a:r>
              <a:rPr sz="3200" dirty="0">
                <a:solidFill>
                  <a:schemeClr val="tx1">
                    <a:lumMod val="65000"/>
                    <a:lumOff val="35000"/>
                  </a:schemeClr>
                </a:solidFill>
                <a:latin typeface="Times New Roman"/>
                <a:cs typeface="Times New Roman"/>
              </a:rPr>
              <a:t>es</a:t>
            </a:r>
          </a:p>
        </p:txBody>
      </p:sp>
      <p:pic>
        <p:nvPicPr>
          <p:cNvPr id="6" name="Picture 5">
            <a:extLst>
              <a:ext uri="{FF2B5EF4-FFF2-40B4-BE49-F238E27FC236}">
                <a16:creationId xmlns:a16="http://schemas.microsoft.com/office/drawing/2014/main" id="{A6911F71-34EE-4003-9DE7-68649D527679}"/>
              </a:ext>
            </a:extLst>
          </p:cNvPr>
          <p:cNvPicPr>
            <a:picLocks noChangeAspect="1"/>
          </p:cNvPicPr>
          <p:nvPr/>
        </p:nvPicPr>
        <p:blipFill>
          <a:blip r:embed="rId4"/>
          <a:stretch>
            <a:fillRect/>
          </a:stretch>
        </p:blipFill>
        <p:spPr>
          <a:xfrm>
            <a:off x="9067800" y="1676400"/>
            <a:ext cx="2540000" cy="3810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404402" y="100628"/>
            <a:ext cx="9372600" cy="827439"/>
          </a:xfrm>
          <a:prstGeom prst="rect">
            <a:avLst/>
          </a:prstGeom>
          <a:solidFill>
            <a:schemeClr val="bg1"/>
          </a:solidFill>
        </p:spPr>
        <p:txBody>
          <a:bodyPr vert="horz" wrap="square" lIns="0" tIns="184119" rIns="0" bIns="0" rtlCol="0" anchor="ctr">
            <a:spAutoFit/>
          </a:bodyPr>
          <a:lstStyle/>
          <a:p>
            <a:pPr marL="113030" algn="ctr">
              <a:lnSpc>
                <a:spcPts val="5260"/>
              </a:lnSpc>
            </a:pPr>
            <a:r>
              <a:rPr dirty="0">
                <a:solidFill>
                  <a:schemeClr val="tx1"/>
                </a:solidFill>
                <a:latin typeface="Rockwell" panose="02060603020205020403" pitchFamily="18" charset="0"/>
              </a:rPr>
              <a:t>G</a:t>
            </a:r>
            <a:r>
              <a:rPr spc="-90" dirty="0">
                <a:solidFill>
                  <a:schemeClr val="tx1"/>
                </a:solidFill>
                <a:latin typeface="Rockwell" panose="02060603020205020403" pitchFamily="18" charset="0"/>
              </a:rPr>
              <a:t>r</a:t>
            </a:r>
            <a:r>
              <a:rPr dirty="0">
                <a:solidFill>
                  <a:schemeClr val="tx1"/>
                </a:solidFill>
                <a:latin typeface="Rockwell" panose="02060603020205020403" pitchFamily="18" charset="0"/>
              </a:rPr>
              <a:t>ouping</a:t>
            </a:r>
            <a:r>
              <a:rPr spc="10" dirty="0">
                <a:solidFill>
                  <a:schemeClr val="tx1"/>
                </a:solidFill>
                <a:latin typeface="Rockwell" panose="02060603020205020403" pitchFamily="18" charset="0"/>
              </a:rPr>
              <a:t> </a:t>
            </a:r>
            <a:r>
              <a:rPr dirty="0">
                <a:solidFill>
                  <a:schemeClr val="tx1"/>
                </a:solidFill>
                <a:latin typeface="Rockwell" panose="02060603020205020403" pitchFamily="18" charset="0"/>
              </a:rPr>
              <a:t>Plants by Life History</a:t>
            </a:r>
          </a:p>
        </p:txBody>
      </p:sp>
      <p:sp>
        <p:nvSpPr>
          <p:cNvPr id="3" name="object 3"/>
          <p:cNvSpPr txBox="1"/>
          <p:nvPr/>
        </p:nvSpPr>
        <p:spPr>
          <a:xfrm>
            <a:off x="1061502" y="1050185"/>
            <a:ext cx="10058400" cy="2485296"/>
          </a:xfrm>
          <a:prstGeom prst="rect">
            <a:avLst/>
          </a:prstGeom>
          <a:solidFill>
            <a:schemeClr val="bg1">
              <a:tint val="95000"/>
              <a:satMod val="170000"/>
            </a:schemeClr>
          </a:solidFill>
        </p:spPr>
        <p:txBody>
          <a:bodyPr vert="horz" wrap="square" lIns="0" tIns="0" rIns="0" bIns="0" rtlCol="0">
            <a:spAutoFit/>
          </a:bodyPr>
          <a:lstStyle/>
          <a:p>
            <a:pPr marL="355600" indent="-342900">
              <a:buClr>
                <a:schemeClr val="accent1"/>
              </a:buClr>
              <a:buFont typeface="Times New Roman"/>
              <a:buChar char="•"/>
              <a:tabLst>
                <a:tab pos="355600" algn="l"/>
              </a:tabLst>
            </a:pPr>
            <a:r>
              <a:rPr sz="3200" b="1" dirty="0">
                <a:solidFill>
                  <a:schemeClr val="tx1">
                    <a:lumMod val="65000"/>
                    <a:lumOff val="35000"/>
                  </a:schemeClr>
                </a:solidFill>
                <a:latin typeface="Times New Roman"/>
                <a:cs typeface="Times New Roman"/>
              </a:rPr>
              <a:t>Bie</a:t>
            </a:r>
            <a:r>
              <a:rPr sz="3200" b="1" spc="10" dirty="0">
                <a:solidFill>
                  <a:schemeClr val="tx1">
                    <a:lumMod val="65000"/>
                    <a:lumOff val="35000"/>
                  </a:schemeClr>
                </a:solidFill>
                <a:latin typeface="Times New Roman"/>
                <a:cs typeface="Times New Roman"/>
              </a:rPr>
              <a:t>n</a:t>
            </a:r>
            <a:r>
              <a:rPr sz="3200" b="1" dirty="0">
                <a:solidFill>
                  <a:schemeClr val="tx1">
                    <a:lumMod val="65000"/>
                    <a:lumOff val="35000"/>
                  </a:schemeClr>
                </a:solidFill>
                <a:latin typeface="Times New Roman"/>
                <a:cs typeface="Times New Roman"/>
              </a:rPr>
              <a:t>ni</a:t>
            </a:r>
            <a:r>
              <a:rPr sz="3200" b="1" spc="5" dirty="0">
                <a:solidFill>
                  <a:schemeClr val="tx1">
                    <a:lumMod val="65000"/>
                    <a:lumOff val="35000"/>
                  </a:schemeClr>
                </a:solidFill>
                <a:latin typeface="Times New Roman"/>
                <a:cs typeface="Times New Roman"/>
              </a:rPr>
              <a:t>a</a:t>
            </a:r>
            <a:r>
              <a:rPr sz="3200" b="1" dirty="0">
                <a:solidFill>
                  <a:schemeClr val="tx1">
                    <a:lumMod val="65000"/>
                    <a:lumOff val="35000"/>
                  </a:schemeClr>
                </a:solidFill>
                <a:latin typeface="Times New Roman"/>
                <a:cs typeface="Times New Roman"/>
              </a:rPr>
              <a:t>ls</a:t>
            </a:r>
            <a:r>
              <a:rPr sz="3200" dirty="0">
                <a:solidFill>
                  <a:schemeClr val="tx1">
                    <a:lumMod val="65000"/>
                    <a:lumOff val="35000"/>
                  </a:schemeClr>
                </a:solidFill>
                <a:latin typeface="Times New Roman"/>
                <a:cs typeface="Times New Roman"/>
              </a:rPr>
              <a:t>:</a:t>
            </a:r>
            <a:r>
              <a:rPr sz="3200" spc="-25"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s</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ed</a:t>
            </a:r>
            <a:r>
              <a:rPr sz="3200" spc="10" dirty="0">
                <a:solidFill>
                  <a:schemeClr val="tx1">
                    <a:lumMod val="65000"/>
                    <a:lumOff val="35000"/>
                  </a:schemeClr>
                </a:solidFill>
                <a:latin typeface="Times New Roman"/>
                <a:cs typeface="Times New Roman"/>
              </a:rPr>
              <a:t> </a:t>
            </a:r>
            <a:r>
              <a:rPr sz="3200" spc="-15" dirty="0">
                <a:solidFill>
                  <a:schemeClr val="tx1">
                    <a:lumMod val="65000"/>
                    <a:lumOff val="35000"/>
                  </a:schemeClr>
                </a:solidFill>
                <a:latin typeface="Times New Roman"/>
                <a:cs typeface="Times New Roman"/>
              </a:rPr>
              <a:t>t</a:t>
            </a:r>
            <a:r>
              <a:rPr sz="3200" dirty="0">
                <a:solidFill>
                  <a:schemeClr val="tx1">
                    <a:lumMod val="65000"/>
                    <a:lumOff val="35000"/>
                  </a:schemeClr>
                </a:solidFill>
                <a:latin typeface="Times New Roman"/>
                <a:cs typeface="Times New Roman"/>
              </a:rPr>
              <a:t>o s</a:t>
            </a:r>
            <a:r>
              <a:rPr sz="3200" spc="5"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ed</a:t>
            </a:r>
            <a:r>
              <a:rPr sz="3200" spc="-10" dirty="0">
                <a:solidFill>
                  <a:schemeClr val="tx1">
                    <a:lumMod val="65000"/>
                    <a:lumOff val="35000"/>
                  </a:schemeClr>
                </a:solidFill>
                <a:latin typeface="Times New Roman"/>
                <a:cs typeface="Times New Roman"/>
              </a:rPr>
              <a:t> </a:t>
            </a:r>
            <a:r>
              <a:rPr sz="3200" dirty="0">
                <a:solidFill>
                  <a:schemeClr val="tx1">
                    <a:lumMod val="65000"/>
                    <a:lumOff val="35000"/>
                  </a:schemeClr>
                </a:solidFill>
                <a:latin typeface="Times New Roman"/>
                <a:cs typeface="Times New Roman"/>
              </a:rPr>
              <a:t>in two y</a:t>
            </a:r>
            <a:r>
              <a:rPr sz="3200" spc="10" dirty="0">
                <a:solidFill>
                  <a:schemeClr val="tx1">
                    <a:lumMod val="65000"/>
                    <a:lumOff val="35000"/>
                  </a:schemeClr>
                </a:solidFill>
                <a:latin typeface="Times New Roman"/>
                <a:cs typeface="Times New Roman"/>
              </a:rPr>
              <a:t>e</a:t>
            </a:r>
            <a:r>
              <a:rPr sz="3200" dirty="0">
                <a:solidFill>
                  <a:schemeClr val="tx1">
                    <a:lumMod val="65000"/>
                    <a:lumOff val="35000"/>
                  </a:schemeClr>
                </a:solidFill>
                <a:latin typeface="Times New Roman"/>
                <a:cs typeface="Times New Roman"/>
              </a:rPr>
              <a:t>a</a:t>
            </a:r>
            <a:r>
              <a:rPr sz="3200" spc="5" dirty="0">
                <a:solidFill>
                  <a:schemeClr val="tx1">
                    <a:lumMod val="65000"/>
                    <a:lumOff val="35000"/>
                  </a:schemeClr>
                </a:solidFill>
                <a:latin typeface="Times New Roman"/>
                <a:cs typeface="Times New Roman"/>
              </a:rPr>
              <a:t>r</a:t>
            </a:r>
            <a:r>
              <a:rPr sz="3200" dirty="0">
                <a:solidFill>
                  <a:schemeClr val="tx1">
                    <a:lumMod val="65000"/>
                    <a:lumOff val="35000"/>
                  </a:schemeClr>
                </a:solidFill>
                <a:latin typeface="Times New Roman"/>
                <a:cs typeface="Times New Roman"/>
              </a:rPr>
              <a:t>s.</a:t>
            </a:r>
          </a:p>
          <a:p>
            <a:pPr marL="756285" marR="5080" lvl="1" indent="-286385">
              <a:spcBef>
                <a:spcPts val="680"/>
              </a:spcBef>
              <a:buClr>
                <a:schemeClr val="accent1"/>
              </a:buClr>
              <a:buFont typeface="Times New Roman"/>
              <a:buChar char="–"/>
              <a:tabLst>
                <a:tab pos="756920" algn="l"/>
              </a:tabLst>
            </a:pPr>
            <a:r>
              <a:rPr sz="2800" b="1" spc="-15" dirty="0">
                <a:solidFill>
                  <a:schemeClr val="tx1">
                    <a:lumMod val="65000"/>
                    <a:lumOff val="35000"/>
                  </a:schemeClr>
                </a:solidFill>
                <a:latin typeface="Times New Roman"/>
                <a:cs typeface="Times New Roman"/>
              </a:rPr>
              <a:t>Fi</a:t>
            </a:r>
            <a:r>
              <a:rPr sz="2800" b="1" dirty="0">
                <a:solidFill>
                  <a:schemeClr val="tx1">
                    <a:lumMod val="65000"/>
                    <a:lumOff val="35000"/>
                  </a:schemeClr>
                </a:solidFill>
                <a:latin typeface="Times New Roman"/>
                <a:cs typeface="Times New Roman"/>
              </a:rPr>
              <a:t>r</a:t>
            </a:r>
            <a:r>
              <a:rPr sz="2800" b="1" spc="-10" dirty="0">
                <a:solidFill>
                  <a:schemeClr val="tx1">
                    <a:lumMod val="65000"/>
                    <a:lumOff val="35000"/>
                  </a:schemeClr>
                </a:solidFill>
                <a:latin typeface="Times New Roman"/>
                <a:cs typeface="Times New Roman"/>
              </a:rPr>
              <a:t>st</a:t>
            </a:r>
            <a:r>
              <a:rPr sz="2800" b="1" spc="-5" dirty="0">
                <a:solidFill>
                  <a:schemeClr val="tx1">
                    <a:lumMod val="65000"/>
                    <a:lumOff val="35000"/>
                  </a:schemeClr>
                </a:solidFill>
                <a:latin typeface="Times New Roman"/>
                <a:cs typeface="Times New Roman"/>
              </a:rPr>
              <a:t> </a:t>
            </a:r>
            <a:r>
              <a:rPr sz="2800" b="1" spc="-15" dirty="0">
                <a:solidFill>
                  <a:schemeClr val="tx1">
                    <a:lumMod val="65000"/>
                    <a:lumOff val="35000"/>
                  </a:schemeClr>
                </a:solidFill>
                <a:latin typeface="Times New Roman"/>
                <a:cs typeface="Times New Roman"/>
              </a:rPr>
              <a:t>ye</a:t>
            </a:r>
            <a:r>
              <a:rPr sz="2800" b="1" spc="-30" dirty="0">
                <a:solidFill>
                  <a:schemeClr val="tx1">
                    <a:lumMod val="65000"/>
                    <a:lumOff val="35000"/>
                  </a:schemeClr>
                </a:solidFill>
                <a:latin typeface="Times New Roman"/>
                <a:cs typeface="Times New Roman"/>
              </a:rPr>
              <a:t>a</a:t>
            </a:r>
            <a:r>
              <a:rPr sz="2800" b="1" spc="-10"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seed</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ger</a:t>
            </a:r>
            <a:r>
              <a:rPr sz="2800" spc="-40" dirty="0">
                <a:solidFill>
                  <a:schemeClr val="tx1">
                    <a:lumMod val="65000"/>
                    <a:lumOff val="35000"/>
                  </a:schemeClr>
                </a:solidFill>
                <a:latin typeface="Times New Roman"/>
                <a:cs typeface="Times New Roman"/>
              </a:rPr>
              <a:t>m</a:t>
            </a:r>
            <a:r>
              <a:rPr sz="2800" spc="-10" dirty="0">
                <a:solidFill>
                  <a:schemeClr val="tx1">
                    <a:lumMod val="65000"/>
                    <a:lumOff val="35000"/>
                  </a:schemeClr>
                </a:solidFill>
                <a:latin typeface="Times New Roman"/>
                <a:cs typeface="Times New Roman"/>
              </a:rPr>
              <a:t>in</a:t>
            </a:r>
            <a:r>
              <a:rPr sz="2800" spc="-15" dirty="0">
                <a:solidFill>
                  <a:schemeClr val="tx1">
                    <a:lumMod val="65000"/>
                    <a:lumOff val="35000"/>
                  </a:schemeClr>
                </a:solidFill>
                <a:latin typeface="Times New Roman"/>
                <a:cs typeface="Times New Roman"/>
              </a:rPr>
              <a:t>ates</a:t>
            </a:r>
            <a:r>
              <a:rPr sz="2800" spc="-5" dirty="0">
                <a:solidFill>
                  <a:schemeClr val="tx1">
                    <a:lumMod val="65000"/>
                    <a:lumOff val="35000"/>
                  </a:schemeClr>
                </a:solidFill>
                <a:latin typeface="Times New Roman"/>
                <a:cs typeface="Times New Roman"/>
              </a:rPr>
              <a:t> </a:t>
            </a:r>
            <a:r>
              <a:rPr sz="2800" spc="-30" dirty="0">
                <a:solidFill>
                  <a:schemeClr val="tx1">
                    <a:lumMod val="65000"/>
                    <a:lumOff val="35000"/>
                  </a:schemeClr>
                </a:solidFill>
                <a:latin typeface="Times New Roman"/>
                <a:cs typeface="Times New Roman"/>
              </a:rPr>
              <a:t>a</a:t>
            </a:r>
            <a:r>
              <a:rPr sz="2800" spc="-15" dirty="0">
                <a:solidFill>
                  <a:schemeClr val="tx1">
                    <a:lumMod val="65000"/>
                    <a:lumOff val="35000"/>
                  </a:schemeClr>
                </a:solidFill>
                <a:latin typeface="Times New Roman"/>
                <a:cs typeface="Times New Roman"/>
              </a:rPr>
              <a:t>nd</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le</a:t>
            </a:r>
            <a:r>
              <a:rPr sz="2800" spc="-30" dirty="0">
                <a:solidFill>
                  <a:schemeClr val="tx1">
                    <a:lumMod val="65000"/>
                    <a:lumOff val="35000"/>
                  </a:schemeClr>
                </a:solidFill>
                <a:latin typeface="Times New Roman"/>
                <a:cs typeface="Times New Roman"/>
              </a:rPr>
              <a:t>a</a:t>
            </a:r>
            <a:r>
              <a:rPr sz="2800" spc="-15" dirty="0">
                <a:solidFill>
                  <a:schemeClr val="tx1">
                    <a:lumMod val="65000"/>
                    <a:lumOff val="35000"/>
                  </a:schemeClr>
                </a:solidFill>
                <a:latin typeface="Times New Roman"/>
                <a:cs typeface="Times New Roman"/>
              </a:rPr>
              <a:t>ves are p</a:t>
            </a:r>
            <a:r>
              <a:rPr sz="2800" spc="-5" dirty="0">
                <a:solidFill>
                  <a:schemeClr val="tx1">
                    <a:lumMod val="65000"/>
                    <a:lumOff val="35000"/>
                  </a:schemeClr>
                </a:solidFill>
                <a:latin typeface="Times New Roman"/>
                <a:cs typeface="Times New Roman"/>
              </a:rPr>
              <a:t>r</a:t>
            </a:r>
            <a:r>
              <a:rPr sz="2800" spc="-15" dirty="0">
                <a:solidFill>
                  <a:schemeClr val="tx1">
                    <a:lumMod val="65000"/>
                    <a:lumOff val="35000"/>
                  </a:schemeClr>
                </a:solidFill>
                <a:latin typeface="Times New Roman"/>
                <a:cs typeface="Times New Roman"/>
              </a:rPr>
              <a:t>o</a:t>
            </a:r>
            <a:r>
              <a:rPr sz="2800" spc="-10" dirty="0">
                <a:solidFill>
                  <a:schemeClr val="tx1">
                    <a:lumMod val="65000"/>
                    <a:lumOff val="35000"/>
                  </a:schemeClr>
                </a:solidFill>
                <a:latin typeface="Times New Roman"/>
                <a:cs typeface="Times New Roman"/>
              </a:rPr>
              <a:t>d</a:t>
            </a:r>
            <a:r>
              <a:rPr sz="2800" spc="-15" dirty="0">
                <a:solidFill>
                  <a:schemeClr val="tx1">
                    <a:lumMod val="65000"/>
                    <a:lumOff val="35000"/>
                  </a:schemeClr>
                </a:solidFill>
                <a:latin typeface="Times New Roman"/>
                <a:cs typeface="Times New Roman"/>
              </a:rPr>
              <a:t>uced (co</a:t>
            </a:r>
            <a:r>
              <a:rPr sz="2800" spc="-35" dirty="0">
                <a:solidFill>
                  <a:schemeClr val="tx1">
                    <a:lumMod val="65000"/>
                    <a:lumOff val="35000"/>
                  </a:schemeClr>
                </a:solidFill>
                <a:latin typeface="Times New Roman"/>
                <a:cs typeface="Times New Roman"/>
              </a:rPr>
              <a:t>m</a:t>
            </a:r>
            <a:r>
              <a:rPr sz="2800" spc="-40" dirty="0">
                <a:solidFill>
                  <a:schemeClr val="tx1">
                    <a:lumMod val="65000"/>
                    <a:lumOff val="35000"/>
                  </a:schemeClr>
                </a:solidFill>
                <a:latin typeface="Times New Roman"/>
                <a:cs typeface="Times New Roman"/>
              </a:rPr>
              <a:t>m</a:t>
            </a:r>
            <a:r>
              <a:rPr sz="2800" spc="-15" dirty="0">
                <a:solidFill>
                  <a:schemeClr val="tx1">
                    <a:lumMod val="65000"/>
                    <a:lumOff val="35000"/>
                  </a:schemeClr>
                </a:solidFill>
                <a:latin typeface="Times New Roman"/>
                <a:cs typeface="Times New Roman"/>
              </a:rPr>
              <a:t>o</a:t>
            </a:r>
            <a:r>
              <a:rPr sz="2800" spc="-10" dirty="0">
                <a:solidFill>
                  <a:schemeClr val="tx1">
                    <a:lumMod val="65000"/>
                    <a:lumOff val="35000"/>
                  </a:schemeClr>
                </a:solidFill>
                <a:latin typeface="Times New Roman"/>
                <a:cs typeface="Times New Roman"/>
              </a:rPr>
              <a:t>n</a:t>
            </a:r>
            <a:r>
              <a:rPr sz="2800" spc="-15" dirty="0">
                <a:solidFill>
                  <a:schemeClr val="tx1">
                    <a:lumMod val="65000"/>
                    <a:lumOff val="35000"/>
                  </a:schemeClr>
                </a:solidFill>
                <a:latin typeface="Times New Roman"/>
                <a:cs typeface="Times New Roman"/>
              </a:rPr>
              <a:t>ly</a:t>
            </a:r>
            <a:r>
              <a:rPr sz="2800" spc="10"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in</a:t>
            </a:r>
            <a:r>
              <a:rPr sz="2800"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a</a:t>
            </a:r>
            <a:r>
              <a:rPr sz="2800" spc="-10"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basal</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ro</a:t>
            </a:r>
            <a:r>
              <a:rPr sz="2800" spc="-10" dirty="0">
                <a:solidFill>
                  <a:schemeClr val="tx1">
                    <a:lumMod val="65000"/>
                    <a:lumOff val="35000"/>
                  </a:schemeClr>
                </a:solidFill>
                <a:latin typeface="Times New Roman"/>
                <a:cs typeface="Times New Roman"/>
              </a:rPr>
              <a:t>sette).</a:t>
            </a:r>
            <a:endParaRPr sz="2800" dirty="0">
              <a:solidFill>
                <a:schemeClr val="tx1">
                  <a:lumMod val="65000"/>
                  <a:lumOff val="35000"/>
                </a:schemeClr>
              </a:solidFill>
              <a:latin typeface="Times New Roman"/>
              <a:cs typeface="Times New Roman"/>
            </a:endParaRPr>
          </a:p>
          <a:p>
            <a:pPr marL="756285" lvl="1" indent="-286385">
              <a:spcBef>
                <a:spcPts val="670"/>
              </a:spcBef>
              <a:buClr>
                <a:schemeClr val="accent1"/>
              </a:buClr>
              <a:buFont typeface="Times New Roman"/>
              <a:buChar char="–"/>
              <a:tabLst>
                <a:tab pos="756920" algn="l"/>
              </a:tabLst>
            </a:pPr>
            <a:r>
              <a:rPr sz="2800" b="1" spc="-15" dirty="0">
                <a:solidFill>
                  <a:schemeClr val="tx1">
                    <a:lumMod val="65000"/>
                    <a:lumOff val="35000"/>
                  </a:schemeClr>
                </a:solidFill>
                <a:latin typeface="Times New Roman"/>
                <a:cs typeface="Times New Roman"/>
              </a:rPr>
              <a:t>Se</a:t>
            </a:r>
            <a:r>
              <a:rPr sz="2800" b="1" spc="-25" dirty="0">
                <a:solidFill>
                  <a:schemeClr val="tx1">
                    <a:lumMod val="65000"/>
                    <a:lumOff val="35000"/>
                  </a:schemeClr>
                </a:solidFill>
                <a:latin typeface="Times New Roman"/>
                <a:cs typeface="Times New Roman"/>
              </a:rPr>
              <a:t>c</a:t>
            </a:r>
            <a:r>
              <a:rPr sz="2800" b="1" spc="-15" dirty="0">
                <a:solidFill>
                  <a:schemeClr val="tx1">
                    <a:lumMod val="65000"/>
                    <a:lumOff val="35000"/>
                  </a:schemeClr>
                </a:solidFill>
                <a:latin typeface="Times New Roman"/>
                <a:cs typeface="Times New Roman"/>
              </a:rPr>
              <a:t>o</a:t>
            </a:r>
            <a:r>
              <a:rPr sz="2800" b="1" spc="-10" dirty="0">
                <a:solidFill>
                  <a:schemeClr val="tx1">
                    <a:lumMod val="65000"/>
                    <a:lumOff val="35000"/>
                  </a:schemeClr>
                </a:solidFill>
                <a:latin typeface="Times New Roman"/>
                <a:cs typeface="Times New Roman"/>
              </a:rPr>
              <a:t>n</a:t>
            </a:r>
            <a:r>
              <a:rPr sz="2800" b="1" spc="-15" dirty="0">
                <a:solidFill>
                  <a:schemeClr val="tx1">
                    <a:lumMod val="65000"/>
                    <a:lumOff val="35000"/>
                  </a:schemeClr>
                </a:solidFill>
                <a:latin typeface="Times New Roman"/>
                <a:cs typeface="Times New Roman"/>
              </a:rPr>
              <a:t>d</a:t>
            </a:r>
            <a:r>
              <a:rPr sz="2800" b="1" spc="-5" dirty="0">
                <a:solidFill>
                  <a:schemeClr val="tx1">
                    <a:lumMod val="65000"/>
                    <a:lumOff val="35000"/>
                  </a:schemeClr>
                </a:solidFill>
                <a:latin typeface="Times New Roman"/>
                <a:cs typeface="Times New Roman"/>
              </a:rPr>
              <a:t> </a:t>
            </a:r>
            <a:r>
              <a:rPr sz="2800" b="1" spc="-15" dirty="0">
                <a:solidFill>
                  <a:schemeClr val="tx1">
                    <a:lumMod val="65000"/>
                    <a:lumOff val="35000"/>
                  </a:schemeClr>
                </a:solidFill>
                <a:latin typeface="Times New Roman"/>
                <a:cs typeface="Times New Roman"/>
              </a:rPr>
              <a:t>year</a:t>
            </a:r>
            <a:r>
              <a:rPr sz="2800" b="1"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a:t>
            </a:r>
            <a:r>
              <a:rPr sz="2800"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the</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plant </a:t>
            </a:r>
            <a:r>
              <a:rPr sz="2800" spc="-10" dirty="0">
                <a:solidFill>
                  <a:schemeClr val="tx1">
                    <a:lumMod val="65000"/>
                    <a:lumOff val="35000"/>
                  </a:schemeClr>
                </a:solidFill>
                <a:latin typeface="Times New Roman"/>
                <a:cs typeface="Times New Roman"/>
              </a:rPr>
              <a:t>flo</a:t>
            </a:r>
            <a:r>
              <a:rPr sz="2800" spc="-25" dirty="0">
                <a:solidFill>
                  <a:schemeClr val="tx1">
                    <a:lumMod val="65000"/>
                    <a:lumOff val="35000"/>
                  </a:schemeClr>
                </a:solidFill>
                <a:latin typeface="Times New Roman"/>
                <a:cs typeface="Times New Roman"/>
              </a:rPr>
              <a:t>w</a:t>
            </a:r>
            <a:r>
              <a:rPr sz="2800" spc="-30" dirty="0">
                <a:solidFill>
                  <a:schemeClr val="tx1">
                    <a:lumMod val="65000"/>
                    <a:lumOff val="35000"/>
                  </a:schemeClr>
                </a:solidFill>
                <a:latin typeface="Times New Roman"/>
                <a:cs typeface="Times New Roman"/>
              </a:rPr>
              <a:t>e</a:t>
            </a:r>
            <a:r>
              <a:rPr sz="2800" spc="-15" dirty="0">
                <a:solidFill>
                  <a:schemeClr val="tx1">
                    <a:lumMod val="65000"/>
                    <a:lumOff val="35000"/>
                  </a:schemeClr>
                </a:solidFill>
                <a:latin typeface="Times New Roman"/>
                <a:cs typeface="Times New Roman"/>
              </a:rPr>
              <a:t>rs</a:t>
            </a:r>
            <a:r>
              <a:rPr sz="2800" spc="-5" dirty="0">
                <a:solidFill>
                  <a:schemeClr val="tx1">
                    <a:lumMod val="65000"/>
                    <a:lumOff val="35000"/>
                  </a:schemeClr>
                </a:solidFill>
                <a:latin typeface="Times New Roman"/>
                <a:cs typeface="Times New Roman"/>
              </a:rPr>
              <a:t> </a:t>
            </a:r>
            <a:r>
              <a:rPr sz="2800" spc="-10" dirty="0">
                <a:solidFill>
                  <a:schemeClr val="tx1">
                    <a:lumMod val="65000"/>
                    <a:lumOff val="35000"/>
                  </a:schemeClr>
                </a:solidFill>
                <a:latin typeface="Times New Roman"/>
                <a:cs typeface="Times New Roman"/>
              </a:rPr>
              <a:t>th</a:t>
            </a:r>
            <a:r>
              <a:rPr sz="2800" spc="-15" dirty="0">
                <a:solidFill>
                  <a:schemeClr val="tx1">
                    <a:lumMod val="65000"/>
                    <a:lumOff val="35000"/>
                  </a:schemeClr>
                </a:solidFill>
                <a:latin typeface="Times New Roman"/>
                <a:cs typeface="Times New Roman"/>
              </a:rPr>
              <a:t>en</a:t>
            </a:r>
            <a:r>
              <a:rPr sz="2800" spc="-5" dirty="0">
                <a:solidFill>
                  <a:schemeClr val="tx1">
                    <a:lumMod val="65000"/>
                    <a:lumOff val="35000"/>
                  </a:schemeClr>
                </a:solidFill>
                <a:latin typeface="Times New Roman"/>
                <a:cs typeface="Times New Roman"/>
              </a:rPr>
              <a:t> </a:t>
            </a:r>
            <a:r>
              <a:rPr sz="2800" spc="-15" dirty="0">
                <a:solidFill>
                  <a:schemeClr val="tx1">
                    <a:lumMod val="65000"/>
                    <a:lumOff val="35000"/>
                  </a:schemeClr>
                </a:solidFill>
                <a:latin typeface="Times New Roman"/>
                <a:cs typeface="Times New Roman"/>
              </a:rPr>
              <a:t>dies.</a:t>
            </a:r>
            <a:endParaRPr sz="2800" dirty="0">
              <a:solidFill>
                <a:schemeClr val="tx1">
                  <a:lumMod val="65000"/>
                  <a:lumOff val="35000"/>
                </a:schemeClr>
              </a:solidFill>
              <a:latin typeface="Times New Roman"/>
              <a:cs typeface="Times New Roman"/>
            </a:endParaRPr>
          </a:p>
          <a:p>
            <a:pPr marL="756285" lvl="1" indent="-286385">
              <a:spcBef>
                <a:spcPts val="670"/>
              </a:spcBef>
              <a:buClr>
                <a:schemeClr val="accent1"/>
              </a:buClr>
              <a:buFont typeface="Times New Roman"/>
              <a:buChar char="–"/>
              <a:tabLst>
                <a:tab pos="756920" algn="l"/>
              </a:tabLst>
            </a:pPr>
            <a:r>
              <a:rPr lang="en-US" sz="2800" spc="-15" dirty="0">
                <a:solidFill>
                  <a:schemeClr val="tx1">
                    <a:lumMod val="65000"/>
                    <a:lumOff val="35000"/>
                  </a:schemeClr>
                </a:solidFill>
                <a:latin typeface="Times New Roman"/>
                <a:cs typeface="Times New Roman"/>
              </a:rPr>
              <a:t>Examples: </a:t>
            </a:r>
            <a:r>
              <a:rPr sz="2800" spc="-15" dirty="0">
                <a:solidFill>
                  <a:schemeClr val="tx1">
                    <a:lumMod val="65000"/>
                    <a:lumOff val="35000"/>
                  </a:schemeClr>
                </a:solidFill>
                <a:latin typeface="Times New Roman"/>
                <a:cs typeface="Times New Roman"/>
              </a:rPr>
              <a:t>h</a:t>
            </a:r>
            <a:r>
              <a:rPr sz="2800" spc="-10" dirty="0">
                <a:solidFill>
                  <a:schemeClr val="tx1">
                    <a:lumMod val="65000"/>
                    <a:lumOff val="35000"/>
                  </a:schemeClr>
                </a:solidFill>
                <a:latin typeface="Times New Roman"/>
                <a:cs typeface="Times New Roman"/>
              </a:rPr>
              <a:t>olly</a:t>
            </a:r>
            <a:r>
              <a:rPr sz="2800" spc="-15" dirty="0">
                <a:solidFill>
                  <a:schemeClr val="tx1">
                    <a:lumMod val="65000"/>
                    <a:lumOff val="35000"/>
                  </a:schemeClr>
                </a:solidFill>
                <a:latin typeface="Times New Roman"/>
                <a:cs typeface="Times New Roman"/>
              </a:rPr>
              <a:t>h</a:t>
            </a:r>
            <a:r>
              <a:rPr sz="2800" spc="-10" dirty="0">
                <a:solidFill>
                  <a:schemeClr val="tx1">
                    <a:lumMod val="65000"/>
                    <a:lumOff val="35000"/>
                  </a:schemeClr>
                </a:solidFill>
                <a:latin typeface="Times New Roman"/>
                <a:cs typeface="Times New Roman"/>
              </a:rPr>
              <a:t>o</a:t>
            </a:r>
            <a:r>
              <a:rPr sz="2800" spc="-15" dirty="0">
                <a:solidFill>
                  <a:schemeClr val="tx1">
                    <a:lumMod val="65000"/>
                    <a:lumOff val="35000"/>
                  </a:schemeClr>
                </a:solidFill>
                <a:latin typeface="Times New Roman"/>
                <a:cs typeface="Times New Roman"/>
              </a:rPr>
              <a:t>cks,</a:t>
            </a:r>
            <a:r>
              <a:rPr sz="2800" spc="-30" dirty="0">
                <a:solidFill>
                  <a:schemeClr val="tx1">
                    <a:lumMod val="65000"/>
                    <a:lumOff val="35000"/>
                  </a:schemeClr>
                </a:solidFill>
                <a:latin typeface="Times New Roman"/>
                <a:cs typeface="Times New Roman"/>
              </a:rPr>
              <a:t> </a:t>
            </a:r>
            <a:r>
              <a:rPr sz="2800" spc="-10" dirty="0">
                <a:solidFill>
                  <a:schemeClr val="tx1">
                    <a:lumMod val="65000"/>
                    <a:lumOff val="35000"/>
                  </a:schemeClr>
                </a:solidFill>
                <a:latin typeface="Times New Roman"/>
                <a:cs typeface="Times New Roman"/>
              </a:rPr>
              <a:t>fo</a:t>
            </a:r>
            <a:r>
              <a:rPr sz="2800" spc="-15" dirty="0">
                <a:solidFill>
                  <a:schemeClr val="tx1">
                    <a:lumMod val="65000"/>
                    <a:lumOff val="35000"/>
                  </a:schemeClr>
                </a:solidFill>
                <a:latin typeface="Times New Roman"/>
                <a:cs typeface="Times New Roman"/>
              </a:rPr>
              <a:t>x</a:t>
            </a:r>
            <a:r>
              <a:rPr sz="2800" spc="-10" dirty="0">
                <a:solidFill>
                  <a:schemeClr val="tx1">
                    <a:lumMod val="65000"/>
                    <a:lumOff val="35000"/>
                  </a:schemeClr>
                </a:solidFill>
                <a:latin typeface="Times New Roman"/>
                <a:cs typeface="Times New Roman"/>
              </a:rPr>
              <a:t>glo</a:t>
            </a:r>
            <a:r>
              <a:rPr sz="2800" spc="-15" dirty="0">
                <a:solidFill>
                  <a:schemeClr val="tx1">
                    <a:lumMod val="65000"/>
                    <a:lumOff val="35000"/>
                  </a:schemeClr>
                </a:solidFill>
                <a:latin typeface="Times New Roman"/>
                <a:cs typeface="Times New Roman"/>
              </a:rPr>
              <a:t>ve,</a:t>
            </a:r>
            <a:r>
              <a:rPr sz="2800" spc="-35" dirty="0">
                <a:solidFill>
                  <a:schemeClr val="tx1">
                    <a:lumMod val="65000"/>
                    <a:lumOff val="35000"/>
                  </a:schemeClr>
                </a:solidFill>
                <a:latin typeface="Times New Roman"/>
                <a:cs typeface="Times New Roman"/>
              </a:rPr>
              <a:t> </a:t>
            </a:r>
            <a:r>
              <a:rPr sz="2800" spc="-10" dirty="0">
                <a:solidFill>
                  <a:schemeClr val="tx1">
                    <a:lumMod val="65000"/>
                    <a:lumOff val="35000"/>
                  </a:schemeClr>
                </a:solidFill>
                <a:latin typeface="Times New Roman"/>
                <a:cs typeface="Times New Roman"/>
              </a:rPr>
              <a:t>etc.</a:t>
            </a:r>
            <a:endParaRPr sz="2800" dirty="0">
              <a:solidFill>
                <a:schemeClr val="tx1">
                  <a:lumMod val="65000"/>
                  <a:lumOff val="35000"/>
                </a:schemeClr>
              </a:solidFill>
              <a:latin typeface="Times New Roman"/>
              <a:cs typeface="Times New Roman"/>
            </a:endParaRPr>
          </a:p>
        </p:txBody>
      </p:sp>
      <p:sp>
        <p:nvSpPr>
          <p:cNvPr id="4" name="object 4"/>
          <p:cNvSpPr/>
          <p:nvPr/>
        </p:nvSpPr>
        <p:spPr>
          <a:xfrm>
            <a:off x="6629400" y="3657600"/>
            <a:ext cx="3200400" cy="2611728"/>
          </a:xfrm>
          <a:prstGeom prst="rect">
            <a:avLst/>
          </a:prstGeom>
          <a:blipFill>
            <a:blip r:embed="rId4" cstate="print"/>
            <a:stretch>
              <a:fillRect/>
            </a:stretch>
          </a:blipFill>
        </p:spPr>
        <p:txBody>
          <a:bodyPr wrap="square" lIns="0" tIns="0" rIns="0" bIns="0" rtlCol="0"/>
          <a:lstStyle/>
          <a:p>
            <a:endParaRPr/>
          </a:p>
        </p:txBody>
      </p:sp>
      <p:sp>
        <p:nvSpPr>
          <p:cNvPr id="6" name="Rectangle 5"/>
          <p:cNvSpPr/>
          <p:nvPr/>
        </p:nvSpPr>
        <p:spPr>
          <a:xfrm>
            <a:off x="2133600" y="6324600"/>
            <a:ext cx="8686800" cy="369332"/>
          </a:xfrm>
          <a:prstGeom prst="rect">
            <a:avLst/>
          </a:prstGeom>
        </p:spPr>
        <p:txBody>
          <a:bodyPr wrap="square">
            <a:spAutoFit/>
          </a:bodyPr>
          <a:lstStyle/>
          <a:p>
            <a:r>
              <a:rPr lang="en-US" dirty="0"/>
              <a:t>http://www.gardenstew.com/threads/why-isnt-this-hollyhock-blooming.23983/</a:t>
            </a:r>
          </a:p>
        </p:txBody>
      </p:sp>
      <p:pic>
        <p:nvPicPr>
          <p:cNvPr id="95234" name="Picture 2" descr="[​IMG]"/>
          <p:cNvPicPr>
            <a:picLocks noChangeAspect="1" noChangeArrowheads="1"/>
          </p:cNvPicPr>
          <p:nvPr/>
        </p:nvPicPr>
        <p:blipFill>
          <a:blip r:embed="rId5" cstate="print"/>
          <a:srcRect/>
          <a:stretch>
            <a:fillRect/>
          </a:stretch>
        </p:blipFill>
        <p:spPr bwMode="auto">
          <a:xfrm>
            <a:off x="2514600" y="3657601"/>
            <a:ext cx="3576102" cy="2686051"/>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057400" y="97654"/>
            <a:ext cx="8362951" cy="739587"/>
          </a:xfrm>
          <a:prstGeom prst="rect">
            <a:avLst/>
          </a:prstGeom>
          <a:solidFill>
            <a:schemeClr val="bg1">
              <a:tint val="95000"/>
              <a:satMod val="170000"/>
            </a:schemeClr>
          </a:solidFill>
        </p:spPr>
        <p:txBody>
          <a:bodyPr vert="horz" wrap="square" lIns="0" tIns="97116" rIns="0" bIns="0" rtlCol="0" anchor="ctr">
            <a:spAutoFit/>
          </a:bodyPr>
          <a:lstStyle/>
          <a:p>
            <a:pPr marL="97155">
              <a:lnSpc>
                <a:spcPts val="5260"/>
              </a:lnSpc>
            </a:pPr>
            <a:r>
              <a:rPr dirty="0">
                <a:solidFill>
                  <a:schemeClr val="tx1"/>
                </a:solidFill>
                <a:latin typeface="Rockwell" panose="02060603020205020403" pitchFamily="18" charset="0"/>
              </a:rPr>
              <a:t>G</a:t>
            </a:r>
            <a:r>
              <a:rPr spc="-90" dirty="0">
                <a:solidFill>
                  <a:schemeClr val="tx1"/>
                </a:solidFill>
                <a:latin typeface="Rockwell" panose="02060603020205020403" pitchFamily="18" charset="0"/>
              </a:rPr>
              <a:t>r</a:t>
            </a:r>
            <a:r>
              <a:rPr dirty="0">
                <a:solidFill>
                  <a:schemeClr val="tx1"/>
                </a:solidFill>
                <a:latin typeface="Rockwell" panose="02060603020205020403" pitchFamily="18" charset="0"/>
              </a:rPr>
              <a:t>oupi</a:t>
            </a:r>
            <a:r>
              <a:rPr spc="5" dirty="0">
                <a:solidFill>
                  <a:schemeClr val="tx1"/>
                </a:solidFill>
                <a:latin typeface="Rockwell" panose="02060603020205020403" pitchFamily="18" charset="0"/>
              </a:rPr>
              <a:t>n</a:t>
            </a:r>
            <a:r>
              <a:rPr dirty="0">
                <a:solidFill>
                  <a:schemeClr val="tx1"/>
                </a:solidFill>
                <a:latin typeface="Rockwell" panose="02060603020205020403" pitchFamily="18" charset="0"/>
              </a:rPr>
              <a:t>g Plants by Life History</a:t>
            </a:r>
          </a:p>
        </p:txBody>
      </p:sp>
      <p:sp>
        <p:nvSpPr>
          <p:cNvPr id="3" name="object 3"/>
          <p:cNvSpPr txBox="1"/>
          <p:nvPr/>
        </p:nvSpPr>
        <p:spPr>
          <a:xfrm>
            <a:off x="2178050" y="1126734"/>
            <a:ext cx="7813040" cy="1846659"/>
          </a:xfrm>
          <a:prstGeom prst="rect">
            <a:avLst/>
          </a:prstGeom>
          <a:solidFill>
            <a:schemeClr val="bg1">
              <a:tint val="95000"/>
              <a:satMod val="170000"/>
            </a:schemeClr>
          </a:solidFill>
        </p:spPr>
        <p:txBody>
          <a:bodyPr vert="horz" wrap="square" lIns="0" tIns="0" rIns="0" bIns="0" rtlCol="0">
            <a:spAutoFit/>
          </a:bodyPr>
          <a:lstStyle/>
          <a:p>
            <a:pPr marL="355600" indent="-342900">
              <a:buClr>
                <a:schemeClr val="accent1"/>
              </a:buClr>
              <a:buFont typeface="Times New Roman"/>
              <a:buChar char="•"/>
              <a:tabLst>
                <a:tab pos="356235" algn="l"/>
              </a:tabLst>
            </a:pPr>
            <a:r>
              <a:rPr sz="4000" dirty="0">
                <a:solidFill>
                  <a:schemeClr val="tx1">
                    <a:lumMod val="65000"/>
                    <a:lumOff val="35000"/>
                  </a:schemeClr>
                </a:solidFill>
                <a:latin typeface="Times New Roman"/>
                <a:cs typeface="Times New Roman"/>
              </a:rPr>
              <a:t>Pere</a:t>
            </a:r>
            <a:r>
              <a:rPr sz="4000" spc="5"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nials:</a:t>
            </a:r>
            <a:r>
              <a:rPr sz="4000" spc="-30"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p</a:t>
            </a:r>
            <a:r>
              <a:rPr sz="4000" spc="5"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rsist</a:t>
            </a:r>
            <a:r>
              <a:rPr sz="4000" spc="-10"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for</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thr</a:t>
            </a:r>
            <a:r>
              <a:rPr sz="4000" spc="5"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e</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or</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mo</a:t>
            </a:r>
            <a:r>
              <a:rPr sz="4000" spc="5" dirty="0">
                <a:solidFill>
                  <a:schemeClr val="tx1">
                    <a:lumMod val="65000"/>
                    <a:lumOff val="35000"/>
                  </a:schemeClr>
                </a:solidFill>
                <a:latin typeface="Times New Roman"/>
                <a:cs typeface="Times New Roman"/>
              </a:rPr>
              <a:t>r</a:t>
            </a:r>
            <a:r>
              <a:rPr sz="4000" dirty="0">
                <a:solidFill>
                  <a:schemeClr val="tx1">
                    <a:lumMod val="65000"/>
                    <a:lumOff val="35000"/>
                  </a:schemeClr>
                </a:solidFill>
                <a:latin typeface="Times New Roman"/>
                <a:cs typeface="Times New Roman"/>
              </a:rPr>
              <a:t>e</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y</a:t>
            </a:r>
            <a:r>
              <a:rPr sz="4000" spc="5"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ars.</a:t>
            </a:r>
            <a:r>
              <a:rPr lang="en-US" sz="4000" dirty="0">
                <a:solidFill>
                  <a:schemeClr val="tx1">
                    <a:lumMod val="65000"/>
                    <a:lumOff val="35000"/>
                  </a:schemeClr>
                </a:solidFill>
                <a:latin typeface="Times New Roman"/>
                <a:cs typeface="Times New Roman"/>
              </a:rPr>
              <a:t> They d</a:t>
            </a:r>
            <a:r>
              <a:rPr sz="4000" dirty="0">
                <a:solidFill>
                  <a:schemeClr val="tx1">
                    <a:lumMod val="65000"/>
                    <a:lumOff val="35000"/>
                  </a:schemeClr>
                </a:solidFill>
                <a:latin typeface="Times New Roman"/>
                <a:cs typeface="Times New Roman"/>
              </a:rPr>
              <a:t>o n</a:t>
            </a:r>
            <a:r>
              <a:rPr sz="4000" spc="5" dirty="0">
                <a:solidFill>
                  <a:schemeClr val="tx1">
                    <a:lumMod val="65000"/>
                    <a:lumOff val="35000"/>
                  </a:schemeClr>
                </a:solidFill>
                <a:latin typeface="Times New Roman"/>
                <a:cs typeface="Times New Roman"/>
              </a:rPr>
              <a:t>o</a:t>
            </a:r>
            <a:r>
              <a:rPr sz="4000" dirty="0">
                <a:solidFill>
                  <a:schemeClr val="tx1">
                    <a:lumMod val="65000"/>
                    <a:lumOff val="35000"/>
                  </a:schemeClr>
                </a:solidFill>
                <a:latin typeface="Times New Roman"/>
                <a:cs typeface="Times New Roman"/>
              </a:rPr>
              <a:t>t</a:t>
            </a:r>
            <a:r>
              <a:rPr sz="4000" spc="-2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die after</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flow</a:t>
            </a:r>
            <a:r>
              <a:rPr sz="4000" spc="5"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ring</a:t>
            </a:r>
            <a:r>
              <a:rPr sz="4000" spc="-3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a</a:t>
            </a:r>
            <a:r>
              <a:rPr sz="4000" spc="5"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d</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setting</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se</a:t>
            </a:r>
            <a:r>
              <a:rPr sz="4000" spc="5"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d</a:t>
            </a:r>
            <a:r>
              <a:rPr sz="3200" dirty="0">
                <a:solidFill>
                  <a:schemeClr val="tx1">
                    <a:lumMod val="65000"/>
                    <a:lumOff val="35000"/>
                  </a:schemeClr>
                </a:solidFill>
                <a:latin typeface="Times New Roman"/>
                <a:cs typeface="Times New Roman"/>
              </a:rPr>
              <a:t>.</a:t>
            </a:r>
          </a:p>
        </p:txBody>
      </p:sp>
      <p:sp>
        <p:nvSpPr>
          <p:cNvPr id="4" name="object 4"/>
          <p:cNvSpPr/>
          <p:nvPr/>
        </p:nvSpPr>
        <p:spPr>
          <a:xfrm>
            <a:off x="1820639" y="3262887"/>
            <a:ext cx="2503932" cy="19156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411111" y="3291451"/>
            <a:ext cx="3188208" cy="1897380"/>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7772401" y="3287523"/>
            <a:ext cx="2505455" cy="1897380"/>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5078731" y="5352288"/>
            <a:ext cx="2011679" cy="1505712"/>
          </a:xfrm>
          <a:prstGeom prst="rect">
            <a:avLst/>
          </a:prstGeom>
          <a:blipFill>
            <a:blip r:embed="rId7" cstate="print"/>
            <a:stretch>
              <a:fillRect/>
            </a:stretch>
          </a:blipFill>
        </p:spPr>
        <p:txBody>
          <a:bodyPr wrap="square" lIns="0" tIns="0" rIns="0" bIns="0" rtlCol="0"/>
          <a:lstStyle/>
          <a:p>
            <a:endParaRPr/>
          </a:p>
        </p:txBody>
      </p:sp>
      <p:sp>
        <p:nvSpPr>
          <p:cNvPr id="8" name="TextBox 7"/>
          <p:cNvSpPr txBox="1"/>
          <p:nvPr/>
        </p:nvSpPr>
        <p:spPr>
          <a:xfrm>
            <a:off x="2590800" y="5548887"/>
            <a:ext cx="1083886" cy="461665"/>
          </a:xfrm>
          <a:prstGeom prst="rect">
            <a:avLst/>
          </a:prstGeom>
          <a:solidFill>
            <a:schemeClr val="bg1">
              <a:tint val="95000"/>
              <a:satMod val="170000"/>
            </a:schemeClr>
          </a:solidFill>
        </p:spPr>
        <p:txBody>
          <a:bodyPr wrap="none" rtlCol="0">
            <a:spAutoFit/>
          </a:bodyPr>
          <a:lstStyle/>
          <a:p>
            <a:r>
              <a:rPr lang="en-US" sz="2400" dirty="0"/>
              <a:t>Woody</a:t>
            </a:r>
          </a:p>
        </p:txBody>
      </p:sp>
      <p:sp>
        <p:nvSpPr>
          <p:cNvPr id="9" name="TextBox 8"/>
          <p:cNvSpPr txBox="1"/>
          <p:nvPr/>
        </p:nvSpPr>
        <p:spPr>
          <a:xfrm>
            <a:off x="8176177" y="5548887"/>
            <a:ext cx="1697901" cy="461665"/>
          </a:xfrm>
          <a:prstGeom prst="rect">
            <a:avLst/>
          </a:prstGeom>
          <a:solidFill>
            <a:schemeClr val="bg1">
              <a:tint val="95000"/>
              <a:satMod val="170000"/>
            </a:schemeClr>
          </a:solidFill>
        </p:spPr>
        <p:txBody>
          <a:bodyPr wrap="none" rtlCol="0">
            <a:spAutoFit/>
          </a:bodyPr>
          <a:lstStyle/>
          <a:p>
            <a:r>
              <a:rPr lang="en-US" sz="2400" dirty="0"/>
              <a:t>Herbaceous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209800" y="74067"/>
            <a:ext cx="8077200" cy="641522"/>
          </a:xfrm>
          <a:prstGeom prst="rect">
            <a:avLst/>
          </a:prstGeom>
          <a:solidFill>
            <a:schemeClr val="bg1">
              <a:tint val="95000"/>
              <a:satMod val="170000"/>
            </a:schemeClr>
          </a:solidFill>
        </p:spPr>
        <p:txBody>
          <a:bodyPr vert="horz" wrap="square" lIns="0" tIns="0" rIns="0" bIns="0" rtlCol="0" anchor="ctr">
            <a:spAutoFit/>
          </a:bodyPr>
          <a:lstStyle/>
          <a:p>
            <a:pPr marL="1435100">
              <a:lnSpc>
                <a:spcPts val="5260"/>
              </a:lnSpc>
            </a:pPr>
            <a:r>
              <a:rPr b="1" dirty="0">
                <a:solidFill>
                  <a:schemeClr val="tx1"/>
                </a:solidFill>
                <a:latin typeface="Rockwell" panose="02060603020205020403" pitchFamily="18" charset="0"/>
              </a:rPr>
              <a:t>Ba</a:t>
            </a:r>
            <a:r>
              <a:rPr b="1" spc="5" dirty="0">
                <a:solidFill>
                  <a:schemeClr val="tx1"/>
                </a:solidFill>
                <a:latin typeface="Rockwell" panose="02060603020205020403" pitchFamily="18" charset="0"/>
              </a:rPr>
              <a:t>s</a:t>
            </a:r>
            <a:r>
              <a:rPr b="1" dirty="0">
                <a:solidFill>
                  <a:schemeClr val="tx1"/>
                </a:solidFill>
                <a:latin typeface="Rockwell" panose="02060603020205020403" pitchFamily="18" charset="0"/>
              </a:rPr>
              <a:t>ic</a:t>
            </a:r>
            <a:r>
              <a:rPr b="1" spc="-25" dirty="0">
                <a:solidFill>
                  <a:schemeClr val="tx1"/>
                </a:solidFill>
                <a:latin typeface="Rockwell" panose="02060603020205020403" pitchFamily="18" charset="0"/>
              </a:rPr>
              <a:t> </a:t>
            </a:r>
            <a:r>
              <a:rPr b="1" dirty="0">
                <a:solidFill>
                  <a:schemeClr val="tx1"/>
                </a:solidFill>
                <a:latin typeface="Rockwell" panose="02060603020205020403" pitchFamily="18" charset="0"/>
              </a:rPr>
              <a:t>Plant Struc</a:t>
            </a:r>
            <a:r>
              <a:rPr b="1" spc="-15" dirty="0">
                <a:solidFill>
                  <a:schemeClr val="tx1"/>
                </a:solidFill>
                <a:latin typeface="Rockwell" panose="02060603020205020403" pitchFamily="18" charset="0"/>
              </a:rPr>
              <a:t>t</a:t>
            </a:r>
            <a:r>
              <a:rPr b="1" dirty="0">
                <a:solidFill>
                  <a:schemeClr val="tx1"/>
                </a:solidFill>
                <a:latin typeface="Rockwell" panose="02060603020205020403" pitchFamily="18" charset="0"/>
              </a:rPr>
              <a:t>u</a:t>
            </a:r>
            <a:r>
              <a:rPr b="1" spc="-85" dirty="0">
                <a:solidFill>
                  <a:schemeClr val="tx1"/>
                </a:solidFill>
                <a:latin typeface="Rockwell" panose="02060603020205020403" pitchFamily="18" charset="0"/>
              </a:rPr>
              <a:t>r</a:t>
            </a:r>
            <a:r>
              <a:rPr b="1" dirty="0">
                <a:solidFill>
                  <a:schemeClr val="tx1"/>
                </a:solidFill>
                <a:latin typeface="Rockwell" panose="02060603020205020403" pitchFamily="18" charset="0"/>
              </a:rPr>
              <a:t>e</a:t>
            </a:r>
            <a:r>
              <a:rPr lang="en-US" b="1" dirty="0">
                <a:solidFill>
                  <a:schemeClr val="tx1"/>
                </a:solidFill>
                <a:latin typeface="Rockwell" panose="02060603020205020403" pitchFamily="18" charset="0"/>
              </a:rPr>
              <a:t>s</a:t>
            </a:r>
            <a:endParaRPr b="1" dirty="0">
              <a:solidFill>
                <a:schemeClr val="tx1"/>
              </a:solidFill>
              <a:latin typeface="Rockwell" panose="02060603020205020403" pitchFamily="18" charset="0"/>
            </a:endParaRPr>
          </a:p>
        </p:txBody>
      </p:sp>
      <p:sp>
        <p:nvSpPr>
          <p:cNvPr id="3" name="object 3"/>
          <p:cNvSpPr txBox="1"/>
          <p:nvPr/>
        </p:nvSpPr>
        <p:spPr>
          <a:xfrm>
            <a:off x="1806804" y="1448971"/>
            <a:ext cx="4267200" cy="3960058"/>
          </a:xfrm>
          <a:prstGeom prst="rect">
            <a:avLst/>
          </a:prstGeom>
          <a:solidFill>
            <a:schemeClr val="bg1">
              <a:tint val="95000"/>
              <a:satMod val="170000"/>
            </a:schemeClr>
          </a:solidFill>
        </p:spPr>
        <p:txBody>
          <a:bodyPr vert="horz" wrap="square" lIns="0" tIns="0" rIns="0" bIns="0" rtlCol="0">
            <a:spAutoFit/>
          </a:bodyPr>
          <a:lstStyle/>
          <a:p>
            <a:pPr marL="355600" indent="-342900">
              <a:buClr>
                <a:schemeClr val="accent1"/>
              </a:buClr>
              <a:buFont typeface="Times New Roman"/>
              <a:buChar char="•"/>
              <a:tabLst>
                <a:tab pos="355600" algn="l"/>
              </a:tabLst>
            </a:pPr>
            <a:r>
              <a:rPr sz="2800" b="1" spc="-345" dirty="0">
                <a:solidFill>
                  <a:schemeClr val="tx1">
                    <a:lumMod val="65000"/>
                    <a:lumOff val="35000"/>
                  </a:schemeClr>
                </a:solidFill>
                <a:latin typeface="Times New Roman"/>
                <a:cs typeface="Times New Roman"/>
              </a:rPr>
              <a:t>V</a:t>
            </a:r>
            <a:r>
              <a:rPr sz="2800" b="1" spc="-15" dirty="0">
                <a:solidFill>
                  <a:schemeClr val="tx1">
                    <a:lumMod val="65000"/>
                    <a:lumOff val="35000"/>
                  </a:schemeClr>
                </a:solidFill>
                <a:latin typeface="Times New Roman"/>
                <a:cs typeface="Times New Roman"/>
              </a:rPr>
              <a:t>eget</a:t>
            </a:r>
            <a:r>
              <a:rPr sz="2800" b="1" spc="-30" dirty="0">
                <a:solidFill>
                  <a:schemeClr val="tx1">
                    <a:lumMod val="65000"/>
                    <a:lumOff val="35000"/>
                  </a:schemeClr>
                </a:solidFill>
                <a:latin typeface="Times New Roman"/>
                <a:cs typeface="Times New Roman"/>
              </a:rPr>
              <a:t>a</a:t>
            </a:r>
            <a:r>
              <a:rPr sz="2800" b="1" spc="-10" dirty="0">
                <a:solidFill>
                  <a:schemeClr val="tx1">
                    <a:lumMod val="65000"/>
                    <a:lumOff val="35000"/>
                  </a:schemeClr>
                </a:solidFill>
                <a:latin typeface="Times New Roman"/>
                <a:cs typeface="Times New Roman"/>
              </a:rPr>
              <a:t>tiv</a:t>
            </a:r>
            <a:r>
              <a:rPr sz="2800" b="1" spc="-15" dirty="0">
                <a:solidFill>
                  <a:schemeClr val="tx1">
                    <a:lumMod val="65000"/>
                    <a:lumOff val="35000"/>
                  </a:schemeClr>
                </a:solidFill>
                <a:latin typeface="Times New Roman"/>
                <a:cs typeface="Times New Roman"/>
              </a:rPr>
              <a:t>e </a:t>
            </a:r>
            <a:r>
              <a:rPr sz="2800" b="1" spc="-10" dirty="0">
                <a:solidFill>
                  <a:schemeClr val="tx1">
                    <a:lumMod val="65000"/>
                    <a:lumOff val="35000"/>
                  </a:schemeClr>
                </a:solidFill>
                <a:latin typeface="Times New Roman"/>
                <a:cs typeface="Times New Roman"/>
              </a:rPr>
              <a:t>st</a:t>
            </a:r>
            <a:r>
              <a:rPr sz="2800" b="1" spc="-5"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uctu</a:t>
            </a:r>
            <a:r>
              <a:rPr sz="2800" b="1" spc="-5"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es</a:t>
            </a:r>
            <a:endParaRPr lang="en-US" sz="2800" b="1" spc="-15" dirty="0">
              <a:solidFill>
                <a:schemeClr val="tx1">
                  <a:lumMod val="65000"/>
                  <a:lumOff val="35000"/>
                </a:schemeClr>
              </a:solidFill>
              <a:latin typeface="Times New Roman"/>
              <a:cs typeface="Times New Roman"/>
            </a:endParaRPr>
          </a:p>
          <a:p>
            <a:pPr marL="355600" indent="-342900">
              <a:buClr>
                <a:schemeClr val="accent1"/>
              </a:buClr>
              <a:buFont typeface="Times New Roman"/>
              <a:buChar char="•"/>
              <a:tabLst>
                <a:tab pos="355600" algn="l"/>
              </a:tabLst>
            </a:pPr>
            <a:endParaRPr lang="en-US" sz="1000" b="1" spc="-15" dirty="0">
              <a:solidFill>
                <a:schemeClr val="tx1">
                  <a:lumMod val="65000"/>
                  <a:lumOff val="35000"/>
                </a:schemeClr>
              </a:solidFill>
              <a:latin typeface="Times New Roman"/>
              <a:cs typeface="Times New Roman"/>
            </a:endParaRPr>
          </a:p>
          <a:p>
            <a:pPr marL="812800" lvl="1" indent="-342900">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Roots</a:t>
            </a:r>
          </a:p>
          <a:p>
            <a:pPr marL="812800" lvl="1" indent="-342900">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Stems</a:t>
            </a:r>
          </a:p>
          <a:p>
            <a:pPr marL="812800" lvl="1" indent="-342900">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Leaves</a:t>
            </a:r>
          </a:p>
          <a:p>
            <a:pPr marL="355600" indent="-342900">
              <a:spcBef>
                <a:spcPts val="675"/>
              </a:spcBef>
              <a:buClr>
                <a:schemeClr val="accent1"/>
              </a:buClr>
              <a:buFont typeface="Times New Roman"/>
              <a:buChar char="•"/>
              <a:tabLst>
                <a:tab pos="355600" algn="l"/>
              </a:tabLst>
            </a:pPr>
            <a:r>
              <a:rPr lang="en-US" sz="2800" spc="-20" dirty="0">
                <a:solidFill>
                  <a:schemeClr val="tx1">
                    <a:lumMod val="65000"/>
                    <a:lumOff val="35000"/>
                  </a:schemeClr>
                </a:solidFill>
                <a:latin typeface="Times New Roman"/>
                <a:cs typeface="Times New Roman"/>
              </a:rPr>
              <a:t> </a:t>
            </a:r>
            <a:r>
              <a:rPr sz="2800" b="1" spc="-20" dirty="0">
                <a:solidFill>
                  <a:schemeClr val="tx1">
                    <a:lumMod val="65000"/>
                    <a:lumOff val="35000"/>
                  </a:schemeClr>
                </a:solidFill>
                <a:latin typeface="Times New Roman"/>
                <a:cs typeface="Times New Roman"/>
              </a:rPr>
              <a:t>R</a:t>
            </a:r>
            <a:r>
              <a:rPr sz="2800" b="1" spc="-30" dirty="0">
                <a:solidFill>
                  <a:schemeClr val="tx1">
                    <a:lumMod val="65000"/>
                    <a:lumOff val="35000"/>
                  </a:schemeClr>
                </a:solidFill>
                <a:latin typeface="Times New Roman"/>
                <a:cs typeface="Times New Roman"/>
              </a:rPr>
              <a:t>e</a:t>
            </a:r>
            <a:r>
              <a:rPr sz="2800" b="1" spc="-15" dirty="0">
                <a:solidFill>
                  <a:schemeClr val="tx1">
                    <a:lumMod val="65000"/>
                    <a:lumOff val="35000"/>
                  </a:schemeClr>
                </a:solidFill>
                <a:latin typeface="Times New Roman"/>
                <a:cs typeface="Times New Roman"/>
              </a:rPr>
              <a:t>p</a:t>
            </a:r>
            <a:r>
              <a:rPr sz="2800" b="1" spc="-5"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o</a:t>
            </a:r>
            <a:r>
              <a:rPr sz="2800" b="1" spc="-10" dirty="0">
                <a:solidFill>
                  <a:schemeClr val="tx1">
                    <a:lumMod val="65000"/>
                    <a:lumOff val="35000"/>
                  </a:schemeClr>
                </a:solidFill>
                <a:latin typeface="Times New Roman"/>
                <a:cs typeface="Times New Roman"/>
              </a:rPr>
              <a:t>d</a:t>
            </a:r>
            <a:r>
              <a:rPr sz="2800" b="1" spc="-15" dirty="0">
                <a:solidFill>
                  <a:schemeClr val="tx1">
                    <a:lumMod val="65000"/>
                    <a:lumOff val="35000"/>
                  </a:schemeClr>
                </a:solidFill>
                <a:latin typeface="Times New Roman"/>
                <a:cs typeface="Times New Roman"/>
              </a:rPr>
              <a:t>uctive </a:t>
            </a:r>
            <a:r>
              <a:rPr sz="2800" b="1" spc="-10" dirty="0">
                <a:solidFill>
                  <a:schemeClr val="tx1">
                    <a:lumMod val="65000"/>
                    <a:lumOff val="35000"/>
                  </a:schemeClr>
                </a:solidFill>
                <a:latin typeface="Times New Roman"/>
                <a:cs typeface="Times New Roman"/>
              </a:rPr>
              <a:t>st</a:t>
            </a:r>
            <a:r>
              <a:rPr sz="2800" b="1" spc="-5"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uctu</a:t>
            </a:r>
            <a:r>
              <a:rPr sz="2800" b="1" spc="-5" dirty="0">
                <a:solidFill>
                  <a:schemeClr val="tx1">
                    <a:lumMod val="65000"/>
                    <a:lumOff val="35000"/>
                  </a:schemeClr>
                </a:solidFill>
                <a:latin typeface="Times New Roman"/>
                <a:cs typeface="Times New Roman"/>
              </a:rPr>
              <a:t>r</a:t>
            </a:r>
            <a:r>
              <a:rPr sz="2800" b="1" spc="-15" dirty="0">
                <a:solidFill>
                  <a:schemeClr val="tx1">
                    <a:lumMod val="65000"/>
                    <a:lumOff val="35000"/>
                  </a:schemeClr>
                </a:solidFill>
                <a:latin typeface="Times New Roman"/>
                <a:cs typeface="Times New Roman"/>
              </a:rPr>
              <a:t>es</a:t>
            </a:r>
            <a:endParaRPr lang="en-US" sz="2800" b="1" spc="-15" dirty="0">
              <a:solidFill>
                <a:schemeClr val="tx1">
                  <a:lumMod val="65000"/>
                  <a:lumOff val="35000"/>
                </a:schemeClr>
              </a:solidFill>
              <a:latin typeface="Times New Roman"/>
              <a:cs typeface="Times New Roman"/>
            </a:endParaRPr>
          </a:p>
          <a:p>
            <a:pPr marL="812800" lvl="1" indent="-342900">
              <a:spcBef>
                <a:spcPts val="675"/>
              </a:spcBef>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Flowers</a:t>
            </a:r>
          </a:p>
          <a:p>
            <a:pPr marL="812800" lvl="1" indent="-342900">
              <a:spcBef>
                <a:spcPts val="675"/>
              </a:spcBef>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Fruits</a:t>
            </a:r>
          </a:p>
          <a:p>
            <a:pPr marL="812800" lvl="1" indent="-342900">
              <a:spcBef>
                <a:spcPts val="675"/>
              </a:spcBef>
              <a:buClr>
                <a:schemeClr val="accent1"/>
              </a:buClr>
              <a:buFont typeface="Times New Roman"/>
              <a:buChar char="•"/>
              <a:tabLst>
                <a:tab pos="355600" algn="l"/>
              </a:tabLst>
            </a:pPr>
            <a:r>
              <a:rPr lang="en-US" sz="2800" b="1" spc="-15" dirty="0">
                <a:solidFill>
                  <a:schemeClr val="tx1">
                    <a:lumMod val="65000"/>
                    <a:lumOff val="35000"/>
                  </a:schemeClr>
                </a:solidFill>
                <a:latin typeface="Times New Roman"/>
                <a:cs typeface="Times New Roman"/>
              </a:rPr>
              <a:t>Seeds</a:t>
            </a:r>
          </a:p>
        </p:txBody>
      </p:sp>
      <p:sp>
        <p:nvSpPr>
          <p:cNvPr id="4" name="object 4"/>
          <p:cNvSpPr/>
          <p:nvPr/>
        </p:nvSpPr>
        <p:spPr>
          <a:xfrm>
            <a:off x="6553200" y="945611"/>
            <a:ext cx="3124200" cy="284710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8610600" y="4022740"/>
            <a:ext cx="3048000" cy="2667000"/>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209800" y="101200"/>
            <a:ext cx="7559040" cy="734144"/>
          </a:xfrm>
          <a:prstGeom prst="rect">
            <a:avLst/>
          </a:prstGeom>
          <a:solidFill>
            <a:schemeClr val="bg1">
              <a:tint val="95000"/>
              <a:satMod val="170000"/>
            </a:schemeClr>
          </a:solidFill>
        </p:spPr>
        <p:txBody>
          <a:bodyPr vert="horz" wrap="square" lIns="0" tIns="117444" rIns="0" bIns="0" rtlCol="0" anchor="ctr">
            <a:spAutoFit/>
          </a:bodyPr>
          <a:lstStyle/>
          <a:p>
            <a:pPr marL="3291204">
              <a:lnSpc>
                <a:spcPct val="100000"/>
              </a:lnSpc>
            </a:pPr>
            <a:r>
              <a:rPr dirty="0">
                <a:solidFill>
                  <a:schemeClr val="tx1"/>
                </a:solidFill>
                <a:latin typeface="Rockwell" panose="02060603020205020403" pitchFamily="18" charset="0"/>
              </a:rPr>
              <a:t>Roots</a:t>
            </a:r>
          </a:p>
        </p:txBody>
      </p:sp>
      <p:sp>
        <p:nvSpPr>
          <p:cNvPr id="3" name="object 3"/>
          <p:cNvSpPr txBox="1"/>
          <p:nvPr/>
        </p:nvSpPr>
        <p:spPr>
          <a:xfrm>
            <a:off x="1828800" y="1524001"/>
            <a:ext cx="8610600" cy="3693319"/>
          </a:xfrm>
          <a:prstGeom prst="rect">
            <a:avLst/>
          </a:prstGeom>
          <a:solidFill>
            <a:schemeClr val="bg1">
              <a:tint val="95000"/>
              <a:satMod val="170000"/>
            </a:schemeClr>
          </a:solidFill>
        </p:spPr>
        <p:txBody>
          <a:bodyPr vert="horz" wrap="square" lIns="0" tIns="0" rIns="0" bIns="0" rtlCol="0">
            <a:spAutoFit/>
          </a:bodyPr>
          <a:lstStyle/>
          <a:p>
            <a:pPr marL="355600" indent="-342900" algn="ctr">
              <a:buClr>
                <a:schemeClr val="accent1"/>
              </a:buClr>
              <a:buFont typeface="Times New Roman"/>
              <a:buChar char="•"/>
              <a:tabLst>
                <a:tab pos="355600" algn="l"/>
              </a:tabLst>
            </a:pPr>
            <a:r>
              <a:rPr sz="4000" dirty="0">
                <a:solidFill>
                  <a:schemeClr val="tx1">
                    <a:lumMod val="65000"/>
                    <a:lumOff val="35000"/>
                  </a:schemeClr>
                </a:solidFill>
                <a:latin typeface="Times New Roman"/>
                <a:cs typeface="Times New Roman"/>
              </a:rPr>
              <a:t>A</a:t>
            </a:r>
            <a:r>
              <a:rPr sz="4000" spc="5"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c</a:t>
            </a:r>
            <a:r>
              <a:rPr sz="4000" spc="5" dirty="0">
                <a:solidFill>
                  <a:schemeClr val="tx1">
                    <a:lumMod val="65000"/>
                    <a:lumOff val="35000"/>
                  </a:schemeClr>
                </a:solidFill>
                <a:latin typeface="Times New Roman"/>
                <a:cs typeface="Times New Roman"/>
              </a:rPr>
              <a:t>h</a:t>
            </a:r>
            <a:r>
              <a:rPr sz="4000" dirty="0">
                <a:solidFill>
                  <a:schemeClr val="tx1">
                    <a:lumMod val="65000"/>
                    <a:lumOff val="35000"/>
                  </a:schemeClr>
                </a:solidFill>
                <a:latin typeface="Times New Roman"/>
                <a:cs typeface="Times New Roman"/>
              </a:rPr>
              <a:t>or</a:t>
            </a:r>
            <a:r>
              <a:rPr sz="4000" spc="-2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the</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pl</a:t>
            </a:r>
            <a:r>
              <a:rPr sz="4000" spc="5" dirty="0">
                <a:solidFill>
                  <a:schemeClr val="tx1">
                    <a:lumMod val="65000"/>
                    <a:lumOff val="35000"/>
                  </a:schemeClr>
                </a:solidFill>
                <a:latin typeface="Times New Roman"/>
                <a:cs typeface="Times New Roman"/>
              </a:rPr>
              <a:t>a</a:t>
            </a:r>
            <a:r>
              <a:rPr sz="4000" dirty="0">
                <a:solidFill>
                  <a:schemeClr val="tx1">
                    <a:lumMod val="65000"/>
                    <a:lumOff val="35000"/>
                  </a:schemeClr>
                </a:solidFill>
                <a:latin typeface="Times New Roman"/>
                <a:cs typeface="Times New Roman"/>
              </a:rPr>
              <a:t>n</a:t>
            </a:r>
            <a:r>
              <a:rPr lang="en-US" sz="4000" dirty="0">
                <a:solidFill>
                  <a:schemeClr val="tx1">
                    <a:lumMod val="65000"/>
                    <a:lumOff val="35000"/>
                  </a:schemeClr>
                </a:solidFill>
                <a:latin typeface="Times New Roman"/>
                <a:cs typeface="Times New Roman"/>
              </a:rPr>
              <a:t>t</a:t>
            </a:r>
          </a:p>
          <a:p>
            <a:pPr marL="355600" indent="-342900" algn="ctr">
              <a:buClr>
                <a:schemeClr val="accent1"/>
              </a:buClr>
              <a:buFont typeface="Times New Roman"/>
              <a:buChar char="•"/>
              <a:tabLst>
                <a:tab pos="355600" algn="l"/>
              </a:tabLst>
            </a:pPr>
            <a:endParaRPr lang="en-US" sz="4000" dirty="0">
              <a:solidFill>
                <a:schemeClr val="tx1">
                  <a:lumMod val="65000"/>
                  <a:lumOff val="35000"/>
                </a:schemeClr>
              </a:solidFill>
              <a:latin typeface="Times New Roman"/>
              <a:cs typeface="Times New Roman"/>
            </a:endParaRPr>
          </a:p>
          <a:p>
            <a:pPr marL="355600" indent="-342900" algn="ctr">
              <a:buClr>
                <a:schemeClr val="accent1"/>
              </a:buClr>
              <a:buFont typeface="Times New Roman"/>
              <a:buChar char="•"/>
              <a:tabLst>
                <a:tab pos="355600" algn="l"/>
              </a:tabLst>
            </a:pPr>
            <a:r>
              <a:rPr sz="4000" dirty="0">
                <a:solidFill>
                  <a:schemeClr val="tx1">
                    <a:lumMod val="65000"/>
                    <a:lumOff val="35000"/>
                  </a:schemeClr>
                </a:solidFill>
                <a:latin typeface="Times New Roman"/>
                <a:cs typeface="Times New Roman"/>
              </a:rPr>
              <a:t>A</a:t>
            </a:r>
            <a:r>
              <a:rPr sz="4000" spc="5" dirty="0">
                <a:solidFill>
                  <a:schemeClr val="tx1">
                    <a:lumMod val="65000"/>
                    <a:lumOff val="35000"/>
                  </a:schemeClr>
                </a:solidFill>
                <a:latin typeface="Times New Roman"/>
                <a:cs typeface="Times New Roman"/>
              </a:rPr>
              <a:t>b</a:t>
            </a:r>
            <a:r>
              <a:rPr sz="4000" dirty="0">
                <a:solidFill>
                  <a:schemeClr val="tx1">
                    <a:lumMod val="65000"/>
                    <a:lumOff val="35000"/>
                  </a:schemeClr>
                </a:solidFill>
                <a:latin typeface="Times New Roman"/>
                <a:cs typeface="Times New Roman"/>
              </a:rPr>
              <a:t>s</a:t>
            </a:r>
            <a:r>
              <a:rPr sz="4000" spc="5" dirty="0">
                <a:solidFill>
                  <a:schemeClr val="tx1">
                    <a:lumMod val="65000"/>
                    <a:lumOff val="35000"/>
                  </a:schemeClr>
                </a:solidFill>
                <a:latin typeface="Times New Roman"/>
                <a:cs typeface="Times New Roman"/>
              </a:rPr>
              <a:t>o</a:t>
            </a:r>
            <a:r>
              <a:rPr sz="4000" dirty="0">
                <a:solidFill>
                  <a:schemeClr val="tx1">
                    <a:lumMod val="65000"/>
                    <a:lumOff val="35000"/>
                  </a:schemeClr>
                </a:solidFill>
                <a:latin typeface="Times New Roman"/>
                <a:cs typeface="Times New Roman"/>
              </a:rPr>
              <a:t>rb</a:t>
            </a:r>
            <a:r>
              <a:rPr sz="4000" spc="-2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mi</a:t>
            </a:r>
            <a:r>
              <a:rPr sz="4000" spc="5"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e</a:t>
            </a:r>
            <a:r>
              <a:rPr sz="4000" spc="5" dirty="0">
                <a:solidFill>
                  <a:schemeClr val="tx1">
                    <a:lumMod val="65000"/>
                    <a:lumOff val="35000"/>
                  </a:schemeClr>
                </a:solidFill>
                <a:latin typeface="Times New Roman"/>
                <a:cs typeface="Times New Roman"/>
              </a:rPr>
              <a:t>r</a:t>
            </a:r>
            <a:r>
              <a:rPr sz="4000" dirty="0">
                <a:solidFill>
                  <a:schemeClr val="tx1">
                    <a:lumMod val="65000"/>
                    <a:lumOff val="35000"/>
                  </a:schemeClr>
                </a:solidFill>
                <a:latin typeface="Times New Roman"/>
                <a:cs typeface="Times New Roman"/>
              </a:rPr>
              <a:t>al</a:t>
            </a:r>
            <a:r>
              <a:rPr sz="4000" spc="-30"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n</a:t>
            </a:r>
            <a:r>
              <a:rPr sz="4000" spc="10" dirty="0">
                <a:solidFill>
                  <a:schemeClr val="tx1">
                    <a:lumMod val="65000"/>
                    <a:lumOff val="35000"/>
                  </a:schemeClr>
                </a:solidFill>
                <a:latin typeface="Times New Roman"/>
                <a:cs typeface="Times New Roman"/>
              </a:rPr>
              <a:t>u</a:t>
            </a:r>
            <a:r>
              <a:rPr sz="4000" dirty="0">
                <a:solidFill>
                  <a:schemeClr val="tx1">
                    <a:lumMod val="65000"/>
                    <a:lumOff val="35000"/>
                  </a:schemeClr>
                </a:solidFill>
                <a:latin typeface="Times New Roman"/>
                <a:cs typeface="Times New Roman"/>
              </a:rPr>
              <a:t>trie</a:t>
            </a:r>
            <a:r>
              <a:rPr sz="4000" spc="5"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ts</a:t>
            </a:r>
            <a:r>
              <a:rPr sz="4000" spc="-3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a</a:t>
            </a:r>
            <a:r>
              <a:rPr sz="4000" spc="10" dirty="0">
                <a:solidFill>
                  <a:schemeClr val="tx1">
                    <a:lumMod val="65000"/>
                    <a:lumOff val="35000"/>
                  </a:schemeClr>
                </a:solidFill>
                <a:latin typeface="Times New Roman"/>
                <a:cs typeface="Times New Roman"/>
              </a:rPr>
              <a:t>n</a:t>
            </a:r>
            <a:r>
              <a:rPr sz="4000" dirty="0">
                <a:solidFill>
                  <a:schemeClr val="tx1">
                    <a:lumMod val="65000"/>
                    <a:lumOff val="35000"/>
                  </a:schemeClr>
                </a:solidFill>
                <a:latin typeface="Times New Roman"/>
                <a:cs typeface="Times New Roman"/>
              </a:rPr>
              <a:t>d</a:t>
            </a:r>
            <a:r>
              <a:rPr sz="4000" spc="-15"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w</a:t>
            </a:r>
            <a:r>
              <a:rPr sz="4000" spc="5" dirty="0">
                <a:solidFill>
                  <a:schemeClr val="tx1">
                    <a:lumMod val="65000"/>
                    <a:lumOff val="35000"/>
                  </a:schemeClr>
                </a:solidFill>
                <a:latin typeface="Times New Roman"/>
                <a:cs typeface="Times New Roman"/>
              </a:rPr>
              <a:t>a</a:t>
            </a:r>
            <a:r>
              <a:rPr sz="4000" dirty="0">
                <a:solidFill>
                  <a:schemeClr val="tx1">
                    <a:lumMod val="65000"/>
                    <a:lumOff val="35000"/>
                  </a:schemeClr>
                </a:solidFill>
                <a:latin typeface="Times New Roman"/>
                <a:cs typeface="Times New Roman"/>
              </a:rPr>
              <a:t>ter fr</a:t>
            </a:r>
            <a:r>
              <a:rPr sz="4000" spc="10" dirty="0">
                <a:solidFill>
                  <a:schemeClr val="tx1">
                    <a:lumMod val="65000"/>
                    <a:lumOff val="35000"/>
                  </a:schemeClr>
                </a:solidFill>
                <a:latin typeface="Times New Roman"/>
                <a:cs typeface="Times New Roman"/>
              </a:rPr>
              <a:t>o</a:t>
            </a:r>
            <a:r>
              <a:rPr sz="4000" dirty="0">
                <a:solidFill>
                  <a:schemeClr val="tx1">
                    <a:lumMod val="65000"/>
                    <a:lumOff val="35000"/>
                  </a:schemeClr>
                </a:solidFill>
                <a:latin typeface="Times New Roman"/>
                <a:cs typeface="Times New Roman"/>
              </a:rPr>
              <a:t>m</a:t>
            </a:r>
            <a:r>
              <a:rPr sz="4000" spc="-30"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the</a:t>
            </a:r>
            <a:r>
              <a:rPr lang="en-US" sz="4000" dirty="0">
                <a:solidFill>
                  <a:schemeClr val="tx1">
                    <a:lumMod val="65000"/>
                    <a:lumOff val="35000"/>
                  </a:schemeClr>
                </a:solidFill>
                <a:latin typeface="Times New Roman"/>
                <a:cs typeface="Times New Roman"/>
              </a:rPr>
              <a:t> </a:t>
            </a:r>
            <a:r>
              <a:rPr sz="4000" dirty="0">
                <a:solidFill>
                  <a:schemeClr val="tx1">
                    <a:lumMod val="65000"/>
                    <a:lumOff val="35000"/>
                  </a:schemeClr>
                </a:solidFill>
                <a:latin typeface="Times New Roman"/>
                <a:cs typeface="Times New Roman"/>
              </a:rPr>
              <a:t>s</a:t>
            </a:r>
            <a:r>
              <a:rPr sz="4000" spc="5" dirty="0">
                <a:solidFill>
                  <a:schemeClr val="tx1">
                    <a:lumMod val="65000"/>
                    <a:lumOff val="35000"/>
                  </a:schemeClr>
                </a:solidFill>
                <a:latin typeface="Times New Roman"/>
                <a:cs typeface="Times New Roman"/>
              </a:rPr>
              <a:t>o</a:t>
            </a:r>
            <a:r>
              <a:rPr sz="4000" dirty="0">
                <a:solidFill>
                  <a:schemeClr val="tx1">
                    <a:lumMod val="65000"/>
                    <a:lumOff val="35000"/>
                  </a:schemeClr>
                </a:solidFill>
                <a:latin typeface="Times New Roman"/>
                <a:cs typeface="Times New Roman"/>
              </a:rPr>
              <a:t>il</a:t>
            </a:r>
            <a:endParaRPr lang="en-US" sz="4000" dirty="0">
              <a:solidFill>
                <a:schemeClr val="tx1">
                  <a:lumMod val="65000"/>
                  <a:lumOff val="35000"/>
                </a:schemeClr>
              </a:solidFill>
              <a:latin typeface="Times New Roman"/>
              <a:cs typeface="Times New Roman"/>
            </a:endParaRPr>
          </a:p>
          <a:p>
            <a:pPr marL="355600" indent="-342900" algn="ctr">
              <a:buClr>
                <a:schemeClr val="accent1"/>
              </a:buClr>
              <a:buFont typeface="Times New Roman"/>
              <a:buChar char="•"/>
              <a:tabLst>
                <a:tab pos="355600" algn="l"/>
              </a:tabLst>
            </a:pPr>
            <a:endParaRPr lang="en-US" sz="4000" dirty="0">
              <a:solidFill>
                <a:schemeClr val="tx1">
                  <a:lumMod val="65000"/>
                  <a:lumOff val="35000"/>
                </a:schemeClr>
              </a:solidFill>
              <a:latin typeface="Times New Roman"/>
              <a:cs typeface="Times New Roman"/>
            </a:endParaRPr>
          </a:p>
          <a:p>
            <a:pPr marL="355600" indent="-342900" algn="ctr">
              <a:buClr>
                <a:schemeClr val="accent1"/>
              </a:buClr>
              <a:buFont typeface="Times New Roman"/>
              <a:buChar char="•"/>
              <a:tabLst>
                <a:tab pos="355600" algn="l"/>
              </a:tabLst>
            </a:pPr>
            <a:r>
              <a:rPr sz="4000" dirty="0">
                <a:solidFill>
                  <a:schemeClr val="tx1">
                    <a:lumMod val="65000"/>
                    <a:lumOff val="35000"/>
                  </a:schemeClr>
                </a:solidFill>
                <a:latin typeface="Times New Roman"/>
                <a:cs typeface="Times New Roman"/>
              </a:rPr>
              <a:t>Stor</a:t>
            </a:r>
            <a:r>
              <a:rPr sz="4000" spc="5" dirty="0">
                <a:solidFill>
                  <a:schemeClr val="tx1">
                    <a:lumMod val="65000"/>
                    <a:lumOff val="35000"/>
                  </a:schemeClr>
                </a:solidFill>
                <a:latin typeface="Times New Roman"/>
                <a:cs typeface="Times New Roman"/>
              </a:rPr>
              <a:t>a</a:t>
            </a:r>
            <a:r>
              <a:rPr sz="4000" dirty="0">
                <a:solidFill>
                  <a:schemeClr val="tx1">
                    <a:lumMod val="65000"/>
                    <a:lumOff val="35000"/>
                  </a:schemeClr>
                </a:solidFill>
                <a:latin typeface="Times New Roman"/>
                <a:cs typeface="Times New Roman"/>
              </a:rPr>
              <a:t>g</a:t>
            </a:r>
            <a:r>
              <a:rPr sz="4000" spc="10" dirty="0">
                <a:solidFill>
                  <a:schemeClr val="tx1">
                    <a:lumMod val="65000"/>
                    <a:lumOff val="35000"/>
                  </a:schemeClr>
                </a:solidFill>
                <a:latin typeface="Times New Roman"/>
                <a:cs typeface="Times New Roman"/>
              </a:rPr>
              <a:t>e</a:t>
            </a:r>
            <a:r>
              <a:rPr sz="4000" dirty="0">
                <a:solidFill>
                  <a:schemeClr val="tx1">
                    <a:lumMod val="65000"/>
                    <a:lumOff val="35000"/>
                  </a:schemeClr>
                </a:solidFill>
                <a:latin typeface="Times New Roman"/>
                <a:cs typeface="Times New Roman"/>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7" name="TextBox 6"/>
          <p:cNvSpPr txBox="1"/>
          <p:nvPr/>
        </p:nvSpPr>
        <p:spPr>
          <a:xfrm>
            <a:off x="5105400" y="152401"/>
            <a:ext cx="2209800" cy="646331"/>
          </a:xfrm>
          <a:prstGeom prst="rect">
            <a:avLst/>
          </a:prstGeom>
          <a:solidFill>
            <a:schemeClr val="bg1">
              <a:tint val="95000"/>
              <a:satMod val="170000"/>
            </a:schemeClr>
          </a:solidFill>
        </p:spPr>
        <p:txBody>
          <a:bodyPr wrap="square" rtlCol="0">
            <a:spAutoFit/>
          </a:bodyPr>
          <a:lstStyle/>
          <a:p>
            <a:pPr algn="ctr"/>
            <a:r>
              <a:rPr lang="en-US" sz="3600" b="1" dirty="0">
                <a:latin typeface="Rockwell" panose="02060603020205020403" pitchFamily="18" charset="0"/>
              </a:rPr>
              <a:t>Anchor</a:t>
            </a:r>
            <a:endParaRPr lang="en-US" sz="3600" b="1" dirty="0"/>
          </a:p>
        </p:txBody>
      </p:sp>
      <p:sp>
        <p:nvSpPr>
          <p:cNvPr id="8" name="TextBox 7"/>
          <p:cNvSpPr txBox="1"/>
          <p:nvPr/>
        </p:nvSpPr>
        <p:spPr>
          <a:xfrm rot="16200000">
            <a:off x="8282711" y="2841924"/>
            <a:ext cx="3776675" cy="307777"/>
          </a:xfrm>
          <a:prstGeom prst="rect">
            <a:avLst/>
          </a:prstGeom>
          <a:noFill/>
        </p:spPr>
        <p:txBody>
          <a:bodyPr wrap="none" rtlCol="0">
            <a:spAutoFit/>
          </a:bodyPr>
          <a:lstStyle/>
          <a:p>
            <a:r>
              <a:rPr lang="en-US" sz="1400" dirty="0"/>
              <a:t>http://ginandbird.tumblr.com/post/45995662181</a:t>
            </a:r>
          </a:p>
        </p:txBody>
      </p:sp>
      <p:sp>
        <p:nvSpPr>
          <p:cNvPr id="9" name="TextBox 8"/>
          <p:cNvSpPr txBox="1"/>
          <p:nvPr/>
        </p:nvSpPr>
        <p:spPr>
          <a:xfrm rot="16200000">
            <a:off x="-1584960" y="3411576"/>
            <a:ext cx="6525697" cy="307777"/>
          </a:xfrm>
          <a:prstGeom prst="rect">
            <a:avLst/>
          </a:prstGeom>
          <a:noFill/>
        </p:spPr>
        <p:txBody>
          <a:bodyPr wrap="none" rtlCol="0">
            <a:spAutoFit/>
          </a:bodyPr>
          <a:lstStyle/>
          <a:p>
            <a:r>
              <a:rPr lang="en-US" sz="1400" dirty="0"/>
              <a:t>http://www.mpspride.org/uploaded/Waddell/Habitat/g-habitat-activities/1-roots.html</a:t>
            </a:r>
          </a:p>
        </p:txBody>
      </p:sp>
      <p:pic>
        <p:nvPicPr>
          <p:cNvPr id="6146" name="Picture 2" descr="http://www.mpspride.org/uploaded/Waddell/Habitat/g-habitat-activities/images/grass-root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7829" y="990600"/>
            <a:ext cx="8664942"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964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 name="Picture 2" descr="Image result for root hai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8850" y="2244794"/>
            <a:ext cx="2952750" cy="412101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20370" y="76200"/>
            <a:ext cx="9144000" cy="1938992"/>
          </a:xfrm>
          <a:prstGeom prst="rect">
            <a:avLst/>
          </a:prstGeom>
          <a:solidFill>
            <a:schemeClr val="bg1">
              <a:tint val="95000"/>
              <a:satMod val="170000"/>
            </a:schemeClr>
          </a:solidFill>
          <a:ln w="0">
            <a:solidFill>
              <a:schemeClr val="bg1"/>
            </a:solidFill>
          </a:ln>
        </p:spPr>
        <p:txBody>
          <a:bodyPr wrap="square" rtlCol="0">
            <a:spAutoFit/>
          </a:bodyPr>
          <a:lstStyle/>
          <a:p>
            <a:pPr algn="ctr"/>
            <a:r>
              <a:rPr lang="en-US" sz="4000" b="1" dirty="0">
                <a:latin typeface="Rockwell" panose="02060603020205020403" pitchFamily="18" charset="0"/>
              </a:rPr>
              <a:t>Absorb</a:t>
            </a:r>
          </a:p>
          <a:p>
            <a:r>
              <a:rPr lang="en-US" sz="4000" b="1" dirty="0">
                <a:solidFill>
                  <a:srgbClr val="92D050"/>
                </a:solidFill>
                <a:latin typeface="Rockwell" panose="02060603020205020403" pitchFamily="18" charset="0"/>
              </a:rPr>
              <a:t>    </a:t>
            </a:r>
            <a:r>
              <a:rPr lang="en-US" sz="4000" dirty="0"/>
              <a:t>water and dissolved minerals from the</a:t>
            </a:r>
          </a:p>
          <a:p>
            <a:r>
              <a:rPr lang="en-US" sz="4000" dirty="0"/>
              <a:t>    soil through </a:t>
            </a:r>
            <a:r>
              <a:rPr lang="en-US" sz="4000" b="1" dirty="0"/>
              <a:t>Root Hairs</a:t>
            </a:r>
          </a:p>
        </p:txBody>
      </p:sp>
      <p:pic>
        <p:nvPicPr>
          <p:cNvPr id="5122"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6092370" y="2868169"/>
            <a:ext cx="3661228" cy="307543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rot="16200000">
            <a:off x="-1924114" y="3811705"/>
            <a:ext cx="4469493" cy="369332"/>
          </a:xfrm>
          <a:prstGeom prst="rect">
            <a:avLst/>
          </a:prstGeom>
          <a:noFill/>
        </p:spPr>
        <p:txBody>
          <a:bodyPr wrap="none" rtlCol="0">
            <a:spAutoFit/>
          </a:bodyPr>
          <a:lstStyle/>
          <a:p>
            <a:r>
              <a:rPr lang="en-US" dirty="0"/>
              <a:t>http://schoolbag.info/biology/living/266.html</a:t>
            </a:r>
          </a:p>
        </p:txBody>
      </p:sp>
      <p:sp>
        <p:nvSpPr>
          <p:cNvPr id="12" name="TextBox 11"/>
          <p:cNvSpPr txBox="1"/>
          <p:nvPr/>
        </p:nvSpPr>
        <p:spPr>
          <a:xfrm rot="5400000">
            <a:off x="8495422" y="3391779"/>
            <a:ext cx="7000489" cy="369332"/>
          </a:xfrm>
          <a:prstGeom prst="rect">
            <a:avLst/>
          </a:prstGeom>
          <a:noFill/>
        </p:spPr>
        <p:txBody>
          <a:bodyPr wrap="square" rtlCol="0">
            <a:spAutoFit/>
          </a:bodyPr>
          <a:lstStyle/>
          <a:p>
            <a:r>
              <a:rPr lang="en-US" dirty="0"/>
              <a:t>http://www.passmyexams.co.uk/GCSE/biology/cell-specialisation.html</a:t>
            </a:r>
          </a:p>
        </p:txBody>
      </p:sp>
      <p:sp>
        <p:nvSpPr>
          <p:cNvPr id="8" name="TextBox 7"/>
          <p:cNvSpPr txBox="1"/>
          <p:nvPr/>
        </p:nvSpPr>
        <p:spPr>
          <a:xfrm>
            <a:off x="6324601" y="6248400"/>
            <a:ext cx="3103735" cy="369332"/>
          </a:xfrm>
          <a:prstGeom prst="rect">
            <a:avLst/>
          </a:prstGeom>
          <a:solidFill>
            <a:schemeClr val="bg1">
              <a:tint val="95000"/>
              <a:satMod val="170000"/>
            </a:schemeClr>
          </a:solidFill>
        </p:spPr>
        <p:txBody>
          <a:bodyPr wrap="none" rtlCol="0">
            <a:spAutoFit/>
          </a:bodyPr>
          <a:lstStyle/>
          <a:p>
            <a:r>
              <a:rPr lang="en-US" dirty="0"/>
              <a:t>Water in tissue provides </a:t>
            </a:r>
            <a:r>
              <a:rPr lang="en-US" dirty="0" err="1"/>
              <a:t>turgor</a:t>
            </a:r>
            <a:endParaRPr lang="en-US" dirty="0"/>
          </a:p>
        </p:txBody>
      </p:sp>
    </p:spTree>
    <p:extLst>
      <p:ext uri="{BB962C8B-B14F-4D97-AF65-F5344CB8AC3E}">
        <p14:creationId xmlns:p14="http://schemas.microsoft.com/office/powerpoint/2010/main" val="79147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Rectangle 2"/>
          <p:cNvSpPr/>
          <p:nvPr/>
        </p:nvSpPr>
        <p:spPr>
          <a:xfrm>
            <a:off x="1524000" y="722382"/>
            <a:ext cx="4038600" cy="5632311"/>
          </a:xfrm>
          <a:prstGeom prst="rect">
            <a:avLst/>
          </a:prstGeom>
          <a:solidFill>
            <a:schemeClr val="bg1">
              <a:tint val="95000"/>
              <a:satMod val="170000"/>
            </a:schemeClr>
          </a:solidFill>
        </p:spPr>
        <p:txBody>
          <a:bodyPr wrap="square">
            <a:spAutoFit/>
          </a:bodyPr>
          <a:lstStyle/>
          <a:p>
            <a:r>
              <a:rPr lang="en-US" sz="4000" dirty="0"/>
              <a:t>A system of cells arranged like pipes, the vascular system, carries water with                                             dissolved nutrients from the roots up to the stem.</a:t>
            </a:r>
          </a:p>
        </p:txBody>
      </p:sp>
      <p:sp>
        <p:nvSpPr>
          <p:cNvPr id="1026" name="AutoShape 2" descr="docs\lectsupl\Anatomy\Anatomy"/>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8" name="Picture 4" descr="docs\lectsupl\Anatomy\Anatomy"/>
          <p:cNvPicPr>
            <a:picLocks noChangeAspect="1" noChangeArrowheads="1"/>
          </p:cNvPicPr>
          <p:nvPr/>
        </p:nvPicPr>
        <p:blipFill>
          <a:blip r:embed="rId3" cstate="print"/>
          <a:srcRect/>
          <a:stretch>
            <a:fillRect/>
          </a:stretch>
        </p:blipFill>
        <p:spPr bwMode="auto">
          <a:xfrm>
            <a:off x="6858000" y="914400"/>
            <a:ext cx="3810000" cy="479107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object 5"/>
          <p:cNvSpPr/>
          <p:nvPr/>
        </p:nvSpPr>
        <p:spPr>
          <a:xfrm>
            <a:off x="1547622" y="1981200"/>
            <a:ext cx="9120378" cy="487680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648200" y="-42020"/>
            <a:ext cx="4648200" cy="2802415"/>
          </a:xfrm>
          <a:prstGeom prst="rect">
            <a:avLst/>
          </a:prstGeom>
          <a:blipFill>
            <a:blip r:embed="rId4" cstate="print"/>
            <a:stretch>
              <a:fillRect/>
            </a:stretch>
          </a:blipFill>
        </p:spPr>
        <p:txBody>
          <a:bodyPr wrap="square" lIns="0" tIns="0" rIns="0" bIns="0" rtlCol="0"/>
          <a:lstStyle/>
          <a:p>
            <a:endParaRPr/>
          </a:p>
        </p:txBody>
      </p:sp>
      <p:sp>
        <p:nvSpPr>
          <p:cNvPr id="3" name="TextBox 2"/>
          <p:cNvSpPr txBox="1"/>
          <p:nvPr/>
        </p:nvSpPr>
        <p:spPr>
          <a:xfrm>
            <a:off x="2102234" y="228600"/>
            <a:ext cx="1486561" cy="1477328"/>
          </a:xfrm>
          <a:prstGeom prst="rect">
            <a:avLst/>
          </a:prstGeom>
          <a:solidFill>
            <a:schemeClr val="bg1">
              <a:tint val="95000"/>
              <a:satMod val="170000"/>
            </a:schemeClr>
          </a:solidFill>
        </p:spPr>
        <p:txBody>
          <a:bodyPr wrap="none" rtlCol="0">
            <a:spAutoFit/>
          </a:bodyPr>
          <a:lstStyle/>
          <a:p>
            <a:pPr algn="ctr"/>
            <a:r>
              <a:rPr lang="en-US" sz="3200" b="1" dirty="0">
                <a:latin typeface="Rockwell" panose="02060603020205020403" pitchFamily="18" charset="0"/>
              </a:rPr>
              <a:t>Store </a:t>
            </a:r>
          </a:p>
          <a:p>
            <a:pPr algn="ctr"/>
            <a:endParaRPr lang="en-US" sz="1000" b="1" dirty="0">
              <a:latin typeface="Rockwell" panose="02060603020205020403" pitchFamily="18" charset="0"/>
            </a:endParaRPr>
          </a:p>
          <a:p>
            <a:r>
              <a:rPr lang="en-US" sz="2400" b="1" dirty="0">
                <a:latin typeface="Rockwell" panose="02060603020205020403" pitchFamily="18" charset="0"/>
              </a:rPr>
              <a:t>In fleshy</a:t>
            </a:r>
          </a:p>
          <a:p>
            <a:r>
              <a:rPr lang="en-US" sz="2400" b="1" dirty="0">
                <a:latin typeface="Rockwell" panose="02060603020205020403" pitchFamily="18" charset="0"/>
              </a:rPr>
              <a:t>tap roots</a:t>
            </a:r>
            <a:endParaRPr lang="en-US" sz="2400" b="1" dirty="0"/>
          </a:p>
        </p:txBody>
      </p:sp>
    </p:spTree>
    <p:extLst>
      <p:ext uri="{BB962C8B-B14F-4D97-AF65-F5344CB8AC3E}">
        <p14:creationId xmlns:p14="http://schemas.microsoft.com/office/powerpoint/2010/main" val="3139888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6" name="TextBox 5"/>
          <p:cNvSpPr txBox="1"/>
          <p:nvPr/>
        </p:nvSpPr>
        <p:spPr>
          <a:xfrm>
            <a:off x="2209800" y="1524000"/>
            <a:ext cx="7772400" cy="2554545"/>
          </a:xfrm>
          <a:prstGeom prst="rect">
            <a:avLst/>
          </a:prstGeom>
          <a:solidFill>
            <a:schemeClr val="bg1"/>
          </a:solidFill>
        </p:spPr>
        <p:txBody>
          <a:bodyPr wrap="square" rtlCol="0">
            <a:spAutoFit/>
          </a:bodyPr>
          <a:lstStyle/>
          <a:p>
            <a:pPr algn="ctr"/>
            <a:r>
              <a:rPr lang="en-US" sz="4000" dirty="0"/>
              <a:t>Botany is the biology of plants.</a:t>
            </a:r>
          </a:p>
          <a:p>
            <a:pPr algn="ctr"/>
            <a:endParaRPr lang="en-US" sz="4000" dirty="0"/>
          </a:p>
          <a:p>
            <a:pPr algn="ctr"/>
            <a:r>
              <a:rPr lang="en-US" sz="4000" dirty="0"/>
              <a:t>Horticulture is the art or practice of garden cultivation and management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Rectangle 2"/>
          <p:cNvSpPr/>
          <p:nvPr/>
        </p:nvSpPr>
        <p:spPr>
          <a:xfrm>
            <a:off x="1638300" y="1066800"/>
            <a:ext cx="8915400" cy="4401205"/>
          </a:xfrm>
          <a:prstGeom prst="rect">
            <a:avLst/>
          </a:prstGeom>
          <a:solidFill>
            <a:schemeClr val="bg1">
              <a:tint val="95000"/>
              <a:satMod val="170000"/>
            </a:schemeClr>
          </a:solidFill>
        </p:spPr>
        <p:txBody>
          <a:bodyPr wrap="square">
            <a:spAutoFit/>
          </a:bodyPr>
          <a:lstStyle/>
          <a:p>
            <a:r>
              <a:rPr lang="en-US" sz="4000" dirty="0"/>
              <a:t>A healthy root system in good soil is the foundation of a healthy plant. Know what water  conditions your plant’s roots like best and remember, roots need. </a:t>
            </a:r>
          </a:p>
          <a:p>
            <a:endParaRPr lang="en-US" sz="4000" dirty="0"/>
          </a:p>
          <a:p>
            <a:r>
              <a:rPr lang="en-US" sz="4000" dirty="0"/>
              <a:t>Roots that we eat include Carrots, beets, sweet potatoes, radishes, jicama, parsnips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7" name="Picture 43" descr="38_09-SeedGermination-U"/>
          <p:cNvPicPr>
            <a:picLocks noChangeAspect="1" noChangeArrowheads="1"/>
          </p:cNvPicPr>
          <p:nvPr/>
        </p:nvPicPr>
        <p:blipFill>
          <a:blip r:embed="rId3" cstate="print"/>
          <a:srcRect/>
          <a:stretch>
            <a:fillRect/>
          </a:stretch>
        </p:blipFill>
        <p:spPr bwMode="auto">
          <a:xfrm>
            <a:off x="5410201" y="459436"/>
            <a:ext cx="4190999" cy="5788965"/>
          </a:xfrm>
          <a:prstGeom prst="rect">
            <a:avLst/>
          </a:prstGeom>
          <a:noFill/>
        </p:spPr>
      </p:pic>
      <p:sp>
        <p:nvSpPr>
          <p:cNvPr id="8" name="TextBox 7"/>
          <p:cNvSpPr txBox="1"/>
          <p:nvPr/>
        </p:nvSpPr>
        <p:spPr>
          <a:xfrm>
            <a:off x="1905000" y="2133600"/>
            <a:ext cx="2971800" cy="830997"/>
          </a:xfrm>
          <a:prstGeom prst="rect">
            <a:avLst/>
          </a:prstGeom>
          <a:solidFill>
            <a:schemeClr val="bg1">
              <a:tint val="95000"/>
              <a:satMod val="170000"/>
            </a:schemeClr>
          </a:solidFill>
        </p:spPr>
        <p:txBody>
          <a:bodyPr wrap="square" rtlCol="0">
            <a:spAutoFit/>
          </a:bodyPr>
          <a:lstStyle/>
          <a:p>
            <a:r>
              <a:rPr lang="en-US" sz="2400" dirty="0"/>
              <a:t>Tap Root Formation in Bean</a:t>
            </a:r>
          </a:p>
        </p:txBody>
      </p:sp>
      <p:sp>
        <p:nvSpPr>
          <p:cNvPr id="9" name="TextBox 8"/>
          <p:cNvSpPr txBox="1"/>
          <p:nvPr/>
        </p:nvSpPr>
        <p:spPr>
          <a:xfrm>
            <a:off x="1447800" y="4572000"/>
            <a:ext cx="3429000" cy="830997"/>
          </a:xfrm>
          <a:prstGeom prst="rect">
            <a:avLst/>
          </a:prstGeom>
          <a:solidFill>
            <a:schemeClr val="bg1">
              <a:tint val="95000"/>
              <a:satMod val="170000"/>
            </a:schemeClr>
          </a:solidFill>
        </p:spPr>
        <p:txBody>
          <a:bodyPr wrap="square" rtlCol="0">
            <a:spAutoFit/>
          </a:bodyPr>
          <a:lstStyle/>
          <a:p>
            <a:r>
              <a:rPr lang="en-US" sz="2400" dirty="0"/>
              <a:t>Fibrous Root Formation in Corn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2819401" y="228600"/>
            <a:ext cx="7080785" cy="1077218"/>
          </a:xfrm>
          <a:prstGeom prst="rect">
            <a:avLst/>
          </a:prstGeom>
          <a:solidFill>
            <a:schemeClr val="bg1">
              <a:tint val="95000"/>
              <a:satMod val="170000"/>
            </a:schemeClr>
          </a:solidFill>
        </p:spPr>
        <p:txBody>
          <a:bodyPr wrap="none" rtlCol="0">
            <a:spAutoFit/>
          </a:bodyPr>
          <a:lstStyle/>
          <a:p>
            <a:r>
              <a:rPr lang="en-US" sz="3200" b="1" dirty="0"/>
              <a:t>Mycorrhizae </a:t>
            </a:r>
            <a:r>
              <a:rPr lang="en-US" sz="3200" dirty="0"/>
              <a:t>– a mutualistic relationship </a:t>
            </a:r>
          </a:p>
          <a:p>
            <a:r>
              <a:rPr lang="en-US" sz="3200" dirty="0"/>
              <a:t>between a fungus and a plant</a:t>
            </a:r>
          </a:p>
        </p:txBody>
      </p:sp>
      <p:pic>
        <p:nvPicPr>
          <p:cNvPr id="176130" name="Picture 2" descr="Image result for mycorrhizae mutualism"/>
          <p:cNvPicPr>
            <a:picLocks noChangeAspect="1" noChangeArrowheads="1"/>
          </p:cNvPicPr>
          <p:nvPr/>
        </p:nvPicPr>
        <p:blipFill>
          <a:blip r:embed="rId3" cstate="print"/>
          <a:srcRect/>
          <a:stretch>
            <a:fillRect/>
          </a:stretch>
        </p:blipFill>
        <p:spPr bwMode="auto">
          <a:xfrm>
            <a:off x="2286000" y="1600201"/>
            <a:ext cx="3399585" cy="4970949"/>
          </a:xfrm>
          <a:prstGeom prst="rect">
            <a:avLst/>
          </a:prstGeom>
          <a:noFill/>
        </p:spPr>
      </p:pic>
      <p:sp>
        <p:nvSpPr>
          <p:cNvPr id="6" name="TextBox 5"/>
          <p:cNvSpPr txBox="1"/>
          <p:nvPr/>
        </p:nvSpPr>
        <p:spPr>
          <a:xfrm>
            <a:off x="6288276" y="3276601"/>
            <a:ext cx="4379725" cy="1384995"/>
          </a:xfrm>
          <a:prstGeom prst="rect">
            <a:avLst/>
          </a:prstGeom>
          <a:solidFill>
            <a:schemeClr val="bg1">
              <a:tint val="95000"/>
              <a:satMod val="170000"/>
            </a:schemeClr>
          </a:solidFill>
        </p:spPr>
        <p:txBody>
          <a:bodyPr wrap="none" rtlCol="0">
            <a:spAutoFit/>
          </a:bodyPr>
          <a:lstStyle/>
          <a:p>
            <a:r>
              <a:rPr lang="en-US" sz="2800" b="1" dirty="0"/>
              <a:t>The plant gets </a:t>
            </a:r>
            <a:r>
              <a:rPr lang="en-US" sz="2800" dirty="0"/>
              <a:t>an extended </a:t>
            </a:r>
          </a:p>
          <a:p>
            <a:r>
              <a:rPr lang="en-US" sz="2800" dirty="0"/>
              <a:t>root system to absorb water</a:t>
            </a:r>
          </a:p>
          <a:p>
            <a:r>
              <a:rPr lang="en-US" sz="2800" dirty="0"/>
              <a:t>and minerals.</a:t>
            </a:r>
          </a:p>
        </p:txBody>
      </p:sp>
      <p:sp>
        <p:nvSpPr>
          <p:cNvPr id="7" name="TextBox 6"/>
          <p:cNvSpPr txBox="1"/>
          <p:nvPr/>
        </p:nvSpPr>
        <p:spPr>
          <a:xfrm>
            <a:off x="6288276" y="5029200"/>
            <a:ext cx="4379725" cy="1384995"/>
          </a:xfrm>
          <a:prstGeom prst="rect">
            <a:avLst/>
          </a:prstGeom>
          <a:solidFill>
            <a:schemeClr val="bg1">
              <a:tint val="95000"/>
              <a:satMod val="170000"/>
            </a:schemeClr>
          </a:solidFill>
        </p:spPr>
        <p:txBody>
          <a:bodyPr wrap="square" rtlCol="0">
            <a:spAutoFit/>
          </a:bodyPr>
          <a:lstStyle/>
          <a:p>
            <a:r>
              <a:rPr lang="en-US" sz="2800" b="1" dirty="0"/>
              <a:t>The fungus gets </a:t>
            </a:r>
            <a:r>
              <a:rPr lang="en-US" sz="2800" dirty="0"/>
              <a:t>sugars </a:t>
            </a:r>
          </a:p>
          <a:p>
            <a:r>
              <a:rPr lang="en-US" sz="2800" dirty="0"/>
              <a:t>from the plant without</a:t>
            </a:r>
          </a:p>
          <a:p>
            <a:r>
              <a:rPr lang="en-US" sz="2800" dirty="0"/>
              <a:t>damage.</a:t>
            </a:r>
          </a:p>
        </p:txBody>
      </p:sp>
      <p:sp>
        <p:nvSpPr>
          <p:cNvPr id="8" name="TextBox 7"/>
          <p:cNvSpPr txBox="1"/>
          <p:nvPr/>
        </p:nvSpPr>
        <p:spPr>
          <a:xfrm>
            <a:off x="6288276" y="1673423"/>
            <a:ext cx="4286751" cy="1384995"/>
          </a:xfrm>
          <a:prstGeom prst="rect">
            <a:avLst/>
          </a:prstGeom>
          <a:solidFill>
            <a:schemeClr val="bg1">
              <a:tint val="95000"/>
              <a:satMod val="170000"/>
            </a:schemeClr>
          </a:solidFill>
        </p:spPr>
        <p:txBody>
          <a:bodyPr wrap="none" rtlCol="0">
            <a:spAutoFit/>
          </a:bodyPr>
          <a:lstStyle/>
          <a:p>
            <a:r>
              <a:rPr lang="en-US" sz="2800" dirty="0"/>
              <a:t>Ninety percent</a:t>
            </a:r>
          </a:p>
          <a:p>
            <a:r>
              <a:rPr lang="en-US" sz="2800" dirty="0"/>
              <a:t> of plant families have</a:t>
            </a:r>
          </a:p>
          <a:p>
            <a:r>
              <a:rPr lang="en-US" sz="2800" dirty="0"/>
              <a:t>a mycorrhizael relationship.</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txBox="1"/>
          <p:nvPr/>
        </p:nvSpPr>
        <p:spPr>
          <a:xfrm>
            <a:off x="1295400" y="1066800"/>
            <a:ext cx="9753600" cy="5293757"/>
          </a:xfrm>
          <a:prstGeom prst="rect">
            <a:avLst/>
          </a:prstGeom>
          <a:solidFill>
            <a:schemeClr val="bg1">
              <a:tint val="95000"/>
              <a:satMod val="170000"/>
            </a:schemeClr>
          </a:solidFill>
        </p:spPr>
        <p:txBody>
          <a:bodyPr vert="horz" wrap="square" lIns="0" tIns="0" rIns="0" bIns="0" rtlCol="0">
            <a:spAutoFit/>
          </a:bodyPr>
          <a:lstStyle/>
          <a:p>
            <a:pPr marL="355600" indent="-342900">
              <a:buClr>
                <a:schemeClr val="accent1"/>
              </a:buClr>
              <a:buFont typeface="Arial" pitchFamily="34" charset="0"/>
              <a:buChar char="•"/>
              <a:tabLst>
                <a:tab pos="355600" algn="l"/>
              </a:tabLst>
            </a:pPr>
            <a:r>
              <a:rPr sz="3600" dirty="0">
                <a:latin typeface="+mj-lt"/>
                <a:cs typeface="Times New Roman"/>
              </a:rPr>
              <a:t>Form</a:t>
            </a:r>
            <a:r>
              <a:rPr sz="3600" spc="-25" dirty="0">
                <a:latin typeface="+mj-lt"/>
                <a:cs typeface="Times New Roman"/>
              </a:rPr>
              <a:t> </a:t>
            </a:r>
            <a:r>
              <a:rPr sz="3600" dirty="0">
                <a:latin typeface="+mj-lt"/>
                <a:cs typeface="Times New Roman"/>
              </a:rPr>
              <a:t>the</a:t>
            </a:r>
            <a:r>
              <a:rPr sz="3600" spc="-15" dirty="0">
                <a:latin typeface="+mj-lt"/>
                <a:cs typeface="Times New Roman"/>
              </a:rPr>
              <a:t> </a:t>
            </a:r>
            <a:r>
              <a:rPr sz="3600" dirty="0">
                <a:latin typeface="+mj-lt"/>
                <a:cs typeface="Times New Roman"/>
              </a:rPr>
              <a:t>main</a:t>
            </a:r>
            <a:r>
              <a:rPr sz="3600" spc="-15" dirty="0">
                <a:latin typeface="+mj-lt"/>
                <a:cs typeface="Times New Roman"/>
              </a:rPr>
              <a:t> </a:t>
            </a:r>
            <a:r>
              <a:rPr sz="3600" dirty="0">
                <a:latin typeface="+mj-lt"/>
                <a:cs typeface="Times New Roman"/>
              </a:rPr>
              <a:t>ab</a:t>
            </a:r>
            <a:r>
              <a:rPr sz="3600" spc="5" dirty="0">
                <a:latin typeface="+mj-lt"/>
                <a:cs typeface="Times New Roman"/>
              </a:rPr>
              <a:t>o</a:t>
            </a:r>
            <a:r>
              <a:rPr sz="3600" dirty="0">
                <a:latin typeface="+mj-lt"/>
                <a:cs typeface="Times New Roman"/>
              </a:rPr>
              <a:t>v</a:t>
            </a:r>
            <a:r>
              <a:rPr sz="3600" spc="15" dirty="0">
                <a:latin typeface="+mj-lt"/>
                <a:cs typeface="Times New Roman"/>
              </a:rPr>
              <a:t>e</a:t>
            </a:r>
            <a:r>
              <a:rPr sz="3600" dirty="0">
                <a:latin typeface="+mj-lt"/>
                <a:cs typeface="Times New Roman"/>
              </a:rPr>
              <a:t>-grou</a:t>
            </a:r>
            <a:r>
              <a:rPr sz="3600" spc="-20" dirty="0">
                <a:latin typeface="+mj-lt"/>
                <a:cs typeface="Times New Roman"/>
              </a:rPr>
              <a:t>n</a:t>
            </a:r>
            <a:r>
              <a:rPr sz="3600" dirty="0">
                <a:latin typeface="+mj-lt"/>
                <a:cs typeface="Times New Roman"/>
              </a:rPr>
              <a:t>d</a:t>
            </a:r>
            <a:r>
              <a:rPr sz="3600" spc="-40" dirty="0">
                <a:latin typeface="+mj-lt"/>
                <a:cs typeface="Times New Roman"/>
              </a:rPr>
              <a:t> </a:t>
            </a:r>
            <a:r>
              <a:rPr sz="3600" dirty="0">
                <a:latin typeface="+mj-lt"/>
                <a:cs typeface="Times New Roman"/>
              </a:rPr>
              <a:t>su</a:t>
            </a:r>
            <a:r>
              <a:rPr sz="3600" spc="5" dirty="0">
                <a:latin typeface="+mj-lt"/>
                <a:cs typeface="Times New Roman"/>
              </a:rPr>
              <a:t>p</a:t>
            </a:r>
            <a:r>
              <a:rPr sz="3600" dirty="0">
                <a:latin typeface="+mj-lt"/>
                <a:cs typeface="Times New Roman"/>
              </a:rPr>
              <a:t>po</a:t>
            </a:r>
            <a:r>
              <a:rPr sz="3600" spc="5" dirty="0">
                <a:latin typeface="+mj-lt"/>
                <a:cs typeface="Times New Roman"/>
              </a:rPr>
              <a:t>r</a:t>
            </a:r>
            <a:r>
              <a:rPr sz="3600" dirty="0">
                <a:latin typeface="+mj-lt"/>
                <a:cs typeface="Times New Roman"/>
              </a:rPr>
              <a:t>t</a:t>
            </a:r>
            <a:r>
              <a:rPr sz="3600" spc="-40" dirty="0">
                <a:latin typeface="+mj-lt"/>
                <a:cs typeface="Times New Roman"/>
              </a:rPr>
              <a:t> </a:t>
            </a:r>
            <a:r>
              <a:rPr sz="3600" dirty="0">
                <a:latin typeface="+mj-lt"/>
                <a:cs typeface="Times New Roman"/>
              </a:rPr>
              <a:t>system</a:t>
            </a:r>
            <a:r>
              <a:rPr lang="en-US" sz="3600" dirty="0">
                <a:latin typeface="+mj-lt"/>
                <a:cs typeface="Times New Roman"/>
              </a:rPr>
              <a:t> </a:t>
            </a:r>
            <a:r>
              <a:rPr sz="3600" dirty="0">
                <a:latin typeface="+mj-lt"/>
                <a:cs typeface="Times New Roman"/>
              </a:rPr>
              <a:t>for</a:t>
            </a:r>
            <a:r>
              <a:rPr sz="3600" spc="-15" dirty="0">
                <a:latin typeface="+mj-lt"/>
                <a:cs typeface="Times New Roman"/>
              </a:rPr>
              <a:t> </a:t>
            </a:r>
            <a:r>
              <a:rPr sz="3600" dirty="0">
                <a:latin typeface="+mj-lt"/>
                <a:cs typeface="Times New Roman"/>
              </a:rPr>
              <a:t>the pla</a:t>
            </a:r>
            <a:r>
              <a:rPr sz="3600" spc="10" dirty="0">
                <a:latin typeface="+mj-lt"/>
                <a:cs typeface="Times New Roman"/>
              </a:rPr>
              <a:t>n</a:t>
            </a:r>
            <a:r>
              <a:rPr sz="3600" dirty="0">
                <a:latin typeface="+mj-lt"/>
                <a:cs typeface="Times New Roman"/>
              </a:rPr>
              <a:t>t.</a:t>
            </a:r>
          </a:p>
          <a:p>
            <a:pPr marL="355600" indent="-342900">
              <a:spcBef>
                <a:spcPts val="765"/>
              </a:spcBef>
              <a:buClr>
                <a:schemeClr val="accent1"/>
              </a:buClr>
              <a:buFont typeface="Arial" pitchFamily="34" charset="0"/>
              <a:buChar char="•"/>
              <a:tabLst>
                <a:tab pos="355600" algn="l"/>
              </a:tabLst>
            </a:pPr>
            <a:r>
              <a:rPr lang="en-US" sz="3600" dirty="0">
                <a:latin typeface="+mj-lt"/>
                <a:cs typeface="Times New Roman"/>
              </a:rPr>
              <a:t>May f</a:t>
            </a:r>
            <a:r>
              <a:rPr sz="3600" dirty="0">
                <a:latin typeface="+mj-lt"/>
                <a:cs typeface="Times New Roman"/>
              </a:rPr>
              <a:t>un</a:t>
            </a:r>
            <a:r>
              <a:rPr sz="3600" spc="5" dirty="0">
                <a:latin typeface="+mj-lt"/>
                <a:cs typeface="Times New Roman"/>
              </a:rPr>
              <a:t>c</a:t>
            </a:r>
            <a:r>
              <a:rPr sz="3600" dirty="0">
                <a:latin typeface="+mj-lt"/>
                <a:cs typeface="Times New Roman"/>
              </a:rPr>
              <a:t>tion</a:t>
            </a:r>
            <a:r>
              <a:rPr sz="3600" spc="-40" dirty="0">
                <a:latin typeface="+mj-lt"/>
                <a:cs typeface="Times New Roman"/>
              </a:rPr>
              <a:t> </a:t>
            </a:r>
            <a:r>
              <a:rPr sz="3600" dirty="0">
                <a:latin typeface="+mj-lt"/>
                <a:cs typeface="Times New Roman"/>
              </a:rPr>
              <a:t>in s</a:t>
            </a:r>
            <a:r>
              <a:rPr sz="3600" spc="-10" dirty="0">
                <a:latin typeface="+mj-lt"/>
                <a:cs typeface="Times New Roman"/>
              </a:rPr>
              <a:t>t</a:t>
            </a:r>
            <a:r>
              <a:rPr sz="3600" dirty="0">
                <a:latin typeface="+mj-lt"/>
                <a:cs typeface="Times New Roman"/>
              </a:rPr>
              <a:t>ora</a:t>
            </a:r>
            <a:r>
              <a:rPr sz="3600" spc="5" dirty="0">
                <a:latin typeface="+mj-lt"/>
                <a:cs typeface="Times New Roman"/>
              </a:rPr>
              <a:t>g</a:t>
            </a:r>
            <a:r>
              <a:rPr sz="3600" dirty="0">
                <a:latin typeface="+mj-lt"/>
                <a:cs typeface="Times New Roman"/>
              </a:rPr>
              <a:t>e</a:t>
            </a:r>
            <a:r>
              <a:rPr lang="en-US" sz="3600" dirty="0">
                <a:latin typeface="+mj-lt"/>
                <a:cs typeface="Times New Roman"/>
              </a:rPr>
              <a:t> and or photosynthesis</a:t>
            </a:r>
            <a:r>
              <a:rPr sz="3600" dirty="0">
                <a:latin typeface="+mj-lt"/>
                <a:cs typeface="Times New Roman"/>
              </a:rPr>
              <a:t>.</a:t>
            </a:r>
            <a:endParaRPr lang="en-US" sz="3600" dirty="0">
              <a:latin typeface="+mj-lt"/>
              <a:cs typeface="Times New Roman"/>
            </a:endParaRPr>
          </a:p>
          <a:p>
            <a:pPr marL="355600" indent="-342900">
              <a:spcBef>
                <a:spcPts val="765"/>
              </a:spcBef>
              <a:buClr>
                <a:schemeClr val="accent1"/>
              </a:buClr>
              <a:buFont typeface="Arial" pitchFamily="34" charset="0"/>
              <a:buChar char="•"/>
              <a:tabLst>
                <a:tab pos="355600" algn="l"/>
              </a:tabLst>
            </a:pPr>
            <a:r>
              <a:rPr lang="en-US" sz="3600" dirty="0">
                <a:latin typeface="+mj-lt"/>
                <a:cs typeface="Times New Roman"/>
              </a:rPr>
              <a:t>Transport water and dissolved minerals from the root to the leaves.</a:t>
            </a:r>
            <a:r>
              <a:rPr lang="en-US" sz="3600" i="1" dirty="0">
                <a:latin typeface="+mj-lt"/>
              </a:rPr>
              <a:t> </a:t>
            </a:r>
            <a:r>
              <a:rPr lang="en-US" sz="3600" i="1" dirty="0"/>
              <a:t>This is done by the part of the vascular system called Xylem.</a:t>
            </a:r>
          </a:p>
          <a:p>
            <a:pPr marL="355600" indent="-342900">
              <a:spcBef>
                <a:spcPts val="765"/>
              </a:spcBef>
              <a:buClr>
                <a:schemeClr val="accent1"/>
              </a:buClr>
              <a:buFont typeface="Arial" pitchFamily="34" charset="0"/>
              <a:buChar char="•"/>
              <a:tabLst>
                <a:tab pos="355600" algn="l"/>
              </a:tabLst>
            </a:pPr>
            <a:r>
              <a:rPr lang="en-US" sz="3600" i="1" dirty="0"/>
              <a:t> </a:t>
            </a:r>
            <a:r>
              <a:rPr lang="en-US" sz="3600" dirty="0"/>
              <a:t>Transport food from the leaves (made by photosynthesis!) to the roots. </a:t>
            </a:r>
            <a:r>
              <a:rPr lang="en-US" sz="3600" i="1" dirty="0"/>
              <a:t>This is done by the part of the vascular system called Phloem</a:t>
            </a:r>
            <a:r>
              <a:rPr lang="en-US" sz="3600" dirty="0"/>
              <a:t>.</a:t>
            </a:r>
          </a:p>
        </p:txBody>
      </p:sp>
      <p:sp>
        <p:nvSpPr>
          <p:cNvPr id="8" name="TextBox 7"/>
          <p:cNvSpPr txBox="1"/>
          <p:nvPr/>
        </p:nvSpPr>
        <p:spPr>
          <a:xfrm>
            <a:off x="5334000" y="0"/>
            <a:ext cx="1532792" cy="707886"/>
          </a:xfrm>
          <a:prstGeom prst="rect">
            <a:avLst/>
          </a:prstGeom>
          <a:solidFill>
            <a:schemeClr val="bg1">
              <a:tint val="95000"/>
              <a:satMod val="170000"/>
            </a:schemeClr>
          </a:solidFill>
        </p:spPr>
        <p:txBody>
          <a:bodyPr wrap="none" rtlCol="0">
            <a:spAutoFit/>
          </a:bodyPr>
          <a:lstStyle/>
          <a:p>
            <a:r>
              <a:rPr lang="en-US" sz="4000" dirty="0"/>
              <a:t>Stems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523999" y="1001802"/>
            <a:ext cx="9144000" cy="5632311"/>
          </a:xfrm>
          <a:prstGeom prst="rect">
            <a:avLst/>
          </a:prstGeom>
          <a:solidFill>
            <a:schemeClr val="bg1">
              <a:tint val="95000"/>
              <a:satMod val="170000"/>
            </a:schemeClr>
          </a:solidFill>
        </p:spPr>
        <p:txBody>
          <a:bodyPr wrap="square">
            <a:spAutoFit/>
          </a:bodyPr>
          <a:lstStyle/>
          <a:p>
            <a:pPr marL="571500" indent="-571500">
              <a:buFont typeface="Arial" panose="020B0604020202020204" pitchFamily="34" charset="0"/>
              <a:buChar char="•"/>
            </a:pPr>
            <a:r>
              <a:rPr lang="en-US" sz="4000" dirty="0"/>
              <a:t> 	 Node – point on the stem where </a:t>
            </a:r>
          </a:p>
          <a:p>
            <a:r>
              <a:rPr lang="en-US" sz="4000" dirty="0"/>
              <a:t>            leaves occur</a:t>
            </a:r>
          </a:p>
          <a:p>
            <a:pPr>
              <a:buFont typeface="Arial" pitchFamily="34" charset="0"/>
              <a:buChar char="•"/>
            </a:pPr>
            <a:r>
              <a:rPr lang="en-US" sz="4000" dirty="0"/>
              <a:t>	Internodes – the spaces on the stem</a:t>
            </a:r>
          </a:p>
          <a:p>
            <a:r>
              <a:rPr lang="en-US" sz="4000" dirty="0"/>
              <a:t>            in between nodes</a:t>
            </a:r>
          </a:p>
          <a:p>
            <a:pPr>
              <a:buFont typeface="Arial" pitchFamily="34" charset="0"/>
              <a:buChar char="•"/>
            </a:pPr>
            <a:r>
              <a:rPr lang="en-US" sz="4000" dirty="0"/>
              <a:t>	  Apical bud – the growing point at </a:t>
            </a:r>
          </a:p>
          <a:p>
            <a:r>
              <a:rPr lang="en-US" sz="4000" dirty="0"/>
              <a:t>            the end of a stem that is responsible</a:t>
            </a:r>
          </a:p>
          <a:p>
            <a:r>
              <a:rPr lang="en-US" sz="4000" dirty="0"/>
              <a:t>            for the growth of the stem in length.</a:t>
            </a:r>
          </a:p>
          <a:p>
            <a:pPr>
              <a:buFont typeface="Arial" pitchFamily="34" charset="0"/>
              <a:buChar char="•"/>
            </a:pPr>
            <a:r>
              <a:rPr lang="en-US" sz="4000" dirty="0"/>
              <a:t>	  Axillary Buds – growing points in the</a:t>
            </a:r>
          </a:p>
          <a:p>
            <a:r>
              <a:rPr lang="en-US" sz="4000" dirty="0"/>
              <a:t>          angle between the stem and the leaf</a:t>
            </a:r>
          </a:p>
        </p:txBody>
      </p:sp>
      <p:sp>
        <p:nvSpPr>
          <p:cNvPr id="5" name="TextBox 4"/>
          <p:cNvSpPr txBox="1"/>
          <p:nvPr/>
        </p:nvSpPr>
        <p:spPr>
          <a:xfrm>
            <a:off x="4434166" y="228600"/>
            <a:ext cx="3323667" cy="707886"/>
          </a:xfrm>
          <a:prstGeom prst="rect">
            <a:avLst/>
          </a:prstGeom>
          <a:solidFill>
            <a:schemeClr val="bg1"/>
          </a:solidFill>
        </p:spPr>
        <p:txBody>
          <a:bodyPr wrap="none" rtlCol="0">
            <a:spAutoFit/>
          </a:bodyPr>
          <a:lstStyle/>
          <a:p>
            <a:r>
              <a:rPr lang="en-US" sz="4000" b="1" dirty="0"/>
              <a:t>Stem Anatomy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4" name="object 4"/>
          <p:cNvSpPr/>
          <p:nvPr/>
        </p:nvSpPr>
        <p:spPr>
          <a:xfrm>
            <a:off x="5337047" y="3732276"/>
            <a:ext cx="532130" cy="988060"/>
          </a:xfrm>
          <a:custGeom>
            <a:avLst/>
            <a:gdLst/>
            <a:ahLst/>
            <a:cxnLst/>
            <a:rect l="l" t="t" r="r" b="b"/>
            <a:pathLst>
              <a:path w="532129" h="988060">
                <a:moveTo>
                  <a:pt x="0" y="246887"/>
                </a:moveTo>
                <a:lnTo>
                  <a:pt x="265938" y="0"/>
                </a:lnTo>
                <a:lnTo>
                  <a:pt x="531876" y="246887"/>
                </a:lnTo>
                <a:lnTo>
                  <a:pt x="398906" y="246887"/>
                </a:lnTo>
                <a:lnTo>
                  <a:pt x="398906" y="987551"/>
                </a:lnTo>
                <a:lnTo>
                  <a:pt x="132968" y="987551"/>
                </a:lnTo>
                <a:lnTo>
                  <a:pt x="132968" y="246887"/>
                </a:lnTo>
                <a:lnTo>
                  <a:pt x="0" y="246887"/>
                </a:lnTo>
                <a:close/>
              </a:path>
            </a:pathLst>
          </a:custGeom>
          <a:ln w="9144">
            <a:solidFill>
              <a:srgbClr val="000000"/>
            </a:solidFill>
          </a:ln>
        </p:spPr>
        <p:txBody>
          <a:bodyPr wrap="square" lIns="0" tIns="0" rIns="0" bIns="0" rtlCol="0"/>
          <a:lstStyle/>
          <a:p>
            <a:endParaRPr/>
          </a:p>
        </p:txBody>
      </p:sp>
      <p:sp>
        <p:nvSpPr>
          <p:cNvPr id="6" name="object 6"/>
          <p:cNvSpPr/>
          <p:nvPr/>
        </p:nvSpPr>
        <p:spPr>
          <a:xfrm>
            <a:off x="5337047" y="4719829"/>
            <a:ext cx="532130" cy="1062355"/>
          </a:xfrm>
          <a:custGeom>
            <a:avLst/>
            <a:gdLst/>
            <a:ahLst/>
            <a:cxnLst/>
            <a:rect l="l" t="t" r="r" b="b"/>
            <a:pathLst>
              <a:path w="532129" h="1062354">
                <a:moveTo>
                  <a:pt x="0" y="796671"/>
                </a:moveTo>
                <a:lnTo>
                  <a:pt x="132968" y="796671"/>
                </a:lnTo>
                <a:lnTo>
                  <a:pt x="132968" y="0"/>
                </a:lnTo>
                <a:lnTo>
                  <a:pt x="398906" y="0"/>
                </a:lnTo>
                <a:lnTo>
                  <a:pt x="398906" y="796671"/>
                </a:lnTo>
                <a:lnTo>
                  <a:pt x="531876" y="796671"/>
                </a:lnTo>
                <a:lnTo>
                  <a:pt x="265938" y="1062228"/>
                </a:lnTo>
                <a:lnTo>
                  <a:pt x="0" y="796671"/>
                </a:lnTo>
                <a:close/>
              </a:path>
            </a:pathLst>
          </a:custGeom>
          <a:ln w="9144">
            <a:solidFill>
              <a:srgbClr val="000000"/>
            </a:solidFill>
          </a:ln>
        </p:spPr>
        <p:txBody>
          <a:bodyPr wrap="square" lIns="0" tIns="0" rIns="0" bIns="0" rtlCol="0"/>
          <a:lstStyle/>
          <a:p>
            <a:endParaRPr/>
          </a:p>
        </p:txBody>
      </p:sp>
      <p:sp>
        <p:nvSpPr>
          <p:cNvPr id="9" name="object 9"/>
          <p:cNvSpPr/>
          <p:nvPr/>
        </p:nvSpPr>
        <p:spPr>
          <a:xfrm>
            <a:off x="5337047" y="3201923"/>
            <a:ext cx="683260" cy="379730"/>
          </a:xfrm>
          <a:custGeom>
            <a:avLst/>
            <a:gdLst/>
            <a:ahLst/>
            <a:cxnLst/>
            <a:rect l="l" t="t" r="r" b="b"/>
            <a:pathLst>
              <a:path w="683260" h="379729">
                <a:moveTo>
                  <a:pt x="0" y="94868"/>
                </a:moveTo>
                <a:lnTo>
                  <a:pt x="512063" y="94868"/>
                </a:lnTo>
                <a:lnTo>
                  <a:pt x="512063" y="0"/>
                </a:lnTo>
                <a:lnTo>
                  <a:pt x="682751" y="189737"/>
                </a:lnTo>
                <a:lnTo>
                  <a:pt x="512063" y="379475"/>
                </a:lnTo>
                <a:lnTo>
                  <a:pt x="512063" y="284606"/>
                </a:lnTo>
                <a:lnTo>
                  <a:pt x="0" y="284606"/>
                </a:lnTo>
                <a:lnTo>
                  <a:pt x="0" y="94868"/>
                </a:lnTo>
                <a:close/>
              </a:path>
            </a:pathLst>
          </a:custGeom>
          <a:ln w="9144">
            <a:solidFill>
              <a:srgbClr val="000000"/>
            </a:solidFill>
          </a:ln>
        </p:spPr>
        <p:txBody>
          <a:bodyPr wrap="square" lIns="0" tIns="0" rIns="0" bIns="0" rtlCol="0"/>
          <a:lstStyle/>
          <a:p>
            <a:endParaRPr/>
          </a:p>
        </p:txBody>
      </p:sp>
      <p:sp>
        <p:nvSpPr>
          <p:cNvPr id="2" name="object 2"/>
          <p:cNvSpPr/>
          <p:nvPr/>
        </p:nvSpPr>
        <p:spPr>
          <a:xfrm>
            <a:off x="1981201" y="152400"/>
            <a:ext cx="5127499" cy="6629400"/>
          </a:xfrm>
          <a:prstGeom prst="rect">
            <a:avLst/>
          </a:prstGeom>
          <a:blipFill>
            <a:blip r:embed="rId4" cstate="print"/>
            <a:stretch>
              <a:fillRect/>
            </a:stretch>
          </a:blipFill>
        </p:spPr>
        <p:txBody>
          <a:bodyPr wrap="square" lIns="0" tIns="0" rIns="0" bIns="0" rtlCol="0"/>
          <a:lstStyle/>
          <a:p>
            <a:endParaRPr/>
          </a:p>
        </p:txBody>
      </p:sp>
      <p:sp>
        <p:nvSpPr>
          <p:cNvPr id="12" name="object 12"/>
          <p:cNvSpPr txBox="1"/>
          <p:nvPr/>
        </p:nvSpPr>
        <p:spPr>
          <a:xfrm>
            <a:off x="7714593" y="1914460"/>
            <a:ext cx="3581400" cy="2954655"/>
          </a:xfrm>
          <a:prstGeom prst="rect">
            <a:avLst/>
          </a:prstGeom>
          <a:solidFill>
            <a:schemeClr val="bg1">
              <a:tint val="95000"/>
              <a:satMod val="170000"/>
            </a:schemeClr>
          </a:solidFill>
        </p:spPr>
        <p:txBody>
          <a:bodyPr vert="horz" wrap="square" lIns="0" tIns="0" rIns="0" bIns="0" rtlCol="0">
            <a:spAutoFit/>
          </a:bodyPr>
          <a:lstStyle/>
          <a:p>
            <a:pPr marL="86995" marR="364490"/>
            <a:r>
              <a:rPr lang="en-US" sz="2400" b="1" dirty="0">
                <a:solidFill>
                  <a:schemeClr val="tx1">
                    <a:lumMod val="65000"/>
                    <a:lumOff val="35000"/>
                  </a:schemeClr>
                </a:solidFill>
                <a:latin typeface="Times New Roman"/>
                <a:cs typeface="Times New Roman"/>
              </a:rPr>
              <a:t>Nodes</a:t>
            </a:r>
          </a:p>
          <a:p>
            <a:pPr marL="86995" marR="364490"/>
            <a:endParaRPr lang="en-US" sz="2400" dirty="0">
              <a:solidFill>
                <a:schemeClr val="tx1">
                  <a:lumMod val="65000"/>
                  <a:lumOff val="35000"/>
                </a:schemeClr>
              </a:solidFill>
              <a:latin typeface="Times New Roman"/>
              <a:cs typeface="Times New Roman"/>
            </a:endParaRPr>
          </a:p>
          <a:p>
            <a:pPr marL="86995" marR="364490"/>
            <a:r>
              <a:rPr lang="en-US" sz="2400" b="1" dirty="0">
                <a:solidFill>
                  <a:schemeClr val="tx1">
                    <a:lumMod val="65000"/>
                    <a:lumOff val="35000"/>
                  </a:schemeClr>
                </a:solidFill>
                <a:latin typeface="Times New Roman"/>
                <a:cs typeface="Times New Roman"/>
              </a:rPr>
              <a:t>Internodes</a:t>
            </a:r>
            <a:r>
              <a:rPr lang="en-US" sz="2400" dirty="0">
                <a:solidFill>
                  <a:schemeClr val="tx1">
                    <a:lumMod val="65000"/>
                    <a:lumOff val="35000"/>
                  </a:schemeClr>
                </a:solidFill>
                <a:latin typeface="Times New Roman"/>
                <a:cs typeface="Times New Roman"/>
              </a:rPr>
              <a:t> – length determined by growing conditions</a:t>
            </a:r>
          </a:p>
          <a:p>
            <a:pPr marL="86995" marR="364490"/>
            <a:endParaRPr lang="en-US" sz="2400" dirty="0">
              <a:solidFill>
                <a:schemeClr val="tx1">
                  <a:lumMod val="65000"/>
                  <a:lumOff val="35000"/>
                </a:schemeClr>
              </a:solidFill>
              <a:latin typeface="Times New Roman"/>
              <a:cs typeface="Times New Roman"/>
            </a:endParaRPr>
          </a:p>
          <a:p>
            <a:pPr marL="86995" marR="364490"/>
            <a:r>
              <a:rPr lang="en-US" sz="2400" b="1" dirty="0">
                <a:solidFill>
                  <a:schemeClr val="tx1">
                    <a:lumMod val="65000"/>
                    <a:lumOff val="35000"/>
                  </a:schemeClr>
                </a:solidFill>
                <a:latin typeface="Times New Roman"/>
                <a:cs typeface="Times New Roman"/>
              </a:rPr>
              <a:t>Buds</a:t>
            </a:r>
            <a:r>
              <a:rPr lang="en-US" sz="2400" dirty="0">
                <a:solidFill>
                  <a:schemeClr val="tx1">
                    <a:lumMod val="65000"/>
                    <a:lumOff val="35000"/>
                  </a:schemeClr>
                </a:solidFill>
                <a:latin typeface="Times New Roman"/>
                <a:cs typeface="Times New Roman"/>
              </a:rPr>
              <a:t> – apical and lateral</a:t>
            </a:r>
          </a:p>
          <a:p>
            <a:pPr marL="86995" marR="364490"/>
            <a:r>
              <a:rPr lang="en-US" sz="2400" dirty="0">
                <a:solidFill>
                  <a:schemeClr val="tx1">
                    <a:lumMod val="65000"/>
                    <a:lumOff val="35000"/>
                  </a:schemeClr>
                </a:solidFill>
                <a:latin typeface="Times New Roman"/>
                <a:cs typeface="Times New Roman"/>
              </a:rPr>
              <a:t>        </a:t>
            </a:r>
          </a:p>
        </p:txBody>
      </p:sp>
      <p:sp>
        <p:nvSpPr>
          <p:cNvPr id="8" name="TextBox 7"/>
          <p:cNvSpPr txBox="1"/>
          <p:nvPr/>
        </p:nvSpPr>
        <p:spPr>
          <a:xfrm>
            <a:off x="7772400" y="455102"/>
            <a:ext cx="3523593" cy="707886"/>
          </a:xfrm>
          <a:prstGeom prst="rect">
            <a:avLst/>
          </a:prstGeom>
          <a:solidFill>
            <a:schemeClr val="bg1">
              <a:tint val="95000"/>
              <a:satMod val="170000"/>
            </a:schemeClr>
          </a:solidFill>
        </p:spPr>
        <p:txBody>
          <a:bodyPr wrap="none" rtlCol="0">
            <a:spAutoFit/>
          </a:bodyPr>
          <a:lstStyle/>
          <a:p>
            <a:r>
              <a:rPr lang="en-US" sz="4000" b="1" dirty="0"/>
              <a:t>Stem Anatomy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7" name="TextBox 6"/>
          <p:cNvSpPr txBox="1"/>
          <p:nvPr/>
        </p:nvSpPr>
        <p:spPr>
          <a:xfrm>
            <a:off x="1905000" y="305068"/>
            <a:ext cx="8839200" cy="6247864"/>
          </a:xfrm>
          <a:prstGeom prst="rect">
            <a:avLst/>
          </a:prstGeom>
          <a:solidFill>
            <a:schemeClr val="bg1">
              <a:tint val="95000"/>
              <a:satMod val="170000"/>
            </a:schemeClr>
          </a:solidFill>
        </p:spPr>
        <p:txBody>
          <a:bodyPr wrap="square" rtlCol="0">
            <a:spAutoFit/>
          </a:bodyPr>
          <a:lstStyle/>
          <a:p>
            <a:pPr>
              <a:buFont typeface="Arial" pitchFamily="34" charset="0"/>
              <a:buChar char="•"/>
            </a:pPr>
            <a:r>
              <a:rPr lang="en-US" sz="4000" b="1" dirty="0"/>
              <a:t>Woody stems </a:t>
            </a:r>
            <a:r>
              <a:rPr lang="en-US" sz="4000" dirty="0"/>
              <a:t>have hard xylem </a:t>
            </a:r>
          </a:p>
          <a:p>
            <a:r>
              <a:rPr lang="en-US" sz="4000" dirty="0"/>
              <a:t>  	Tree and shrubs</a:t>
            </a:r>
          </a:p>
          <a:p>
            <a:r>
              <a:rPr lang="en-US" sz="4000" dirty="0"/>
              <a:t>	Persist from year to year</a:t>
            </a:r>
          </a:p>
          <a:p>
            <a:pPr>
              <a:buFont typeface="Arial" pitchFamily="34" charset="0"/>
              <a:buChar char="•"/>
            </a:pPr>
            <a:r>
              <a:rPr lang="en-US" sz="4000" b="1" dirty="0"/>
              <a:t>Herbaceous stems </a:t>
            </a:r>
            <a:r>
              <a:rPr lang="en-US" sz="4000" dirty="0"/>
              <a:t>are soft and fleshy</a:t>
            </a:r>
          </a:p>
          <a:p>
            <a:r>
              <a:rPr lang="en-US" sz="4000" dirty="0"/>
              <a:t>	Annual and Biennials</a:t>
            </a:r>
          </a:p>
          <a:p>
            <a:endParaRPr lang="en-US" sz="4000" dirty="0"/>
          </a:p>
          <a:p>
            <a:r>
              <a:rPr lang="en-US" sz="4000" dirty="0"/>
              <a:t>Plant like okra can become hard by the end of summer but this is not wood and can dies back in winter so it is herbaceous.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371600" y="609600"/>
            <a:ext cx="9296400" cy="5016758"/>
          </a:xfrm>
          <a:prstGeom prst="rect">
            <a:avLst/>
          </a:prstGeom>
          <a:solidFill>
            <a:schemeClr val="bg1">
              <a:tint val="95000"/>
              <a:satMod val="170000"/>
            </a:schemeClr>
          </a:solidFill>
        </p:spPr>
        <p:txBody>
          <a:bodyPr wrap="square">
            <a:spAutoFit/>
          </a:bodyPr>
          <a:lstStyle/>
          <a:p>
            <a:pPr algn="ctr"/>
            <a:r>
              <a:rPr lang="en-US" sz="4000" b="1" dirty="0"/>
              <a:t>Modified stems  </a:t>
            </a:r>
          </a:p>
          <a:p>
            <a:endParaRPr lang="en-US" sz="4000" dirty="0"/>
          </a:p>
          <a:p>
            <a:pPr marL="571500" indent="-571500">
              <a:buFont typeface="Arial" panose="020B0604020202020204" pitchFamily="34" charset="0"/>
              <a:buChar char="•"/>
            </a:pPr>
            <a:r>
              <a:rPr lang="en-US" sz="4000" dirty="0"/>
              <a:t>The Irish potato is a part of a stem called a tuber, modified for storage.</a:t>
            </a:r>
          </a:p>
          <a:p>
            <a:pPr marL="571500" indent="-571500">
              <a:buFont typeface="Arial" panose="020B0604020202020204" pitchFamily="34" charset="0"/>
              <a:buChar char="•"/>
            </a:pPr>
            <a:r>
              <a:rPr lang="en-US" sz="4000" dirty="0"/>
              <a:t>Ginger plants grow from underground stems called a rhizomes.</a:t>
            </a:r>
          </a:p>
          <a:p>
            <a:pPr marL="571500" indent="-571500">
              <a:buFont typeface="Arial" panose="020B0604020202020204" pitchFamily="34" charset="0"/>
              <a:buChar char="•"/>
            </a:pPr>
            <a:r>
              <a:rPr lang="en-US" sz="4000" dirty="0"/>
              <a:t>Other modified stems are crowns, spurs, stolons and corms and bulbs.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4114800" y="152401"/>
            <a:ext cx="3810000" cy="954107"/>
          </a:xfrm>
          <a:prstGeom prst="rect">
            <a:avLst/>
          </a:prstGeom>
          <a:solidFill>
            <a:schemeClr val="bg1">
              <a:tint val="95000"/>
              <a:satMod val="170000"/>
            </a:schemeClr>
          </a:solidFill>
        </p:spPr>
        <p:txBody>
          <a:bodyPr wrap="square" rtlCol="0">
            <a:spAutoFit/>
          </a:bodyPr>
          <a:lstStyle/>
          <a:p>
            <a:pPr algn="ctr"/>
            <a:r>
              <a:rPr lang="en-US" sz="3200" b="1" dirty="0"/>
              <a:t>Stems as Food</a:t>
            </a:r>
          </a:p>
          <a:p>
            <a:r>
              <a:rPr lang="en-US" sz="2400" b="1" dirty="0"/>
              <a:t>   How many can You name?</a:t>
            </a:r>
            <a:endParaRPr lang="en-US" sz="3200" b="1" dirty="0"/>
          </a:p>
        </p:txBody>
      </p:sp>
      <p:pic>
        <p:nvPicPr>
          <p:cNvPr id="73734" name="Picture 6" descr="Image result for plant stems as food"/>
          <p:cNvPicPr>
            <a:picLocks noChangeAspect="1" noChangeArrowheads="1"/>
          </p:cNvPicPr>
          <p:nvPr/>
        </p:nvPicPr>
        <p:blipFill>
          <a:blip r:embed="rId3" cstate="print"/>
          <a:srcRect/>
          <a:stretch>
            <a:fillRect/>
          </a:stretch>
        </p:blipFill>
        <p:spPr bwMode="auto">
          <a:xfrm>
            <a:off x="3546278" y="990600"/>
            <a:ext cx="6929432" cy="3048000"/>
          </a:xfrm>
          <a:prstGeom prst="rect">
            <a:avLst/>
          </a:prstGeom>
          <a:noFill/>
        </p:spPr>
      </p:pic>
      <p:sp>
        <p:nvSpPr>
          <p:cNvPr id="73736" name="AutoShape 8" descr="Image result for opunti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3738" name="AutoShape 10" descr="Image result for opunti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3740" name="AutoShape 12" descr="Image result for opunti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3742" name="Picture 14" descr="Opuntia littoralis var vaseyi 5.jpg"/>
          <p:cNvPicPr>
            <a:picLocks noChangeAspect="1" noChangeArrowheads="1"/>
          </p:cNvPicPr>
          <p:nvPr/>
        </p:nvPicPr>
        <p:blipFill>
          <a:blip r:embed="rId4" cstate="print"/>
          <a:srcRect/>
          <a:stretch>
            <a:fillRect/>
          </a:stretch>
        </p:blipFill>
        <p:spPr bwMode="auto">
          <a:xfrm>
            <a:off x="2286000" y="3124200"/>
            <a:ext cx="4495800" cy="3355794"/>
          </a:xfrm>
          <a:prstGeom prst="rect">
            <a:avLst/>
          </a:prstGeom>
          <a:noFill/>
        </p:spPr>
      </p:pic>
      <p:pic>
        <p:nvPicPr>
          <p:cNvPr id="73744" name="Picture 16" descr="Image result"/>
          <p:cNvPicPr>
            <a:picLocks noChangeAspect="1" noChangeArrowheads="1"/>
          </p:cNvPicPr>
          <p:nvPr/>
        </p:nvPicPr>
        <p:blipFill>
          <a:blip r:embed="rId5" cstate="print"/>
          <a:srcRect/>
          <a:stretch>
            <a:fillRect/>
          </a:stretch>
        </p:blipFill>
        <p:spPr bwMode="auto">
          <a:xfrm>
            <a:off x="6860054" y="3124200"/>
            <a:ext cx="3807946" cy="2941638"/>
          </a:xfrm>
          <a:prstGeom prst="rect">
            <a:avLst/>
          </a:prstGeom>
          <a:noFill/>
        </p:spPr>
      </p:pic>
      <p:sp>
        <p:nvSpPr>
          <p:cNvPr id="11" name="Rectangle 10"/>
          <p:cNvSpPr/>
          <p:nvPr/>
        </p:nvSpPr>
        <p:spPr>
          <a:xfrm rot="5400000">
            <a:off x="8680966" y="3587234"/>
            <a:ext cx="3124200" cy="369332"/>
          </a:xfrm>
          <a:prstGeom prst="rect">
            <a:avLst/>
          </a:prstGeom>
        </p:spPr>
        <p:txBody>
          <a:bodyPr wrap="square">
            <a:spAutoFit/>
          </a:bodyPr>
          <a:lstStyle/>
          <a:p>
            <a:r>
              <a:rPr lang="en-US" dirty="0"/>
              <a:t>https://upload.wikimedia.org</a:t>
            </a:r>
          </a:p>
        </p:txBody>
      </p:sp>
      <p:pic>
        <p:nvPicPr>
          <p:cNvPr id="73746" name="Picture 18" descr="Image result for asparagus"/>
          <p:cNvPicPr>
            <a:picLocks noChangeAspect="1" noChangeArrowheads="1"/>
          </p:cNvPicPr>
          <p:nvPr/>
        </p:nvPicPr>
        <p:blipFill>
          <a:blip r:embed="rId6" cstate="print"/>
          <a:srcRect/>
          <a:stretch>
            <a:fillRect/>
          </a:stretch>
        </p:blipFill>
        <p:spPr bwMode="auto">
          <a:xfrm>
            <a:off x="4038600" y="1981200"/>
            <a:ext cx="5680800" cy="3789050"/>
          </a:xfrm>
          <a:prstGeom prst="rect">
            <a:avLst/>
          </a:prstGeom>
          <a:noFill/>
        </p:spPr>
      </p:pic>
      <p:pic>
        <p:nvPicPr>
          <p:cNvPr id="73748" name="Picture 20" descr="https://upload.wikimedia.org/wikipedia/commons/thumb/2/29/Cut_sugarcane.jpg/220px-Cut_sugarcane.jpg"/>
          <p:cNvPicPr>
            <a:picLocks noChangeAspect="1" noChangeArrowheads="1"/>
          </p:cNvPicPr>
          <p:nvPr/>
        </p:nvPicPr>
        <p:blipFill>
          <a:blip r:embed="rId7" cstate="print"/>
          <a:srcRect/>
          <a:stretch>
            <a:fillRect/>
          </a:stretch>
        </p:blipFill>
        <p:spPr bwMode="auto">
          <a:xfrm>
            <a:off x="2514600" y="1447801"/>
            <a:ext cx="5410200" cy="400846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7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2362200" y="381001"/>
            <a:ext cx="8458199" cy="1692771"/>
          </a:xfrm>
          <a:prstGeom prst="rect">
            <a:avLst/>
          </a:prstGeom>
          <a:solidFill>
            <a:schemeClr val="bg1">
              <a:tint val="95000"/>
              <a:satMod val="170000"/>
            </a:schemeClr>
          </a:solidFill>
        </p:spPr>
        <p:txBody>
          <a:bodyPr wrap="square" rtlCol="0">
            <a:spAutoFit/>
          </a:bodyPr>
          <a:lstStyle/>
          <a:p>
            <a:r>
              <a:rPr lang="en-US" sz="3200" dirty="0"/>
              <a:t>Buds   </a:t>
            </a:r>
            <a:r>
              <a:rPr lang="en-US" sz="2400" dirty="0"/>
              <a:t>-  An undeveloped shoot </a:t>
            </a:r>
          </a:p>
          <a:p>
            <a:r>
              <a:rPr lang="en-US" sz="2400" dirty="0"/>
              <a:t>                -  Contains embryonic tissue of a branch, </a:t>
            </a:r>
          </a:p>
          <a:p>
            <a:r>
              <a:rPr lang="en-US" sz="2400" dirty="0"/>
              <a:t>                    leaf or flower </a:t>
            </a:r>
          </a:p>
          <a:p>
            <a:r>
              <a:rPr lang="en-US" sz="2400" dirty="0"/>
              <a:t>	   - May have a chilling requirement before growing </a:t>
            </a:r>
          </a:p>
        </p:txBody>
      </p:sp>
      <p:sp>
        <p:nvSpPr>
          <p:cNvPr id="75780" name="AutoShape 4" descr="Image result for bud location on stem"/>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5782" name="Picture 6" descr="Image result for bud location on stem"/>
          <p:cNvPicPr>
            <a:picLocks noChangeAspect="1" noChangeArrowheads="1"/>
          </p:cNvPicPr>
          <p:nvPr/>
        </p:nvPicPr>
        <p:blipFill>
          <a:blip r:embed="rId3" cstate="print"/>
          <a:srcRect/>
          <a:stretch>
            <a:fillRect/>
          </a:stretch>
        </p:blipFill>
        <p:spPr bwMode="auto">
          <a:xfrm>
            <a:off x="7010401" y="2579705"/>
            <a:ext cx="4392313" cy="3657600"/>
          </a:xfrm>
          <a:prstGeom prst="rect">
            <a:avLst/>
          </a:prstGeom>
          <a:noFill/>
        </p:spPr>
      </p:pic>
      <p:sp>
        <p:nvSpPr>
          <p:cNvPr id="8" name="Rectangle 7"/>
          <p:cNvSpPr/>
          <p:nvPr/>
        </p:nvSpPr>
        <p:spPr>
          <a:xfrm>
            <a:off x="8382000" y="6446221"/>
            <a:ext cx="2497800" cy="369332"/>
          </a:xfrm>
          <a:prstGeom prst="rect">
            <a:avLst/>
          </a:prstGeom>
        </p:spPr>
        <p:txBody>
          <a:bodyPr wrap="none">
            <a:spAutoFit/>
          </a:bodyPr>
          <a:lstStyle/>
          <a:p>
            <a:r>
              <a:rPr lang="en-US" sz="1400" dirty="0"/>
              <a:t>http://extension.colostate.edu</a:t>
            </a:r>
            <a:r>
              <a:rPr lang="en-US" dirty="0"/>
              <a:t>/</a:t>
            </a:r>
          </a:p>
        </p:txBody>
      </p:sp>
      <p:pic>
        <p:nvPicPr>
          <p:cNvPr id="75786" name="Picture 10" descr="Image result for bud location on stem"/>
          <p:cNvPicPr>
            <a:picLocks noChangeAspect="1" noChangeArrowheads="1"/>
          </p:cNvPicPr>
          <p:nvPr/>
        </p:nvPicPr>
        <p:blipFill>
          <a:blip r:embed="rId4" cstate="print"/>
          <a:srcRect/>
          <a:stretch>
            <a:fillRect/>
          </a:stretch>
        </p:blipFill>
        <p:spPr bwMode="auto">
          <a:xfrm>
            <a:off x="547688" y="2514636"/>
            <a:ext cx="3629025" cy="3190876"/>
          </a:xfrm>
          <a:prstGeom prst="rect">
            <a:avLst/>
          </a:prstGeom>
          <a:noFill/>
        </p:spPr>
      </p:pic>
      <p:sp>
        <p:nvSpPr>
          <p:cNvPr id="12" name="Rectangle 11"/>
          <p:cNvSpPr/>
          <p:nvPr/>
        </p:nvSpPr>
        <p:spPr>
          <a:xfrm>
            <a:off x="654595" y="6476999"/>
            <a:ext cx="3522118" cy="307777"/>
          </a:xfrm>
          <a:prstGeom prst="rect">
            <a:avLst/>
          </a:prstGeom>
        </p:spPr>
        <p:txBody>
          <a:bodyPr wrap="none">
            <a:spAutoFit/>
          </a:bodyPr>
          <a:lstStyle/>
          <a:p>
            <a:r>
              <a:rPr lang="en-US" sz="1400" dirty="0"/>
              <a:t>http://schoolbag.info/biology/living/268.html</a:t>
            </a:r>
          </a:p>
        </p:txBody>
      </p:sp>
      <p:sp>
        <p:nvSpPr>
          <p:cNvPr id="5" name="TextBox 4"/>
          <p:cNvSpPr txBox="1"/>
          <p:nvPr/>
        </p:nvSpPr>
        <p:spPr>
          <a:xfrm>
            <a:off x="4509766" y="3429000"/>
            <a:ext cx="2167581" cy="830997"/>
          </a:xfrm>
          <a:prstGeom prst="rect">
            <a:avLst/>
          </a:prstGeom>
          <a:solidFill>
            <a:schemeClr val="bg1">
              <a:tint val="95000"/>
              <a:satMod val="170000"/>
            </a:schemeClr>
          </a:solidFill>
          <a:ln w="6350">
            <a:solidFill>
              <a:schemeClr val="tx1"/>
            </a:solidFill>
          </a:ln>
        </p:spPr>
        <p:txBody>
          <a:bodyPr wrap="none" rtlCol="0">
            <a:spAutoFit/>
          </a:bodyPr>
          <a:lstStyle/>
          <a:p>
            <a:r>
              <a:rPr lang="en-US" sz="2400" dirty="0"/>
              <a:t>Bud are named </a:t>
            </a:r>
          </a:p>
          <a:p>
            <a:r>
              <a:rPr lang="en-US" sz="2400" dirty="0"/>
              <a:t>by location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txBox="1"/>
          <p:nvPr/>
        </p:nvSpPr>
        <p:spPr>
          <a:xfrm>
            <a:off x="2133600" y="1038915"/>
            <a:ext cx="4800600" cy="5714385"/>
          </a:xfrm>
          <a:prstGeom prst="rect">
            <a:avLst/>
          </a:prstGeom>
          <a:solidFill>
            <a:schemeClr val="bg1"/>
          </a:solidFill>
        </p:spPr>
        <p:txBody>
          <a:bodyPr vert="horz" wrap="square" lIns="0" tIns="0" rIns="0" bIns="0" rtlCol="0">
            <a:spAutoFit/>
          </a:bodyPr>
          <a:lstStyle/>
          <a:p>
            <a:pPr marL="355600" marR="5080" indent="-342900">
              <a:spcBef>
                <a:spcPts val="765"/>
              </a:spcBef>
              <a:buClr>
                <a:schemeClr val="accent1"/>
              </a:buClr>
              <a:buFont typeface="Times New Roman"/>
              <a:buChar char="•"/>
              <a:tabLst>
                <a:tab pos="355600" algn="l"/>
              </a:tabLst>
            </a:pPr>
            <a:r>
              <a:rPr sz="2400" dirty="0">
                <a:solidFill>
                  <a:schemeClr val="tx1">
                    <a:lumMod val="65000"/>
                    <a:lumOff val="35000"/>
                  </a:schemeClr>
                </a:solidFill>
                <a:latin typeface="+mj-lt"/>
                <a:cs typeface="Times New Roman"/>
              </a:rPr>
              <a:t>Bin</a:t>
            </a:r>
            <a:r>
              <a:rPr sz="2400" spc="10" dirty="0">
                <a:solidFill>
                  <a:schemeClr val="tx1">
                    <a:lumMod val="65000"/>
                    <a:lumOff val="35000"/>
                  </a:schemeClr>
                </a:solidFill>
                <a:latin typeface="+mj-lt"/>
                <a:cs typeface="Times New Roman"/>
              </a:rPr>
              <a:t>o</a:t>
            </a:r>
            <a:r>
              <a:rPr sz="2400" dirty="0">
                <a:solidFill>
                  <a:schemeClr val="tx1">
                    <a:lumMod val="65000"/>
                    <a:lumOff val="35000"/>
                  </a:schemeClr>
                </a:solidFill>
                <a:latin typeface="+mj-lt"/>
                <a:cs typeface="Times New Roman"/>
              </a:rPr>
              <a:t>mi</a:t>
            </a:r>
            <a:r>
              <a:rPr sz="2400" spc="5" dirty="0">
                <a:solidFill>
                  <a:schemeClr val="tx1">
                    <a:lumMod val="65000"/>
                    <a:lumOff val="35000"/>
                  </a:schemeClr>
                </a:solidFill>
                <a:latin typeface="+mj-lt"/>
                <a:cs typeface="Times New Roman"/>
              </a:rPr>
              <a:t>a</a:t>
            </a:r>
            <a:r>
              <a:rPr sz="2400" dirty="0">
                <a:solidFill>
                  <a:schemeClr val="tx1">
                    <a:lumMod val="65000"/>
                    <a:lumOff val="35000"/>
                  </a:schemeClr>
                </a:solidFill>
                <a:latin typeface="+mj-lt"/>
                <a:cs typeface="Times New Roman"/>
              </a:rPr>
              <a:t>l</a:t>
            </a:r>
            <a:r>
              <a:rPr sz="2400" spc="-35" dirty="0">
                <a:solidFill>
                  <a:schemeClr val="tx1">
                    <a:lumMod val="65000"/>
                    <a:lumOff val="35000"/>
                  </a:schemeClr>
                </a:solidFill>
                <a:latin typeface="+mj-lt"/>
                <a:cs typeface="Times New Roman"/>
              </a:rPr>
              <a:t> </a:t>
            </a:r>
            <a:r>
              <a:rPr sz="2400" dirty="0">
                <a:solidFill>
                  <a:schemeClr val="tx1">
                    <a:lumMod val="65000"/>
                    <a:lumOff val="35000"/>
                  </a:schemeClr>
                </a:solidFill>
                <a:latin typeface="+mj-lt"/>
                <a:cs typeface="Times New Roman"/>
              </a:rPr>
              <a:t>n</a:t>
            </a:r>
            <a:r>
              <a:rPr sz="2400" spc="10" dirty="0">
                <a:solidFill>
                  <a:schemeClr val="tx1">
                    <a:lumMod val="65000"/>
                    <a:lumOff val="35000"/>
                  </a:schemeClr>
                </a:solidFill>
                <a:latin typeface="+mj-lt"/>
                <a:cs typeface="Times New Roman"/>
              </a:rPr>
              <a:t>o</a:t>
            </a:r>
            <a:r>
              <a:rPr sz="2400" dirty="0">
                <a:solidFill>
                  <a:schemeClr val="tx1">
                    <a:lumMod val="65000"/>
                    <a:lumOff val="35000"/>
                  </a:schemeClr>
                </a:solidFill>
                <a:latin typeface="+mj-lt"/>
                <a:cs typeface="Times New Roman"/>
              </a:rPr>
              <a:t>m</a:t>
            </a:r>
            <a:r>
              <a:rPr sz="2400" spc="5" dirty="0">
                <a:solidFill>
                  <a:schemeClr val="tx1">
                    <a:lumMod val="65000"/>
                    <a:lumOff val="35000"/>
                  </a:schemeClr>
                </a:solidFill>
                <a:latin typeface="+mj-lt"/>
                <a:cs typeface="Times New Roman"/>
              </a:rPr>
              <a:t>e</a:t>
            </a:r>
            <a:r>
              <a:rPr sz="2400" dirty="0">
                <a:solidFill>
                  <a:schemeClr val="tx1">
                    <a:lumMod val="65000"/>
                    <a:lumOff val="35000"/>
                  </a:schemeClr>
                </a:solidFill>
                <a:latin typeface="+mj-lt"/>
                <a:cs typeface="Times New Roman"/>
              </a:rPr>
              <a:t>n</a:t>
            </a:r>
            <a:r>
              <a:rPr sz="2400" spc="10" dirty="0">
                <a:solidFill>
                  <a:schemeClr val="tx1">
                    <a:lumMod val="65000"/>
                    <a:lumOff val="35000"/>
                  </a:schemeClr>
                </a:solidFill>
                <a:latin typeface="+mj-lt"/>
                <a:cs typeface="Times New Roman"/>
              </a:rPr>
              <a:t>c</a:t>
            </a:r>
            <a:r>
              <a:rPr sz="2400" dirty="0">
                <a:solidFill>
                  <a:schemeClr val="tx1">
                    <a:lumMod val="65000"/>
                    <a:lumOff val="35000"/>
                  </a:schemeClr>
                </a:solidFill>
                <a:latin typeface="+mj-lt"/>
                <a:cs typeface="Times New Roman"/>
              </a:rPr>
              <a:t>latu</a:t>
            </a:r>
            <a:r>
              <a:rPr sz="2400" spc="-10" dirty="0">
                <a:solidFill>
                  <a:schemeClr val="tx1">
                    <a:lumMod val="65000"/>
                    <a:lumOff val="35000"/>
                  </a:schemeClr>
                </a:solidFill>
                <a:latin typeface="+mj-lt"/>
                <a:cs typeface="Times New Roman"/>
              </a:rPr>
              <a:t>r</a:t>
            </a:r>
            <a:r>
              <a:rPr sz="2400" dirty="0">
                <a:solidFill>
                  <a:schemeClr val="tx1">
                    <a:lumMod val="65000"/>
                    <a:lumOff val="35000"/>
                  </a:schemeClr>
                </a:solidFill>
                <a:latin typeface="+mj-lt"/>
                <a:cs typeface="Times New Roman"/>
              </a:rPr>
              <a:t>e</a:t>
            </a:r>
            <a:r>
              <a:rPr lang="en-US" sz="2400" dirty="0">
                <a:solidFill>
                  <a:schemeClr val="tx1">
                    <a:lumMod val="65000"/>
                    <a:lumOff val="35000"/>
                  </a:schemeClr>
                </a:solidFill>
                <a:latin typeface="+mj-lt"/>
                <a:cs typeface="Times New Roman"/>
              </a:rPr>
              <a:t> =  two-name-naming</a:t>
            </a:r>
          </a:p>
          <a:p>
            <a:pPr marL="355600" marR="5080" indent="-342900">
              <a:spcBef>
                <a:spcPts val="765"/>
              </a:spcBef>
              <a:buClr>
                <a:schemeClr val="accent1"/>
              </a:buClr>
              <a:buFont typeface="Times New Roman"/>
              <a:buChar char="•"/>
              <a:tabLst>
                <a:tab pos="355600" algn="l"/>
              </a:tabLst>
            </a:pPr>
            <a:endParaRPr sz="1000" dirty="0">
              <a:solidFill>
                <a:schemeClr val="tx1">
                  <a:lumMod val="65000"/>
                  <a:lumOff val="35000"/>
                </a:schemeClr>
              </a:solidFill>
              <a:latin typeface="+mj-lt"/>
              <a:cs typeface="Times New Roman"/>
            </a:endParaRPr>
          </a:p>
          <a:p>
            <a:pPr marL="355600" indent="-342900">
              <a:spcBef>
                <a:spcPts val="765"/>
              </a:spcBef>
              <a:buClr>
                <a:schemeClr val="accent1"/>
              </a:buClr>
              <a:buFont typeface="Times New Roman"/>
              <a:buChar char="•"/>
              <a:tabLst>
                <a:tab pos="355600" algn="l"/>
              </a:tabLst>
            </a:pPr>
            <a:r>
              <a:rPr lang="en-US" sz="2400" dirty="0">
                <a:solidFill>
                  <a:schemeClr val="tx1">
                    <a:lumMod val="65000"/>
                    <a:lumOff val="35000"/>
                  </a:schemeClr>
                </a:solidFill>
                <a:latin typeface="+mj-lt"/>
                <a:cs typeface="Times New Roman"/>
              </a:rPr>
              <a:t>Consists of the </a:t>
            </a:r>
            <a:r>
              <a:rPr lang="en-US" sz="2400" b="1" dirty="0">
                <a:solidFill>
                  <a:schemeClr val="tx1">
                    <a:lumMod val="65000"/>
                    <a:lumOff val="35000"/>
                  </a:schemeClr>
                </a:solidFill>
                <a:latin typeface="+mj-lt"/>
                <a:cs typeface="Times New Roman"/>
              </a:rPr>
              <a:t>genus</a:t>
            </a:r>
            <a:r>
              <a:rPr lang="en-US" sz="2400" dirty="0">
                <a:solidFill>
                  <a:schemeClr val="tx1">
                    <a:lumMod val="65000"/>
                    <a:lumOff val="35000"/>
                  </a:schemeClr>
                </a:solidFill>
                <a:latin typeface="+mj-lt"/>
                <a:cs typeface="Times New Roman"/>
              </a:rPr>
              <a:t> name and the </a:t>
            </a:r>
            <a:r>
              <a:rPr lang="en-US" sz="2400" b="1" dirty="0">
                <a:solidFill>
                  <a:schemeClr val="tx1">
                    <a:lumMod val="65000"/>
                    <a:lumOff val="35000"/>
                  </a:schemeClr>
                </a:solidFill>
                <a:latin typeface="+mj-lt"/>
                <a:cs typeface="Times New Roman"/>
              </a:rPr>
              <a:t>specific epithet </a:t>
            </a:r>
            <a:r>
              <a:rPr lang="en-US" sz="2400" dirty="0">
                <a:solidFill>
                  <a:schemeClr val="tx1">
                    <a:lumMod val="65000"/>
                    <a:lumOff val="35000"/>
                  </a:schemeClr>
                </a:solidFill>
                <a:latin typeface="+mj-lt"/>
                <a:cs typeface="Times New Roman"/>
              </a:rPr>
              <a:t>which is the species name and is usually descriptive</a:t>
            </a:r>
          </a:p>
          <a:p>
            <a:pPr marL="355600" indent="-342900">
              <a:spcBef>
                <a:spcPts val="765"/>
              </a:spcBef>
              <a:buClr>
                <a:schemeClr val="accent1"/>
              </a:buClr>
              <a:buFont typeface="Times New Roman"/>
              <a:buChar char="•"/>
              <a:tabLst>
                <a:tab pos="355600" algn="l"/>
              </a:tabLst>
            </a:pPr>
            <a:endParaRPr lang="en-US" sz="1000" dirty="0">
              <a:solidFill>
                <a:schemeClr val="tx1">
                  <a:lumMod val="65000"/>
                  <a:lumOff val="35000"/>
                </a:schemeClr>
              </a:solidFill>
              <a:latin typeface="+mj-lt"/>
              <a:cs typeface="Times New Roman"/>
            </a:endParaRPr>
          </a:p>
          <a:p>
            <a:pPr marL="355600" indent="-342900">
              <a:spcBef>
                <a:spcPts val="765"/>
              </a:spcBef>
              <a:buClr>
                <a:schemeClr val="accent1"/>
              </a:buClr>
              <a:buFont typeface="Times New Roman"/>
              <a:buChar char="•"/>
              <a:tabLst>
                <a:tab pos="355600" algn="l"/>
              </a:tabLst>
            </a:pPr>
            <a:r>
              <a:rPr lang="en-US" sz="2400" dirty="0">
                <a:solidFill>
                  <a:schemeClr val="tx1">
                    <a:lumMod val="65000"/>
                    <a:lumOff val="35000"/>
                  </a:schemeClr>
                </a:solidFill>
                <a:latin typeface="+mj-lt"/>
                <a:cs typeface="Times New Roman"/>
              </a:rPr>
              <a:t>Example – </a:t>
            </a:r>
            <a:r>
              <a:rPr lang="en-US" sz="2400" i="1" dirty="0" err="1">
                <a:solidFill>
                  <a:schemeClr val="tx1">
                    <a:lumMod val="65000"/>
                    <a:lumOff val="35000"/>
                  </a:schemeClr>
                </a:solidFill>
                <a:latin typeface="+mj-lt"/>
                <a:cs typeface="Times New Roman"/>
              </a:rPr>
              <a:t>Taxodium</a:t>
            </a:r>
            <a:r>
              <a:rPr lang="en-US" sz="2400" i="1" dirty="0">
                <a:solidFill>
                  <a:schemeClr val="tx1">
                    <a:lumMod val="65000"/>
                    <a:lumOff val="35000"/>
                  </a:schemeClr>
                </a:solidFill>
                <a:latin typeface="+mj-lt"/>
                <a:cs typeface="Times New Roman"/>
              </a:rPr>
              <a:t> </a:t>
            </a:r>
            <a:r>
              <a:rPr lang="en-US" sz="2400" i="1" dirty="0" err="1">
                <a:solidFill>
                  <a:schemeClr val="tx1">
                    <a:lumMod val="65000"/>
                    <a:lumOff val="35000"/>
                  </a:schemeClr>
                </a:solidFill>
                <a:latin typeface="+mj-lt"/>
                <a:cs typeface="Times New Roman"/>
              </a:rPr>
              <a:t>distichum</a:t>
            </a:r>
            <a:endParaRPr lang="en-US" sz="2400" i="1" dirty="0">
              <a:solidFill>
                <a:schemeClr val="tx1">
                  <a:lumMod val="65000"/>
                  <a:lumOff val="35000"/>
                </a:schemeClr>
              </a:solidFill>
              <a:latin typeface="+mj-lt"/>
              <a:cs typeface="Times New Roman"/>
            </a:endParaRPr>
          </a:p>
          <a:p>
            <a:pPr marL="355600" indent="-342900">
              <a:spcBef>
                <a:spcPts val="765"/>
              </a:spcBef>
              <a:buClr>
                <a:schemeClr val="accent1"/>
              </a:buClr>
              <a:buFont typeface="Times New Roman"/>
              <a:buChar char="•"/>
              <a:tabLst>
                <a:tab pos="355600" algn="l"/>
              </a:tabLst>
            </a:pPr>
            <a:endParaRPr lang="en-US" sz="1000" u="sng" dirty="0">
              <a:solidFill>
                <a:schemeClr val="tx1">
                  <a:lumMod val="65000"/>
                  <a:lumOff val="35000"/>
                </a:schemeClr>
              </a:solidFill>
              <a:latin typeface="+mj-lt"/>
              <a:cs typeface="Times New Roman"/>
            </a:endParaRPr>
          </a:p>
          <a:p>
            <a:pPr marL="355600" indent="-342900">
              <a:spcBef>
                <a:spcPts val="765"/>
              </a:spcBef>
              <a:buClr>
                <a:schemeClr val="accent1"/>
              </a:buClr>
              <a:buFont typeface="Times New Roman"/>
              <a:buChar char="•"/>
              <a:tabLst>
                <a:tab pos="355600" algn="l"/>
              </a:tabLst>
            </a:pPr>
            <a:r>
              <a:rPr lang="en-US" sz="2400" u="sng" dirty="0">
                <a:solidFill>
                  <a:schemeClr val="tx1">
                    <a:lumMod val="65000"/>
                    <a:lumOff val="35000"/>
                  </a:schemeClr>
                </a:solidFill>
                <a:latin typeface="+mj-lt"/>
                <a:cs typeface="Times New Roman"/>
              </a:rPr>
              <a:t>The genus name is always capitalized and the whole name is underlined or in Italics</a:t>
            </a:r>
          </a:p>
          <a:p>
            <a:pPr marL="355600" indent="-342900">
              <a:spcBef>
                <a:spcPts val="765"/>
              </a:spcBef>
              <a:buClr>
                <a:schemeClr val="accent1"/>
              </a:buClr>
              <a:buFont typeface="Times New Roman"/>
              <a:buChar char="•"/>
              <a:tabLst>
                <a:tab pos="355600" algn="l"/>
              </a:tabLst>
            </a:pPr>
            <a:endParaRPr lang="en-US" sz="1000" u="sng" dirty="0">
              <a:solidFill>
                <a:schemeClr val="tx1">
                  <a:lumMod val="65000"/>
                  <a:lumOff val="35000"/>
                </a:schemeClr>
              </a:solidFill>
              <a:latin typeface="+mj-lt"/>
              <a:cs typeface="Times New Roman"/>
            </a:endParaRPr>
          </a:p>
          <a:p>
            <a:pPr marL="355600" indent="-342900">
              <a:spcBef>
                <a:spcPts val="765"/>
              </a:spcBef>
              <a:buClr>
                <a:schemeClr val="accent1"/>
              </a:buClr>
              <a:buFont typeface="Times New Roman"/>
              <a:buChar char="•"/>
              <a:tabLst>
                <a:tab pos="355600" algn="l"/>
              </a:tabLst>
            </a:pPr>
            <a:r>
              <a:rPr lang="en-US" sz="2400" u="sng" dirty="0">
                <a:solidFill>
                  <a:schemeClr val="tx1">
                    <a:lumMod val="65000"/>
                    <a:lumOff val="35000"/>
                  </a:schemeClr>
                </a:solidFill>
                <a:latin typeface="+mj-lt"/>
                <a:cs typeface="Times New Roman"/>
              </a:rPr>
              <a:t>Why use them?</a:t>
            </a:r>
            <a:endParaRPr sz="2400" u="sng" dirty="0">
              <a:solidFill>
                <a:schemeClr val="tx1">
                  <a:lumMod val="65000"/>
                  <a:lumOff val="35000"/>
                </a:schemeClr>
              </a:solidFill>
              <a:latin typeface="+mj-lt"/>
              <a:cs typeface="Times New Roman"/>
            </a:endParaRPr>
          </a:p>
        </p:txBody>
      </p:sp>
      <p:sp>
        <p:nvSpPr>
          <p:cNvPr id="4" name="object 4"/>
          <p:cNvSpPr/>
          <p:nvPr/>
        </p:nvSpPr>
        <p:spPr>
          <a:xfrm>
            <a:off x="7620000" y="1038914"/>
            <a:ext cx="2438400" cy="2895600"/>
          </a:xfrm>
          <a:prstGeom prst="rect">
            <a:avLst/>
          </a:prstGeom>
          <a:blipFill>
            <a:blip r:embed="rId4" cstate="print"/>
            <a:stretch>
              <a:fillRect/>
            </a:stretch>
          </a:blipFill>
        </p:spPr>
        <p:txBody>
          <a:bodyPr wrap="square" lIns="0" tIns="0" rIns="0" bIns="0" rtlCol="0"/>
          <a:lstStyle/>
          <a:p>
            <a:endParaRPr/>
          </a:p>
        </p:txBody>
      </p:sp>
      <p:sp>
        <p:nvSpPr>
          <p:cNvPr id="7" name="TextBox 6"/>
          <p:cNvSpPr txBox="1"/>
          <p:nvPr/>
        </p:nvSpPr>
        <p:spPr>
          <a:xfrm>
            <a:off x="7048500" y="3920156"/>
            <a:ext cx="3581400" cy="369332"/>
          </a:xfrm>
          <a:prstGeom prst="rect">
            <a:avLst/>
          </a:prstGeom>
          <a:solidFill>
            <a:schemeClr val="bg1"/>
          </a:solidFill>
        </p:spPr>
        <p:txBody>
          <a:bodyPr wrap="square" rtlCol="0">
            <a:spAutoFit/>
          </a:bodyPr>
          <a:lstStyle/>
          <a:p>
            <a:r>
              <a:rPr lang="en-US" dirty="0"/>
              <a:t>Carl von </a:t>
            </a:r>
            <a:r>
              <a:rPr lang="en-US" dirty="0" err="1"/>
              <a:t>Linne</a:t>
            </a:r>
            <a:r>
              <a:rPr lang="en-US" dirty="0"/>
              <a:t>’  -  Carolus Linnaeus</a:t>
            </a:r>
          </a:p>
        </p:txBody>
      </p:sp>
      <p:sp>
        <p:nvSpPr>
          <p:cNvPr id="11" name="TextBox 10"/>
          <p:cNvSpPr txBox="1"/>
          <p:nvPr/>
        </p:nvSpPr>
        <p:spPr>
          <a:xfrm>
            <a:off x="3200400" y="228600"/>
            <a:ext cx="5953874" cy="707886"/>
          </a:xfrm>
          <a:prstGeom prst="rect">
            <a:avLst/>
          </a:prstGeom>
          <a:solidFill>
            <a:schemeClr val="bg1"/>
          </a:solidFill>
        </p:spPr>
        <p:txBody>
          <a:bodyPr wrap="none" rtlCol="0">
            <a:spAutoFit/>
          </a:bodyPr>
          <a:lstStyle/>
          <a:p>
            <a:r>
              <a:rPr lang="en-US" sz="4000" b="1" dirty="0"/>
              <a:t>Scientific Names of Plants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74754" name="Picture 2" descr="Related image"/>
          <p:cNvPicPr>
            <a:picLocks noChangeAspect="1" noChangeArrowheads="1"/>
          </p:cNvPicPr>
          <p:nvPr/>
        </p:nvPicPr>
        <p:blipFill>
          <a:blip r:embed="rId3" cstate="print"/>
          <a:srcRect/>
          <a:stretch>
            <a:fillRect/>
          </a:stretch>
        </p:blipFill>
        <p:spPr bwMode="auto">
          <a:xfrm>
            <a:off x="2399320" y="685801"/>
            <a:ext cx="7354280" cy="5958783"/>
          </a:xfrm>
          <a:prstGeom prst="rect">
            <a:avLst/>
          </a:prstGeom>
          <a:noFill/>
        </p:spPr>
      </p:pic>
      <p:sp>
        <p:nvSpPr>
          <p:cNvPr id="3" name="TextBox 2"/>
          <p:cNvSpPr txBox="1"/>
          <p:nvPr/>
        </p:nvSpPr>
        <p:spPr>
          <a:xfrm>
            <a:off x="4161816" y="0"/>
            <a:ext cx="3868367" cy="584775"/>
          </a:xfrm>
          <a:prstGeom prst="rect">
            <a:avLst/>
          </a:prstGeom>
          <a:solidFill>
            <a:schemeClr val="bg1">
              <a:tint val="95000"/>
              <a:satMod val="170000"/>
            </a:schemeClr>
          </a:solidFill>
        </p:spPr>
        <p:txBody>
          <a:bodyPr wrap="none" rtlCol="0">
            <a:spAutoFit/>
          </a:bodyPr>
          <a:lstStyle/>
          <a:p>
            <a:r>
              <a:rPr lang="en-US" sz="3200" dirty="0"/>
              <a:t>Which ones are Buds?</a:t>
            </a:r>
          </a:p>
        </p:txBody>
      </p:sp>
      <p:sp>
        <p:nvSpPr>
          <p:cNvPr id="4" name="Rectangle 3"/>
          <p:cNvSpPr/>
          <p:nvPr/>
        </p:nvSpPr>
        <p:spPr>
          <a:xfrm>
            <a:off x="4572000" y="6400801"/>
            <a:ext cx="4572000" cy="307777"/>
          </a:xfrm>
          <a:prstGeom prst="rect">
            <a:avLst/>
          </a:prstGeom>
        </p:spPr>
        <p:txBody>
          <a:bodyPr>
            <a:spAutoFit/>
          </a:bodyPr>
          <a:lstStyle/>
          <a:p>
            <a:r>
              <a:rPr lang="en-US" sz="1400" dirty="0"/>
              <a:t>https://s-media-cache-ak0.pinimg.com/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txBox="1"/>
          <p:nvPr/>
        </p:nvSpPr>
        <p:spPr>
          <a:xfrm>
            <a:off x="2705100" y="2209800"/>
            <a:ext cx="6781800" cy="3323987"/>
          </a:xfrm>
          <a:prstGeom prst="rect">
            <a:avLst/>
          </a:prstGeom>
          <a:solidFill>
            <a:schemeClr val="bg1">
              <a:tint val="95000"/>
              <a:satMod val="170000"/>
            </a:schemeClr>
          </a:solidFill>
        </p:spPr>
        <p:txBody>
          <a:bodyPr vert="horz" wrap="square" lIns="0" tIns="0" rIns="0" bIns="0" rtlCol="0">
            <a:spAutoFit/>
          </a:bodyPr>
          <a:lstStyle/>
          <a:p>
            <a:pPr>
              <a:buFont typeface="Arial" pitchFamily="34" charset="0"/>
              <a:buChar char="•"/>
            </a:pPr>
            <a:r>
              <a:rPr lang="en-US" sz="3600" dirty="0"/>
              <a:t> The main function of leaves is the manufacture of food from water and carbon dioxide in the presence  of sunlight (or suitable artificial light) as an energy source (Photosynthesis). </a:t>
            </a:r>
          </a:p>
        </p:txBody>
      </p:sp>
      <p:sp>
        <p:nvSpPr>
          <p:cNvPr id="6" name="TextBox 5"/>
          <p:cNvSpPr txBox="1"/>
          <p:nvPr/>
        </p:nvSpPr>
        <p:spPr>
          <a:xfrm>
            <a:off x="3657600" y="685800"/>
            <a:ext cx="4337278" cy="707886"/>
          </a:xfrm>
          <a:prstGeom prst="rect">
            <a:avLst/>
          </a:prstGeom>
          <a:solidFill>
            <a:schemeClr val="bg1">
              <a:tint val="95000"/>
              <a:satMod val="170000"/>
            </a:schemeClr>
          </a:solidFill>
        </p:spPr>
        <p:txBody>
          <a:bodyPr wrap="none" rtlCol="0">
            <a:spAutoFit/>
          </a:bodyPr>
          <a:lstStyle/>
          <a:p>
            <a:pPr algn="ctr"/>
            <a:r>
              <a:rPr lang="en-US" sz="4000" b="1" dirty="0"/>
              <a:t>Functions of Leaves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790700" y="685800"/>
            <a:ext cx="8610600" cy="5262979"/>
          </a:xfrm>
          <a:prstGeom prst="rect">
            <a:avLst/>
          </a:prstGeom>
          <a:solidFill>
            <a:schemeClr val="bg1">
              <a:tint val="95000"/>
              <a:satMod val="170000"/>
            </a:schemeClr>
          </a:solidFill>
        </p:spPr>
        <p:txBody>
          <a:bodyPr wrap="square">
            <a:spAutoFit/>
          </a:bodyPr>
          <a:lstStyle/>
          <a:p>
            <a:r>
              <a:rPr lang="en-US" sz="4000" b="1" dirty="0"/>
              <a:t>All</a:t>
            </a:r>
            <a:r>
              <a:rPr lang="en-US" sz="4000" dirty="0"/>
              <a:t> the carbon in everything that is or every was alive came in from the  atmosphere and was put into food by </a:t>
            </a:r>
            <a:r>
              <a:rPr lang="en-US" sz="4000" b="1" dirty="0"/>
              <a:t>photosynthesis</a:t>
            </a:r>
            <a:r>
              <a:rPr lang="en-US" sz="4000" dirty="0"/>
              <a:t>.</a:t>
            </a:r>
          </a:p>
          <a:p>
            <a:endParaRPr lang="en-US" sz="1600" dirty="0"/>
          </a:p>
          <a:p>
            <a:r>
              <a:rPr lang="en-US" sz="4000" b="1" dirty="0"/>
              <a:t>All</a:t>
            </a:r>
            <a:r>
              <a:rPr lang="en-US" sz="4000" dirty="0"/>
              <a:t> the energy in everything that is or was alive came in from light by the process of photosynthesis putting the energy from light  into food.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171700" y="1143000"/>
            <a:ext cx="7848600" cy="5324535"/>
          </a:xfrm>
          <a:prstGeom prst="rect">
            <a:avLst/>
          </a:prstGeom>
          <a:solidFill>
            <a:schemeClr val="bg1">
              <a:tint val="95000"/>
              <a:satMod val="170000"/>
            </a:schemeClr>
          </a:solidFill>
        </p:spPr>
        <p:txBody>
          <a:bodyPr wrap="square">
            <a:spAutoFit/>
          </a:bodyPr>
          <a:lstStyle/>
          <a:p>
            <a:pPr>
              <a:buFont typeface="Arial" pitchFamily="34" charset="0"/>
              <a:buChar char="•"/>
            </a:pPr>
            <a:r>
              <a:rPr lang="en-US" sz="3600" dirty="0"/>
              <a:t>Gas exchange and Transpiration</a:t>
            </a:r>
          </a:p>
          <a:p>
            <a:pPr>
              <a:buFont typeface="Arial" pitchFamily="34" charset="0"/>
              <a:buChar char="•"/>
            </a:pPr>
            <a:endParaRPr lang="en-US" sz="1600" dirty="0"/>
          </a:p>
          <a:p>
            <a:r>
              <a:rPr lang="en-US" sz="3600" dirty="0"/>
              <a:t>Plants have little opening on the leaves, usually on the undersides, called </a:t>
            </a:r>
            <a:r>
              <a:rPr lang="en-US" sz="3600" b="1" dirty="0"/>
              <a:t>stomata</a:t>
            </a:r>
            <a:r>
              <a:rPr lang="en-US" sz="3600" dirty="0"/>
              <a:t>. These open and close to take in carbon dioxide and release oxygen. As they open to exchange these gases, water vapor is lost from the leaf. This loss is called </a:t>
            </a:r>
            <a:r>
              <a:rPr lang="en-US" sz="3600" b="1" dirty="0"/>
              <a:t>transpiration</a:t>
            </a:r>
            <a:r>
              <a:rPr lang="en-US" sz="3600" dirty="0"/>
              <a:t>. It is part of the water cycle.</a:t>
            </a:r>
          </a:p>
        </p:txBody>
      </p:sp>
      <p:sp>
        <p:nvSpPr>
          <p:cNvPr id="5" name="TextBox 4"/>
          <p:cNvSpPr txBox="1"/>
          <p:nvPr/>
        </p:nvSpPr>
        <p:spPr>
          <a:xfrm>
            <a:off x="2667000" y="304800"/>
            <a:ext cx="6940490" cy="707886"/>
          </a:xfrm>
          <a:prstGeom prst="rect">
            <a:avLst/>
          </a:prstGeom>
          <a:solidFill>
            <a:schemeClr val="bg1">
              <a:tint val="95000"/>
              <a:satMod val="170000"/>
            </a:schemeClr>
          </a:solidFill>
        </p:spPr>
        <p:txBody>
          <a:bodyPr wrap="none" rtlCol="0">
            <a:spAutoFit/>
          </a:bodyPr>
          <a:lstStyle/>
          <a:p>
            <a:r>
              <a:rPr lang="en-US" sz="4000" b="1" dirty="0"/>
              <a:t>Functions of Leaves Continued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133600" y="457200"/>
            <a:ext cx="8077200" cy="5755422"/>
          </a:xfrm>
          <a:prstGeom prst="rect">
            <a:avLst/>
          </a:prstGeom>
          <a:solidFill>
            <a:schemeClr val="bg1">
              <a:tint val="95000"/>
              <a:satMod val="170000"/>
            </a:schemeClr>
          </a:solidFill>
        </p:spPr>
        <p:txBody>
          <a:bodyPr wrap="square">
            <a:spAutoFit/>
          </a:bodyPr>
          <a:lstStyle/>
          <a:p>
            <a:pPr algn="ctr"/>
            <a:r>
              <a:rPr lang="en-US" sz="4000" b="1" dirty="0"/>
              <a:t>External Anatomy</a:t>
            </a:r>
          </a:p>
          <a:p>
            <a:endParaRPr lang="en-US" sz="1600" dirty="0"/>
          </a:p>
          <a:p>
            <a:pPr>
              <a:buFont typeface="Arial" pitchFamily="34" charset="0"/>
              <a:buChar char="•"/>
            </a:pPr>
            <a:r>
              <a:rPr lang="en-US" sz="4000" dirty="0"/>
              <a:t>	Blade or lamina – The broad flat</a:t>
            </a:r>
          </a:p>
          <a:p>
            <a:r>
              <a:rPr lang="en-US" sz="4000" dirty="0"/>
              <a:t>     part of most leaves</a:t>
            </a:r>
          </a:p>
          <a:p>
            <a:endParaRPr lang="en-US" sz="1600" dirty="0"/>
          </a:p>
          <a:p>
            <a:pPr>
              <a:buFont typeface="Arial" pitchFamily="34" charset="0"/>
              <a:buChar char="•"/>
            </a:pPr>
            <a:r>
              <a:rPr lang="en-US" sz="4000" dirty="0"/>
              <a:t>	Petiole – This attaches the leaf to</a:t>
            </a:r>
          </a:p>
          <a:p>
            <a:r>
              <a:rPr lang="en-US" sz="4000" dirty="0"/>
              <a:t>     the stem</a:t>
            </a:r>
          </a:p>
          <a:p>
            <a:r>
              <a:rPr lang="en-US" sz="4000" dirty="0"/>
              <a:t>Some leaves lack a petiole and are attached to the stem directly.</a:t>
            </a:r>
          </a:p>
          <a:p>
            <a:endParaRPr lang="en-US" sz="1600" dirty="0"/>
          </a:p>
          <a:p>
            <a:pPr>
              <a:buFont typeface="Arial" pitchFamily="34" charset="0"/>
              <a:buChar char="•"/>
            </a:pPr>
            <a:r>
              <a:rPr lang="en-US" sz="4000" dirty="0"/>
              <a:t>      Midrib – the main vein of the leaf</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5132709" y="228601"/>
            <a:ext cx="2620846" cy="584775"/>
          </a:xfrm>
          <a:prstGeom prst="rect">
            <a:avLst/>
          </a:prstGeom>
          <a:solidFill>
            <a:schemeClr val="bg1">
              <a:tint val="95000"/>
              <a:satMod val="170000"/>
            </a:schemeClr>
          </a:solidFill>
        </p:spPr>
        <p:txBody>
          <a:bodyPr wrap="none" rtlCol="0">
            <a:spAutoFit/>
          </a:bodyPr>
          <a:lstStyle/>
          <a:p>
            <a:pPr algn="ctr"/>
            <a:r>
              <a:rPr lang="en-US" sz="3200" b="1" dirty="0"/>
              <a:t>A Simple Leaf</a:t>
            </a:r>
          </a:p>
        </p:txBody>
      </p:sp>
      <p:sp>
        <p:nvSpPr>
          <p:cNvPr id="3" name="TextBox 2"/>
          <p:cNvSpPr txBox="1"/>
          <p:nvPr/>
        </p:nvSpPr>
        <p:spPr>
          <a:xfrm>
            <a:off x="2590801" y="914401"/>
            <a:ext cx="6498895" cy="461665"/>
          </a:xfrm>
          <a:prstGeom prst="rect">
            <a:avLst/>
          </a:prstGeom>
          <a:solidFill>
            <a:schemeClr val="bg1">
              <a:tint val="95000"/>
              <a:satMod val="170000"/>
            </a:schemeClr>
          </a:solidFill>
        </p:spPr>
        <p:txBody>
          <a:bodyPr wrap="none" rtlCol="0">
            <a:spAutoFit/>
          </a:bodyPr>
          <a:lstStyle/>
          <a:p>
            <a:r>
              <a:rPr lang="en-US" sz="2400" dirty="0"/>
              <a:t>Major  function – </a:t>
            </a:r>
            <a:r>
              <a:rPr lang="en-US" sz="2400" b="1" dirty="0"/>
              <a:t>Photosynthesis</a:t>
            </a:r>
            <a:r>
              <a:rPr lang="en-US" sz="2400" dirty="0"/>
              <a:t>, making sugars.</a:t>
            </a:r>
          </a:p>
        </p:txBody>
      </p:sp>
      <p:grpSp>
        <p:nvGrpSpPr>
          <p:cNvPr id="4" name="Group 3"/>
          <p:cNvGrpSpPr/>
          <p:nvPr/>
        </p:nvGrpSpPr>
        <p:grpSpPr>
          <a:xfrm>
            <a:off x="2362200" y="1981200"/>
            <a:ext cx="7239000" cy="4495800"/>
            <a:chOff x="1459991" y="1417319"/>
            <a:chExt cx="6100571" cy="4556760"/>
          </a:xfrm>
        </p:grpSpPr>
        <p:sp>
          <p:nvSpPr>
            <p:cNvPr id="5" name="object 3"/>
            <p:cNvSpPr/>
            <p:nvPr/>
          </p:nvSpPr>
          <p:spPr>
            <a:xfrm>
              <a:off x="1459991" y="1417319"/>
              <a:ext cx="6100571" cy="4556760"/>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2191954" y="1515479"/>
              <a:ext cx="2421255" cy="1749425"/>
            </a:xfrm>
            <a:custGeom>
              <a:avLst/>
              <a:gdLst/>
              <a:ahLst/>
              <a:cxnLst/>
              <a:rect l="l" t="t" r="r" b="b"/>
              <a:pathLst>
                <a:path w="2421254" h="1749425">
                  <a:moveTo>
                    <a:pt x="63438" y="1749055"/>
                  </a:moveTo>
                  <a:lnTo>
                    <a:pt x="38408" y="1706618"/>
                  </a:lnTo>
                  <a:lnTo>
                    <a:pt x="19671" y="1662967"/>
                  </a:lnTo>
                  <a:lnTo>
                    <a:pt x="7172" y="1618895"/>
                  </a:lnTo>
                  <a:lnTo>
                    <a:pt x="856" y="1575191"/>
                  </a:lnTo>
                  <a:lnTo>
                    <a:pt x="0" y="1553725"/>
                  </a:lnTo>
                  <a:lnTo>
                    <a:pt x="668" y="1532647"/>
                  </a:lnTo>
                  <a:lnTo>
                    <a:pt x="6553" y="1492054"/>
                  </a:lnTo>
                  <a:lnTo>
                    <a:pt x="18456" y="1454202"/>
                  </a:lnTo>
                  <a:lnTo>
                    <a:pt x="36323" y="1419883"/>
                  </a:lnTo>
                  <a:lnTo>
                    <a:pt x="60098" y="1389888"/>
                  </a:lnTo>
                  <a:lnTo>
                    <a:pt x="89727" y="1365007"/>
                  </a:lnTo>
                  <a:lnTo>
                    <a:pt x="875476" y="832242"/>
                  </a:lnTo>
                  <a:lnTo>
                    <a:pt x="891018" y="820490"/>
                  </a:lnTo>
                  <a:lnTo>
                    <a:pt x="917727" y="792953"/>
                  </a:lnTo>
                  <a:lnTo>
                    <a:pt x="938555" y="760695"/>
                  </a:lnTo>
                  <a:lnTo>
                    <a:pt x="953447" y="724508"/>
                  </a:lnTo>
                  <a:lnTo>
                    <a:pt x="962348" y="685180"/>
                  </a:lnTo>
                  <a:lnTo>
                    <a:pt x="965203" y="643503"/>
                  </a:lnTo>
                  <a:lnTo>
                    <a:pt x="964346" y="622031"/>
                  </a:lnTo>
                  <a:lnTo>
                    <a:pt x="958030" y="578311"/>
                  </a:lnTo>
                  <a:lnTo>
                    <a:pt x="945531" y="534217"/>
                  </a:lnTo>
                  <a:lnTo>
                    <a:pt x="926794" y="490539"/>
                  </a:lnTo>
                  <a:lnTo>
                    <a:pt x="901765" y="448067"/>
                  </a:lnTo>
                  <a:lnTo>
                    <a:pt x="916373" y="468220"/>
                  </a:lnTo>
                  <a:lnTo>
                    <a:pt x="948371" y="504535"/>
                  </a:lnTo>
                  <a:lnTo>
                    <a:pt x="983450" y="535330"/>
                  </a:lnTo>
                  <a:lnTo>
                    <a:pt x="1020852" y="560362"/>
                  </a:lnTo>
                  <a:lnTo>
                    <a:pt x="1059823" y="579389"/>
                  </a:lnTo>
                  <a:lnTo>
                    <a:pt x="1099606" y="592171"/>
                  </a:lnTo>
                  <a:lnTo>
                    <a:pt x="1139445" y="598466"/>
                  </a:lnTo>
                  <a:lnTo>
                    <a:pt x="1159150" y="599105"/>
                  </a:lnTo>
                  <a:lnTo>
                    <a:pt x="1178585" y="598032"/>
                  </a:lnTo>
                  <a:lnTo>
                    <a:pt x="1216269" y="590628"/>
                  </a:lnTo>
                  <a:lnTo>
                    <a:pt x="1251743" y="576011"/>
                  </a:lnTo>
                  <a:lnTo>
                    <a:pt x="2054163" y="33158"/>
                  </a:lnTo>
                  <a:lnTo>
                    <a:pt x="2070834" y="23071"/>
                  </a:lnTo>
                  <a:lnTo>
                    <a:pt x="2106307" y="8461"/>
                  </a:lnTo>
                  <a:lnTo>
                    <a:pt x="2143991" y="1067"/>
                  </a:lnTo>
                  <a:lnTo>
                    <a:pt x="2163427" y="0"/>
                  </a:lnTo>
                  <a:lnTo>
                    <a:pt x="2183131" y="645"/>
                  </a:lnTo>
                  <a:lnTo>
                    <a:pt x="2222971" y="6952"/>
                  </a:lnTo>
                  <a:lnTo>
                    <a:pt x="2262754" y="19743"/>
                  </a:lnTo>
                  <a:lnTo>
                    <a:pt x="2301724" y="38775"/>
                  </a:lnTo>
                  <a:lnTo>
                    <a:pt x="2339127" y="63805"/>
                  </a:lnTo>
                  <a:lnTo>
                    <a:pt x="2374205" y="94587"/>
                  </a:lnTo>
                  <a:lnTo>
                    <a:pt x="2406204" y="130878"/>
                  </a:lnTo>
                  <a:lnTo>
                    <a:pt x="2420812" y="151014"/>
                  </a:lnTo>
                </a:path>
              </a:pathLst>
            </a:custGeom>
            <a:ln w="38100">
              <a:solidFill>
                <a:srgbClr val="000000"/>
              </a:solidFill>
            </a:ln>
          </p:spPr>
          <p:txBody>
            <a:bodyPr wrap="square" lIns="0" tIns="0" rIns="0" bIns="0" rtlCol="0"/>
            <a:lstStyle/>
            <a:p>
              <a:endParaRPr/>
            </a:p>
          </p:txBody>
        </p:sp>
        <p:sp>
          <p:nvSpPr>
            <p:cNvPr id="7" name="object 5"/>
            <p:cNvSpPr txBox="1"/>
            <p:nvPr/>
          </p:nvSpPr>
          <p:spPr>
            <a:xfrm>
              <a:off x="1674367" y="1687592"/>
              <a:ext cx="1177925" cy="873459"/>
            </a:xfrm>
            <a:prstGeom prst="rect">
              <a:avLst/>
            </a:prstGeom>
          </p:spPr>
          <p:txBody>
            <a:bodyPr vert="horz" wrap="square" lIns="0" tIns="0" rIns="0" bIns="0" rtlCol="0">
              <a:spAutoFit/>
            </a:bodyPr>
            <a:lstStyle/>
            <a:p>
              <a:pPr marL="12700" marR="5080"/>
              <a:r>
                <a:rPr sz="2800" spc="-15" dirty="0">
                  <a:latin typeface="Times New Roman"/>
                  <a:cs typeface="Times New Roman"/>
                </a:rPr>
                <a:t>b</a:t>
              </a:r>
              <a:r>
                <a:rPr sz="2800" spc="-5" dirty="0">
                  <a:latin typeface="Times New Roman"/>
                  <a:cs typeface="Times New Roman"/>
                </a:rPr>
                <a:t>l</a:t>
              </a:r>
              <a:r>
                <a:rPr sz="2800" spc="-15" dirty="0">
                  <a:latin typeface="Times New Roman"/>
                  <a:cs typeface="Times New Roman"/>
                </a:rPr>
                <a:t>ade</a:t>
              </a:r>
              <a:r>
                <a:rPr sz="2800" spc="-25" dirty="0">
                  <a:latin typeface="Times New Roman"/>
                  <a:cs typeface="Times New Roman"/>
                </a:rPr>
                <a:t> </a:t>
              </a:r>
              <a:r>
                <a:rPr sz="2800" spc="-15" dirty="0">
                  <a:latin typeface="Times New Roman"/>
                  <a:cs typeface="Times New Roman"/>
                </a:rPr>
                <a:t>or</a:t>
              </a:r>
              <a:r>
                <a:rPr sz="2800" spc="-10" dirty="0">
                  <a:latin typeface="Times New Roman"/>
                  <a:cs typeface="Times New Roman"/>
                </a:rPr>
                <a:t> la</a:t>
              </a:r>
              <a:r>
                <a:rPr sz="2800" spc="-45" dirty="0">
                  <a:latin typeface="Times New Roman"/>
                  <a:cs typeface="Times New Roman"/>
                </a:rPr>
                <a:t>m</a:t>
              </a:r>
              <a:r>
                <a:rPr sz="2800" spc="-10" dirty="0">
                  <a:latin typeface="Times New Roman"/>
                  <a:cs typeface="Times New Roman"/>
                </a:rPr>
                <a:t>in</a:t>
              </a:r>
              <a:r>
                <a:rPr sz="2800" spc="-15" dirty="0">
                  <a:latin typeface="Times New Roman"/>
                  <a:cs typeface="Times New Roman"/>
                </a:rPr>
                <a:t>a</a:t>
              </a:r>
              <a:endParaRPr sz="2800" dirty="0">
                <a:latin typeface="Times New Roman"/>
                <a:cs typeface="Times New Roman"/>
              </a:endParaRPr>
            </a:p>
          </p:txBody>
        </p:sp>
        <p:sp>
          <p:nvSpPr>
            <p:cNvPr id="8" name="object 6"/>
            <p:cNvSpPr txBox="1"/>
            <p:nvPr/>
          </p:nvSpPr>
          <p:spPr>
            <a:xfrm>
              <a:off x="5637403" y="2979900"/>
              <a:ext cx="856615" cy="374340"/>
            </a:xfrm>
            <a:prstGeom prst="rect">
              <a:avLst/>
            </a:prstGeom>
          </p:spPr>
          <p:txBody>
            <a:bodyPr vert="horz" wrap="square" lIns="0" tIns="0" rIns="0" bIns="0" rtlCol="0">
              <a:spAutoFit/>
            </a:bodyPr>
            <a:lstStyle/>
            <a:p>
              <a:pPr marL="12700"/>
              <a:r>
                <a:rPr sz="2400" dirty="0">
                  <a:latin typeface="Times New Roman"/>
                  <a:cs typeface="Times New Roman"/>
                </a:rPr>
                <a:t>pet</a:t>
              </a:r>
              <a:r>
                <a:rPr sz="2400" spc="5" dirty="0">
                  <a:latin typeface="Times New Roman"/>
                  <a:cs typeface="Times New Roman"/>
                </a:rPr>
                <a:t>i</a:t>
              </a:r>
              <a:r>
                <a:rPr sz="2400" dirty="0">
                  <a:latin typeface="Times New Roman"/>
                  <a:cs typeface="Times New Roman"/>
                </a:rPr>
                <a:t>ole</a:t>
              </a:r>
              <a:endParaRPr sz="2400">
                <a:latin typeface="Times New Roman"/>
                <a:cs typeface="Times New Roman"/>
              </a:endParaRPr>
            </a:p>
          </p:txBody>
        </p:sp>
        <p:sp>
          <p:nvSpPr>
            <p:cNvPr id="9" name="object 7"/>
            <p:cNvSpPr/>
            <p:nvPr/>
          </p:nvSpPr>
          <p:spPr>
            <a:xfrm>
              <a:off x="6149213" y="2594610"/>
              <a:ext cx="180975" cy="386715"/>
            </a:xfrm>
            <a:custGeom>
              <a:avLst/>
              <a:gdLst/>
              <a:ahLst/>
              <a:cxnLst/>
              <a:rect l="l" t="t" r="r" b="b"/>
              <a:pathLst>
                <a:path w="180975" h="386714">
                  <a:moveTo>
                    <a:pt x="109756" y="98927"/>
                  </a:moveTo>
                  <a:lnTo>
                    <a:pt x="0" y="372363"/>
                  </a:lnTo>
                  <a:lnTo>
                    <a:pt x="35306" y="386588"/>
                  </a:lnTo>
                  <a:lnTo>
                    <a:pt x="145170" y="113178"/>
                  </a:lnTo>
                  <a:lnTo>
                    <a:pt x="109756" y="98927"/>
                  </a:lnTo>
                  <a:close/>
                </a:path>
                <a:path w="180975" h="386714">
                  <a:moveTo>
                    <a:pt x="176698" y="81279"/>
                  </a:moveTo>
                  <a:lnTo>
                    <a:pt x="116839" y="81279"/>
                  </a:lnTo>
                  <a:lnTo>
                    <a:pt x="152273" y="95503"/>
                  </a:lnTo>
                  <a:lnTo>
                    <a:pt x="145170" y="113178"/>
                  </a:lnTo>
                  <a:lnTo>
                    <a:pt x="180466" y="127380"/>
                  </a:lnTo>
                  <a:lnTo>
                    <a:pt x="176698" y="81279"/>
                  </a:lnTo>
                  <a:close/>
                </a:path>
                <a:path w="180975" h="386714">
                  <a:moveTo>
                    <a:pt x="116839" y="81279"/>
                  </a:moveTo>
                  <a:lnTo>
                    <a:pt x="109756" y="98927"/>
                  </a:lnTo>
                  <a:lnTo>
                    <a:pt x="145170" y="113178"/>
                  </a:lnTo>
                  <a:lnTo>
                    <a:pt x="152273" y="95503"/>
                  </a:lnTo>
                  <a:lnTo>
                    <a:pt x="116839" y="81279"/>
                  </a:lnTo>
                  <a:close/>
                </a:path>
                <a:path w="180975" h="386714">
                  <a:moveTo>
                    <a:pt x="170052" y="0"/>
                  </a:moveTo>
                  <a:lnTo>
                    <a:pt x="74422" y="84709"/>
                  </a:lnTo>
                  <a:lnTo>
                    <a:pt x="109756" y="98927"/>
                  </a:lnTo>
                  <a:lnTo>
                    <a:pt x="116839" y="81279"/>
                  </a:lnTo>
                  <a:lnTo>
                    <a:pt x="176698" y="81279"/>
                  </a:lnTo>
                  <a:lnTo>
                    <a:pt x="170052" y="0"/>
                  </a:lnTo>
                  <a:close/>
                </a:path>
              </a:pathLst>
            </a:custGeom>
            <a:solidFill>
              <a:srgbClr val="000000"/>
            </a:solidFill>
          </p:spPr>
          <p:txBody>
            <a:bodyPr wrap="square" lIns="0" tIns="0" rIns="0" bIns="0" rtlCol="0"/>
            <a:lstStyle/>
            <a:p>
              <a:endParaRPr/>
            </a:p>
          </p:txBody>
        </p:sp>
        <p:sp>
          <p:nvSpPr>
            <p:cNvPr id="10" name="object 8"/>
            <p:cNvSpPr txBox="1"/>
            <p:nvPr/>
          </p:nvSpPr>
          <p:spPr>
            <a:xfrm>
              <a:off x="3209925" y="4118328"/>
              <a:ext cx="836930" cy="374340"/>
            </a:xfrm>
            <a:prstGeom prst="rect">
              <a:avLst/>
            </a:prstGeom>
          </p:spPr>
          <p:txBody>
            <a:bodyPr vert="horz" wrap="square" lIns="0" tIns="0" rIns="0" bIns="0" rtlCol="0">
              <a:spAutoFit/>
            </a:bodyPr>
            <a:lstStyle/>
            <a:p>
              <a:pPr marL="12700"/>
              <a:r>
                <a:rPr sz="2400" spc="-20" dirty="0">
                  <a:latin typeface="Times New Roman"/>
                  <a:cs typeface="Times New Roman"/>
                </a:rPr>
                <a:t>m</a:t>
              </a:r>
              <a:r>
                <a:rPr sz="2400" dirty="0">
                  <a:latin typeface="Times New Roman"/>
                  <a:cs typeface="Times New Roman"/>
                </a:rPr>
                <a:t>id</a:t>
              </a:r>
              <a:r>
                <a:rPr sz="2400" spc="5" dirty="0">
                  <a:latin typeface="Times New Roman"/>
                  <a:cs typeface="Times New Roman"/>
                </a:rPr>
                <a:t>r</a:t>
              </a:r>
              <a:r>
                <a:rPr sz="2400" dirty="0">
                  <a:latin typeface="Times New Roman"/>
                  <a:cs typeface="Times New Roman"/>
                </a:rPr>
                <a:t>ib</a:t>
              </a:r>
              <a:endParaRPr sz="2400">
                <a:latin typeface="Times New Roman"/>
                <a:cs typeface="Times New Roman"/>
              </a:endParaRPr>
            </a:p>
          </p:txBody>
        </p:sp>
        <p:sp>
          <p:nvSpPr>
            <p:cNvPr id="11" name="object 9"/>
            <p:cNvSpPr/>
            <p:nvPr/>
          </p:nvSpPr>
          <p:spPr>
            <a:xfrm>
              <a:off x="3947286" y="3050285"/>
              <a:ext cx="210820" cy="1064895"/>
            </a:xfrm>
            <a:custGeom>
              <a:avLst/>
              <a:gdLst/>
              <a:ahLst/>
              <a:cxnLst/>
              <a:rect l="l" t="t" r="r" b="b"/>
              <a:pathLst>
                <a:path w="210820" h="1064895">
                  <a:moveTo>
                    <a:pt x="134852" y="110486"/>
                  </a:moveTo>
                  <a:lnTo>
                    <a:pt x="0" y="1059561"/>
                  </a:lnTo>
                  <a:lnTo>
                    <a:pt x="37846" y="1064895"/>
                  </a:lnTo>
                  <a:lnTo>
                    <a:pt x="172591" y="115823"/>
                  </a:lnTo>
                  <a:lnTo>
                    <a:pt x="134852" y="110486"/>
                  </a:lnTo>
                  <a:close/>
                </a:path>
                <a:path w="210820" h="1064895">
                  <a:moveTo>
                    <a:pt x="200417" y="91566"/>
                  </a:moveTo>
                  <a:lnTo>
                    <a:pt x="137540" y="91566"/>
                  </a:lnTo>
                  <a:lnTo>
                    <a:pt x="175260" y="97027"/>
                  </a:lnTo>
                  <a:lnTo>
                    <a:pt x="172591" y="115823"/>
                  </a:lnTo>
                  <a:lnTo>
                    <a:pt x="210312" y="121158"/>
                  </a:lnTo>
                  <a:lnTo>
                    <a:pt x="200417" y="91566"/>
                  </a:lnTo>
                  <a:close/>
                </a:path>
                <a:path w="210820" h="1064895">
                  <a:moveTo>
                    <a:pt x="137540" y="91566"/>
                  </a:moveTo>
                  <a:lnTo>
                    <a:pt x="134852" y="110486"/>
                  </a:lnTo>
                  <a:lnTo>
                    <a:pt x="172591" y="115823"/>
                  </a:lnTo>
                  <a:lnTo>
                    <a:pt x="175260" y="97027"/>
                  </a:lnTo>
                  <a:lnTo>
                    <a:pt x="137540" y="91566"/>
                  </a:lnTo>
                  <a:close/>
                </a:path>
                <a:path w="210820" h="1064895">
                  <a:moveTo>
                    <a:pt x="169799" y="0"/>
                  </a:moveTo>
                  <a:lnTo>
                    <a:pt x="97154" y="105155"/>
                  </a:lnTo>
                  <a:lnTo>
                    <a:pt x="134852" y="110486"/>
                  </a:lnTo>
                  <a:lnTo>
                    <a:pt x="137540" y="91566"/>
                  </a:lnTo>
                  <a:lnTo>
                    <a:pt x="200417" y="91566"/>
                  </a:lnTo>
                  <a:lnTo>
                    <a:pt x="169799" y="0"/>
                  </a:lnTo>
                  <a:close/>
                </a:path>
              </a:pathLst>
            </a:custGeom>
            <a:solidFill>
              <a:srgbClr val="000000"/>
            </a:solidFill>
          </p:spPr>
          <p:txBody>
            <a:bodyPr wrap="square" lIns="0" tIns="0" rIns="0" bIns="0" rtlCol="0"/>
            <a:lstStyle/>
            <a:p>
              <a:endParaRPr/>
            </a:p>
          </p:txBody>
        </p:sp>
        <p:sp>
          <p:nvSpPr>
            <p:cNvPr id="12" name="object 10"/>
            <p:cNvSpPr txBox="1"/>
            <p:nvPr/>
          </p:nvSpPr>
          <p:spPr>
            <a:xfrm>
              <a:off x="6777355" y="3132300"/>
              <a:ext cx="619760" cy="374340"/>
            </a:xfrm>
            <a:prstGeom prst="rect">
              <a:avLst/>
            </a:prstGeom>
          </p:spPr>
          <p:txBody>
            <a:bodyPr vert="horz" wrap="square" lIns="0" tIns="0" rIns="0" bIns="0" rtlCol="0">
              <a:spAutoFit/>
            </a:bodyPr>
            <a:lstStyle/>
            <a:p>
              <a:pPr marL="12700"/>
              <a:r>
                <a:rPr sz="2400" dirty="0">
                  <a:latin typeface="Times New Roman"/>
                  <a:cs typeface="Times New Roman"/>
                </a:rPr>
                <a:t>node</a:t>
              </a:r>
              <a:endParaRPr sz="2400">
                <a:latin typeface="Times New Roman"/>
                <a:cs typeface="Times New Roman"/>
              </a:endParaRPr>
            </a:p>
          </p:txBody>
        </p:sp>
        <p:sp>
          <p:nvSpPr>
            <p:cNvPr id="13" name="object 11"/>
            <p:cNvSpPr/>
            <p:nvPr/>
          </p:nvSpPr>
          <p:spPr>
            <a:xfrm>
              <a:off x="7046830" y="2421351"/>
              <a:ext cx="114300" cy="607060"/>
            </a:xfrm>
            <a:custGeom>
              <a:avLst/>
              <a:gdLst/>
              <a:ahLst/>
              <a:cxnLst/>
              <a:rect l="l" t="t" r="r" b="b"/>
              <a:pathLst>
                <a:path w="114300" h="607060">
                  <a:moveTo>
                    <a:pt x="76200" y="95250"/>
                  </a:moveTo>
                  <a:lnTo>
                    <a:pt x="38100" y="95250"/>
                  </a:lnTo>
                  <a:lnTo>
                    <a:pt x="38100" y="606551"/>
                  </a:lnTo>
                  <a:lnTo>
                    <a:pt x="76200" y="606551"/>
                  </a:lnTo>
                  <a:lnTo>
                    <a:pt x="76200" y="95250"/>
                  </a:lnTo>
                  <a:close/>
                </a:path>
                <a:path w="114300" h="607060">
                  <a:moveTo>
                    <a:pt x="57150" y="0"/>
                  </a:moveTo>
                  <a:lnTo>
                    <a:pt x="0" y="114300"/>
                  </a:lnTo>
                  <a:lnTo>
                    <a:pt x="38100" y="114300"/>
                  </a:lnTo>
                  <a:lnTo>
                    <a:pt x="38100" y="95250"/>
                  </a:lnTo>
                  <a:lnTo>
                    <a:pt x="104775" y="95250"/>
                  </a:lnTo>
                  <a:lnTo>
                    <a:pt x="57150" y="0"/>
                  </a:lnTo>
                  <a:close/>
                </a:path>
                <a:path w="114300" h="607060">
                  <a:moveTo>
                    <a:pt x="104775" y="95250"/>
                  </a:moveTo>
                  <a:lnTo>
                    <a:pt x="76200" y="95250"/>
                  </a:lnTo>
                  <a:lnTo>
                    <a:pt x="76200" y="114300"/>
                  </a:lnTo>
                  <a:lnTo>
                    <a:pt x="114300" y="114300"/>
                  </a:lnTo>
                  <a:lnTo>
                    <a:pt x="104775" y="95250"/>
                  </a:lnTo>
                  <a:close/>
                </a:path>
              </a:pathLst>
            </a:custGeom>
            <a:solidFill>
              <a:srgbClr val="000000"/>
            </a:solidFill>
          </p:spPr>
          <p:txBody>
            <a:bodyPr wrap="square" lIns="0" tIns="0" rIns="0" bIns="0" rtlCol="0"/>
            <a:lstStyle/>
            <a:p>
              <a:endParaRPr/>
            </a:p>
          </p:txBody>
        </p:sp>
        <p:sp>
          <p:nvSpPr>
            <p:cNvPr id="14" name="object 12"/>
            <p:cNvSpPr txBox="1"/>
            <p:nvPr/>
          </p:nvSpPr>
          <p:spPr>
            <a:xfrm>
              <a:off x="3420871" y="2412972"/>
              <a:ext cx="550545" cy="374340"/>
            </a:xfrm>
            <a:prstGeom prst="rect">
              <a:avLst/>
            </a:prstGeom>
          </p:spPr>
          <p:txBody>
            <a:bodyPr vert="horz" wrap="square" lIns="0" tIns="0" rIns="0" bIns="0" rtlCol="0">
              <a:spAutoFit/>
            </a:bodyPr>
            <a:lstStyle/>
            <a:p>
              <a:pPr marL="12700"/>
              <a:r>
                <a:rPr sz="2400" dirty="0">
                  <a:latin typeface="Times New Roman"/>
                  <a:cs typeface="Times New Roman"/>
                </a:rPr>
                <a:t>vein</a:t>
              </a:r>
              <a:endParaRPr sz="2400">
                <a:latin typeface="Times New Roman"/>
                <a:cs typeface="Times New Roman"/>
              </a:endParaRPr>
            </a:p>
          </p:txBody>
        </p:sp>
        <p:sp>
          <p:nvSpPr>
            <p:cNvPr id="15" name="object 13"/>
            <p:cNvSpPr/>
            <p:nvPr/>
          </p:nvSpPr>
          <p:spPr>
            <a:xfrm>
              <a:off x="4033901" y="2356611"/>
              <a:ext cx="386715" cy="179705"/>
            </a:xfrm>
            <a:custGeom>
              <a:avLst/>
              <a:gdLst/>
              <a:ahLst/>
              <a:cxnLst/>
              <a:rect l="l" t="t" r="r" b="b"/>
              <a:pathLst>
                <a:path w="386714" h="179705">
                  <a:moveTo>
                    <a:pt x="273206" y="35506"/>
                  </a:moveTo>
                  <a:lnTo>
                    <a:pt x="0" y="144145"/>
                  </a:lnTo>
                  <a:lnTo>
                    <a:pt x="13970" y="179450"/>
                  </a:lnTo>
                  <a:lnTo>
                    <a:pt x="287242" y="70786"/>
                  </a:lnTo>
                  <a:lnTo>
                    <a:pt x="273206" y="35506"/>
                  </a:lnTo>
                  <a:close/>
                </a:path>
                <a:path w="386714" h="179705">
                  <a:moveTo>
                    <a:pt x="370825" y="28448"/>
                  </a:moveTo>
                  <a:lnTo>
                    <a:pt x="290957" y="28448"/>
                  </a:lnTo>
                  <a:lnTo>
                    <a:pt x="304926" y="63753"/>
                  </a:lnTo>
                  <a:lnTo>
                    <a:pt x="287242" y="70786"/>
                  </a:lnTo>
                  <a:lnTo>
                    <a:pt x="301371" y="106299"/>
                  </a:lnTo>
                  <a:lnTo>
                    <a:pt x="370825" y="28448"/>
                  </a:lnTo>
                  <a:close/>
                </a:path>
                <a:path w="386714" h="179705">
                  <a:moveTo>
                    <a:pt x="290957" y="28448"/>
                  </a:moveTo>
                  <a:lnTo>
                    <a:pt x="273206" y="35506"/>
                  </a:lnTo>
                  <a:lnTo>
                    <a:pt x="287242" y="70786"/>
                  </a:lnTo>
                  <a:lnTo>
                    <a:pt x="304926" y="63753"/>
                  </a:lnTo>
                  <a:lnTo>
                    <a:pt x="290957" y="28448"/>
                  </a:lnTo>
                  <a:close/>
                </a:path>
                <a:path w="386714" h="179705">
                  <a:moveTo>
                    <a:pt x="259079" y="0"/>
                  </a:moveTo>
                  <a:lnTo>
                    <a:pt x="273206" y="35506"/>
                  </a:lnTo>
                  <a:lnTo>
                    <a:pt x="290957" y="28448"/>
                  </a:lnTo>
                  <a:lnTo>
                    <a:pt x="370825" y="28448"/>
                  </a:lnTo>
                  <a:lnTo>
                    <a:pt x="386461" y="10922"/>
                  </a:lnTo>
                  <a:lnTo>
                    <a:pt x="259079" y="0"/>
                  </a:lnTo>
                  <a:close/>
                </a:path>
              </a:pathLst>
            </a:custGeom>
            <a:solidFill>
              <a:srgbClr val="000000"/>
            </a:solidFill>
          </p:spPr>
          <p:txBody>
            <a:bodyPr wrap="square" lIns="0" tIns="0" rIns="0" bIns="0" rtlCol="0"/>
            <a:lstStyle/>
            <a:p>
              <a:endParaRPr/>
            </a:p>
          </p:txBody>
        </p:sp>
      </p:grpSp>
      <p:sp>
        <p:nvSpPr>
          <p:cNvPr id="16" name="object 5"/>
          <p:cNvSpPr txBox="1"/>
          <p:nvPr/>
        </p:nvSpPr>
        <p:spPr>
          <a:xfrm>
            <a:off x="10058400" y="1245515"/>
            <a:ext cx="1397738" cy="861774"/>
          </a:xfrm>
          <a:prstGeom prst="rect">
            <a:avLst/>
          </a:prstGeom>
          <a:solidFill>
            <a:schemeClr val="bg1">
              <a:tint val="95000"/>
              <a:satMod val="170000"/>
            </a:schemeClr>
          </a:solidFill>
        </p:spPr>
        <p:txBody>
          <a:bodyPr vert="horz" wrap="square" lIns="0" tIns="0" rIns="0" bIns="0" rtlCol="0">
            <a:spAutoFit/>
          </a:bodyPr>
          <a:lstStyle/>
          <a:p>
            <a:pPr marL="12700" marR="5080"/>
            <a:r>
              <a:rPr lang="en-US" sz="2800" spc="-15" dirty="0">
                <a:latin typeface="Times New Roman"/>
                <a:cs typeface="Times New Roman"/>
              </a:rPr>
              <a:t>axillary </a:t>
            </a:r>
          </a:p>
          <a:p>
            <a:pPr marL="12700" marR="5080"/>
            <a:r>
              <a:rPr lang="en-US" sz="2800" spc="-15" dirty="0">
                <a:latin typeface="Times New Roman"/>
                <a:cs typeface="Times New Roman"/>
              </a:rPr>
              <a:t>bud</a:t>
            </a:r>
            <a:endParaRPr sz="2800" dirty="0">
              <a:latin typeface="Times New Roman"/>
              <a:cs typeface="Times New Roman"/>
            </a:endParaRPr>
          </a:p>
        </p:txBody>
      </p:sp>
      <p:sp>
        <p:nvSpPr>
          <p:cNvPr id="17" name="object 9"/>
          <p:cNvSpPr/>
          <p:nvPr/>
        </p:nvSpPr>
        <p:spPr>
          <a:xfrm flipH="1" flipV="1">
            <a:off x="9067800" y="1676402"/>
            <a:ext cx="228600" cy="990599"/>
          </a:xfrm>
          <a:custGeom>
            <a:avLst/>
            <a:gdLst/>
            <a:ahLst/>
            <a:cxnLst/>
            <a:rect l="l" t="t" r="r" b="b"/>
            <a:pathLst>
              <a:path w="210820" h="1064895">
                <a:moveTo>
                  <a:pt x="134852" y="110486"/>
                </a:moveTo>
                <a:lnTo>
                  <a:pt x="0" y="1059561"/>
                </a:lnTo>
                <a:lnTo>
                  <a:pt x="37846" y="1064895"/>
                </a:lnTo>
                <a:lnTo>
                  <a:pt x="172591" y="115823"/>
                </a:lnTo>
                <a:lnTo>
                  <a:pt x="134852" y="110486"/>
                </a:lnTo>
                <a:close/>
              </a:path>
              <a:path w="210820" h="1064895">
                <a:moveTo>
                  <a:pt x="200417" y="91566"/>
                </a:moveTo>
                <a:lnTo>
                  <a:pt x="137540" y="91566"/>
                </a:lnTo>
                <a:lnTo>
                  <a:pt x="175260" y="97027"/>
                </a:lnTo>
                <a:lnTo>
                  <a:pt x="172591" y="115823"/>
                </a:lnTo>
                <a:lnTo>
                  <a:pt x="210312" y="121158"/>
                </a:lnTo>
                <a:lnTo>
                  <a:pt x="200417" y="91566"/>
                </a:lnTo>
                <a:close/>
              </a:path>
              <a:path w="210820" h="1064895">
                <a:moveTo>
                  <a:pt x="137540" y="91566"/>
                </a:moveTo>
                <a:lnTo>
                  <a:pt x="134852" y="110486"/>
                </a:lnTo>
                <a:lnTo>
                  <a:pt x="172591" y="115823"/>
                </a:lnTo>
                <a:lnTo>
                  <a:pt x="175260" y="97027"/>
                </a:lnTo>
                <a:lnTo>
                  <a:pt x="137540" y="91566"/>
                </a:lnTo>
                <a:close/>
              </a:path>
              <a:path w="210820" h="1064895">
                <a:moveTo>
                  <a:pt x="169799" y="0"/>
                </a:moveTo>
                <a:lnTo>
                  <a:pt x="97154" y="105155"/>
                </a:lnTo>
                <a:lnTo>
                  <a:pt x="134852" y="110486"/>
                </a:lnTo>
                <a:lnTo>
                  <a:pt x="137540" y="91566"/>
                </a:lnTo>
                <a:lnTo>
                  <a:pt x="200417" y="91566"/>
                </a:lnTo>
                <a:lnTo>
                  <a:pt x="169799" y="0"/>
                </a:lnTo>
                <a:close/>
              </a:path>
            </a:pathLst>
          </a:custGeom>
          <a:solidFill>
            <a:srgbClr val="000000"/>
          </a:solidFill>
        </p:spPr>
        <p:txBody>
          <a:bodyPr wrap="square" lIns="0" tIns="0" rIns="0" bIns="0" rtlCol="0"/>
          <a:lstStyle/>
          <a:p>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2705084" y="152401"/>
            <a:ext cx="7505748" cy="1323439"/>
          </a:xfrm>
          <a:prstGeom prst="rect">
            <a:avLst/>
          </a:prstGeom>
          <a:solidFill>
            <a:schemeClr val="bg1">
              <a:tint val="95000"/>
              <a:satMod val="170000"/>
            </a:schemeClr>
          </a:solidFill>
        </p:spPr>
        <p:txBody>
          <a:bodyPr wrap="square" rtlCol="0">
            <a:spAutoFit/>
          </a:bodyPr>
          <a:lstStyle/>
          <a:p>
            <a:pPr algn="ctr"/>
            <a:r>
              <a:rPr lang="en-US" sz="4000" b="1" dirty="0"/>
              <a:t>Internal Leaf Structure</a:t>
            </a:r>
          </a:p>
          <a:p>
            <a:pPr algn="ctr"/>
            <a:r>
              <a:rPr lang="en-US" sz="4000" b="1" dirty="0"/>
              <a:t>(Just for Fun)</a:t>
            </a:r>
          </a:p>
        </p:txBody>
      </p:sp>
      <p:pic>
        <p:nvPicPr>
          <p:cNvPr id="72706" name="Picture 2" descr="Image result for internal leaf anatomy"/>
          <p:cNvPicPr>
            <a:picLocks noChangeAspect="1" noChangeArrowheads="1"/>
          </p:cNvPicPr>
          <p:nvPr/>
        </p:nvPicPr>
        <p:blipFill>
          <a:blip r:embed="rId3" cstate="print"/>
          <a:srcRect/>
          <a:stretch>
            <a:fillRect/>
          </a:stretch>
        </p:blipFill>
        <p:spPr bwMode="auto">
          <a:xfrm>
            <a:off x="1615899" y="1394722"/>
            <a:ext cx="9112602" cy="5003102"/>
          </a:xfrm>
          <a:prstGeom prst="rect">
            <a:avLst/>
          </a:prstGeom>
          <a:noFill/>
        </p:spPr>
      </p:pic>
      <p:sp>
        <p:nvSpPr>
          <p:cNvPr id="4" name="Rectangle 3"/>
          <p:cNvSpPr/>
          <p:nvPr/>
        </p:nvSpPr>
        <p:spPr>
          <a:xfrm>
            <a:off x="2971800" y="6397824"/>
            <a:ext cx="6400800" cy="307777"/>
          </a:xfrm>
          <a:prstGeom prst="rect">
            <a:avLst/>
          </a:prstGeom>
        </p:spPr>
        <p:txBody>
          <a:bodyPr wrap="square">
            <a:spAutoFit/>
          </a:bodyPr>
          <a:lstStyle/>
          <a:p>
            <a:r>
              <a:rPr lang="en-US" sz="1400" dirty="0"/>
              <a:t>https://online.science.psu.edu/sites/default/files/biol011/Fig-9-15-Leaf-Strucutre.jpg</a:t>
            </a:r>
          </a:p>
        </p:txBody>
      </p:sp>
      <p:sp>
        <p:nvSpPr>
          <p:cNvPr id="5" name="TextBox 4"/>
          <p:cNvSpPr txBox="1"/>
          <p:nvPr/>
        </p:nvSpPr>
        <p:spPr>
          <a:xfrm>
            <a:off x="8763000" y="1066800"/>
            <a:ext cx="1447832" cy="369332"/>
          </a:xfrm>
          <a:prstGeom prst="rect">
            <a:avLst/>
          </a:prstGeom>
          <a:noFill/>
        </p:spPr>
        <p:txBody>
          <a:bodyPr wrap="none" rtlCol="0">
            <a:spAutoFit/>
          </a:bodyPr>
          <a:lstStyle/>
          <a:p>
            <a:r>
              <a:rPr lang="en-US" b="1" dirty="0"/>
              <a:t>Waxy</a:t>
            </a:r>
            <a:r>
              <a:rPr lang="en-US" dirty="0"/>
              <a:t> </a:t>
            </a:r>
            <a:r>
              <a:rPr lang="en-US" b="1" dirty="0"/>
              <a:t>cuticle</a:t>
            </a:r>
          </a:p>
        </p:txBody>
      </p:sp>
      <p:cxnSp>
        <p:nvCxnSpPr>
          <p:cNvPr id="7" name="Straight Connector 6"/>
          <p:cNvCxnSpPr>
            <a:stCxn id="5" idx="2"/>
          </p:cNvCxnSpPr>
          <p:nvPr/>
        </p:nvCxnSpPr>
        <p:spPr>
          <a:xfrm flipH="1">
            <a:off x="9067802" y="1436132"/>
            <a:ext cx="419114" cy="54506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905000" y="762000"/>
            <a:ext cx="8382000" cy="5139869"/>
          </a:xfrm>
          <a:prstGeom prst="rect">
            <a:avLst/>
          </a:prstGeom>
          <a:solidFill>
            <a:schemeClr val="bg1">
              <a:tint val="95000"/>
              <a:satMod val="170000"/>
            </a:schemeClr>
          </a:solidFill>
        </p:spPr>
        <p:txBody>
          <a:bodyPr wrap="square">
            <a:spAutoFit/>
          </a:bodyPr>
          <a:lstStyle/>
          <a:p>
            <a:pPr algn="ctr"/>
            <a:r>
              <a:rPr lang="en-US" sz="4000" b="1" dirty="0"/>
              <a:t>Leaf Arrangements </a:t>
            </a:r>
          </a:p>
          <a:p>
            <a:pPr algn="ctr">
              <a:buFont typeface="Arial" pitchFamily="34" charset="0"/>
              <a:buChar char="•"/>
            </a:pPr>
            <a:endParaRPr lang="en-US" sz="1600" b="1" dirty="0"/>
          </a:p>
          <a:p>
            <a:pPr marL="742950" indent="-742950">
              <a:buFont typeface="Arial" pitchFamily="34" charset="0"/>
              <a:buChar char="•"/>
            </a:pPr>
            <a:r>
              <a:rPr lang="en-US" sz="4000" dirty="0"/>
              <a:t>  Alternate –  one leaf per node  (remember the nodes?)</a:t>
            </a:r>
          </a:p>
          <a:p>
            <a:pPr marL="742950" indent="-742950">
              <a:buFont typeface="Arial" pitchFamily="34" charset="0"/>
              <a:buChar char="•"/>
            </a:pPr>
            <a:endParaRPr lang="en-US" sz="1600" dirty="0"/>
          </a:p>
          <a:p>
            <a:pPr>
              <a:buFont typeface="Arial" pitchFamily="34" charset="0"/>
              <a:buChar char="•"/>
            </a:pPr>
            <a:r>
              <a:rPr lang="en-US" sz="4000" dirty="0"/>
              <a:t>       Opposite – two leaves per node,</a:t>
            </a:r>
          </a:p>
          <a:p>
            <a:r>
              <a:rPr lang="en-US" sz="4000" dirty="0"/>
              <a:t>         directly across from each other</a:t>
            </a:r>
          </a:p>
          <a:p>
            <a:pPr>
              <a:buFont typeface="Arial" pitchFamily="34" charset="0"/>
              <a:buChar char="•"/>
            </a:pPr>
            <a:endParaRPr lang="en-US" sz="1600" dirty="0"/>
          </a:p>
          <a:p>
            <a:pPr>
              <a:buFont typeface="Arial" pitchFamily="34" charset="0"/>
              <a:buChar char="•"/>
            </a:pPr>
            <a:r>
              <a:rPr lang="en-US" sz="4000" dirty="0"/>
              <a:t>       Whorled – more than two leaves</a:t>
            </a:r>
          </a:p>
          <a:p>
            <a:r>
              <a:rPr lang="en-US" sz="4000" dirty="0"/>
              <a:t>         per node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p:nvPr/>
        </p:nvSpPr>
        <p:spPr>
          <a:xfrm>
            <a:off x="2133600" y="457200"/>
            <a:ext cx="8153400" cy="677108"/>
          </a:xfrm>
          <a:prstGeom prst="rect">
            <a:avLst/>
          </a:prstGeom>
          <a:solidFill>
            <a:schemeClr val="bg1">
              <a:tint val="95000"/>
              <a:satMod val="170000"/>
            </a:schemeClr>
          </a:solidFill>
        </p:spPr>
        <p:txBody>
          <a:bodyPr vert="horz" wrap="square" lIns="0" tIns="0" rIns="0" bIns="0" rtlCol="0">
            <a:spAutoFit/>
          </a:bodyPr>
          <a:lstStyle/>
          <a:p>
            <a:pPr marL="732155" marR="5080" indent="-720090" algn="ctr"/>
            <a:r>
              <a:rPr sz="4400" b="1" dirty="0">
                <a:solidFill>
                  <a:schemeClr val="accent1"/>
                </a:solidFill>
                <a:latin typeface="Rockwell" panose="02060603020205020403" pitchFamily="18" charset="0"/>
                <a:cs typeface="Times New Roman"/>
              </a:rPr>
              <a:t>Le</a:t>
            </a:r>
            <a:r>
              <a:rPr sz="4400" b="1" spc="10" dirty="0">
                <a:solidFill>
                  <a:schemeClr val="accent1"/>
                </a:solidFill>
                <a:latin typeface="Rockwell" panose="02060603020205020403" pitchFamily="18" charset="0"/>
                <a:cs typeface="Times New Roman"/>
              </a:rPr>
              <a:t>a</a:t>
            </a:r>
            <a:r>
              <a:rPr sz="4400" b="1" dirty="0">
                <a:solidFill>
                  <a:schemeClr val="accent1"/>
                </a:solidFill>
                <a:latin typeface="Rockwell" panose="02060603020205020403" pitchFamily="18" charset="0"/>
                <a:cs typeface="Times New Roman"/>
              </a:rPr>
              <a:t>f</a:t>
            </a:r>
            <a:r>
              <a:rPr sz="4400" b="1" spc="-20" dirty="0">
                <a:solidFill>
                  <a:schemeClr val="accent1"/>
                </a:solidFill>
                <a:latin typeface="Rockwell" panose="02060603020205020403" pitchFamily="18" charset="0"/>
                <a:cs typeface="Times New Roman"/>
              </a:rPr>
              <a:t> </a:t>
            </a:r>
            <a:r>
              <a:rPr lang="en-US" sz="4400" b="1" dirty="0">
                <a:solidFill>
                  <a:schemeClr val="accent1"/>
                </a:solidFill>
                <a:latin typeface="Rockwell" panose="02060603020205020403" pitchFamily="18" charset="0"/>
                <a:cs typeface="Times New Roman"/>
              </a:rPr>
              <a:t>A</a:t>
            </a:r>
            <a:r>
              <a:rPr sz="4400" b="1" dirty="0">
                <a:solidFill>
                  <a:schemeClr val="accent1"/>
                </a:solidFill>
                <a:latin typeface="Rockwell" panose="02060603020205020403" pitchFamily="18" charset="0"/>
                <a:cs typeface="Times New Roman"/>
              </a:rPr>
              <a:t>r</a:t>
            </a:r>
            <a:r>
              <a:rPr sz="4400" b="1" spc="5" dirty="0">
                <a:solidFill>
                  <a:schemeClr val="accent1"/>
                </a:solidFill>
                <a:latin typeface="Rockwell" panose="02060603020205020403" pitchFamily="18" charset="0"/>
                <a:cs typeface="Times New Roman"/>
              </a:rPr>
              <a:t>r</a:t>
            </a:r>
            <a:r>
              <a:rPr sz="4400" b="1" dirty="0">
                <a:solidFill>
                  <a:schemeClr val="accent1"/>
                </a:solidFill>
                <a:latin typeface="Rockwell" panose="02060603020205020403" pitchFamily="18" charset="0"/>
                <a:cs typeface="Times New Roman"/>
              </a:rPr>
              <a:t>an</a:t>
            </a:r>
            <a:r>
              <a:rPr sz="4400" b="1" spc="10" dirty="0">
                <a:solidFill>
                  <a:schemeClr val="accent1"/>
                </a:solidFill>
                <a:latin typeface="Rockwell" panose="02060603020205020403" pitchFamily="18" charset="0"/>
                <a:cs typeface="Times New Roman"/>
              </a:rPr>
              <a:t>g</a:t>
            </a:r>
            <a:r>
              <a:rPr sz="4400" b="1" dirty="0">
                <a:solidFill>
                  <a:schemeClr val="accent1"/>
                </a:solidFill>
                <a:latin typeface="Rockwell" panose="02060603020205020403" pitchFamily="18" charset="0"/>
                <a:cs typeface="Times New Roman"/>
              </a:rPr>
              <a:t>ement </a:t>
            </a:r>
            <a:endParaRPr sz="4400" dirty="0">
              <a:solidFill>
                <a:schemeClr val="accent1"/>
              </a:solidFill>
              <a:latin typeface="Rockwell" panose="02060603020205020403" pitchFamily="18" charset="0"/>
              <a:cs typeface="Times New Roman"/>
            </a:endParaRPr>
          </a:p>
        </p:txBody>
      </p:sp>
      <p:sp>
        <p:nvSpPr>
          <p:cNvPr id="3" name="object 3"/>
          <p:cNvSpPr/>
          <p:nvPr/>
        </p:nvSpPr>
        <p:spPr>
          <a:xfrm>
            <a:off x="1845563" y="1981201"/>
            <a:ext cx="2581656" cy="2505455"/>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4602479" y="2433828"/>
            <a:ext cx="2979420" cy="2049780"/>
          </a:xfrm>
          <a:prstGeom prst="rect">
            <a:avLst/>
          </a:prstGeom>
          <a:blipFill>
            <a:blip r:embed="rId5" cstate="print"/>
            <a:stretch>
              <a:fillRect/>
            </a:stretch>
          </a:blipFill>
        </p:spPr>
        <p:txBody>
          <a:bodyPr wrap="square" lIns="0" tIns="0" rIns="0" bIns="0" rtlCol="0"/>
          <a:lstStyle/>
          <a:p>
            <a:endParaRPr/>
          </a:p>
        </p:txBody>
      </p:sp>
      <p:sp>
        <p:nvSpPr>
          <p:cNvPr id="5" name="object 5"/>
          <p:cNvSpPr/>
          <p:nvPr/>
        </p:nvSpPr>
        <p:spPr>
          <a:xfrm>
            <a:off x="7766304" y="2282951"/>
            <a:ext cx="2618231" cy="2200656"/>
          </a:xfrm>
          <a:prstGeom prst="rect">
            <a:avLst/>
          </a:prstGeom>
          <a:blipFill>
            <a:blip r:embed="rId6" cstate="print"/>
            <a:stretch>
              <a:fillRect/>
            </a:stretch>
          </a:blipFill>
        </p:spPr>
        <p:txBody>
          <a:bodyPr wrap="square" lIns="0" tIns="0" rIns="0" bIns="0" rtlCol="0"/>
          <a:lstStyle/>
          <a:p>
            <a:endParaRPr/>
          </a:p>
        </p:txBody>
      </p:sp>
      <p:sp>
        <p:nvSpPr>
          <p:cNvPr id="6" name="object 6"/>
          <p:cNvSpPr txBox="1"/>
          <p:nvPr/>
        </p:nvSpPr>
        <p:spPr>
          <a:xfrm>
            <a:off x="2185749" y="4682937"/>
            <a:ext cx="1586865" cy="492443"/>
          </a:xfrm>
          <a:prstGeom prst="rect">
            <a:avLst/>
          </a:prstGeom>
          <a:solidFill>
            <a:schemeClr val="bg1">
              <a:tint val="95000"/>
              <a:satMod val="170000"/>
            </a:schemeClr>
          </a:solidFill>
        </p:spPr>
        <p:txBody>
          <a:bodyPr vert="horz" wrap="square" lIns="0" tIns="0" rIns="0" bIns="0" rtlCol="0">
            <a:spAutoFit/>
          </a:bodyPr>
          <a:lstStyle/>
          <a:p>
            <a:pPr marL="12700"/>
            <a:r>
              <a:rPr sz="3200" b="1" dirty="0">
                <a:solidFill>
                  <a:schemeClr val="tx1">
                    <a:lumMod val="65000"/>
                    <a:lumOff val="35000"/>
                  </a:schemeClr>
                </a:solidFill>
                <a:latin typeface="Times New Roman"/>
                <a:cs typeface="Times New Roman"/>
              </a:rPr>
              <a:t>alte</a:t>
            </a:r>
            <a:r>
              <a:rPr sz="3200" b="1" spc="5" dirty="0">
                <a:solidFill>
                  <a:schemeClr val="tx1">
                    <a:lumMod val="65000"/>
                    <a:lumOff val="35000"/>
                  </a:schemeClr>
                </a:solidFill>
                <a:latin typeface="Times New Roman"/>
                <a:cs typeface="Times New Roman"/>
              </a:rPr>
              <a:t>r</a:t>
            </a:r>
            <a:r>
              <a:rPr sz="3200" b="1" dirty="0">
                <a:solidFill>
                  <a:schemeClr val="tx1">
                    <a:lumMod val="65000"/>
                    <a:lumOff val="35000"/>
                  </a:schemeClr>
                </a:solidFill>
                <a:latin typeface="Times New Roman"/>
                <a:cs typeface="Times New Roman"/>
              </a:rPr>
              <a:t>nate</a:t>
            </a:r>
            <a:endParaRPr sz="3200" dirty="0">
              <a:solidFill>
                <a:schemeClr val="tx1">
                  <a:lumMod val="65000"/>
                  <a:lumOff val="35000"/>
                </a:schemeClr>
              </a:solidFill>
              <a:latin typeface="Times New Roman"/>
              <a:cs typeface="Times New Roman"/>
            </a:endParaRPr>
          </a:p>
        </p:txBody>
      </p:sp>
      <p:sp>
        <p:nvSpPr>
          <p:cNvPr id="7" name="object 7"/>
          <p:cNvSpPr txBox="1"/>
          <p:nvPr/>
        </p:nvSpPr>
        <p:spPr>
          <a:xfrm>
            <a:off x="5473382" y="4664084"/>
            <a:ext cx="1473835" cy="492443"/>
          </a:xfrm>
          <a:prstGeom prst="rect">
            <a:avLst/>
          </a:prstGeom>
          <a:solidFill>
            <a:schemeClr val="bg1">
              <a:tint val="95000"/>
              <a:satMod val="170000"/>
            </a:schemeClr>
          </a:solidFill>
        </p:spPr>
        <p:txBody>
          <a:bodyPr vert="horz" wrap="square" lIns="0" tIns="0" rIns="0" bIns="0" rtlCol="0">
            <a:spAutoFit/>
          </a:bodyPr>
          <a:lstStyle/>
          <a:p>
            <a:pPr marL="12700"/>
            <a:r>
              <a:rPr sz="3200" b="1" dirty="0">
                <a:solidFill>
                  <a:schemeClr val="tx1">
                    <a:lumMod val="65000"/>
                    <a:lumOff val="35000"/>
                  </a:schemeClr>
                </a:solidFill>
                <a:latin typeface="Times New Roman"/>
                <a:cs typeface="Times New Roman"/>
              </a:rPr>
              <a:t>opposite</a:t>
            </a:r>
            <a:endParaRPr sz="3200" dirty="0">
              <a:solidFill>
                <a:schemeClr val="tx1">
                  <a:lumMod val="65000"/>
                  <a:lumOff val="35000"/>
                </a:schemeClr>
              </a:solidFill>
              <a:latin typeface="Times New Roman"/>
              <a:cs typeface="Times New Roman"/>
            </a:endParaRPr>
          </a:p>
        </p:txBody>
      </p:sp>
      <p:sp>
        <p:nvSpPr>
          <p:cNvPr id="8" name="object 8"/>
          <p:cNvSpPr txBox="1"/>
          <p:nvPr/>
        </p:nvSpPr>
        <p:spPr>
          <a:xfrm>
            <a:off x="8419387" y="4664083"/>
            <a:ext cx="1450975" cy="492443"/>
          </a:xfrm>
          <a:prstGeom prst="rect">
            <a:avLst/>
          </a:prstGeom>
          <a:solidFill>
            <a:schemeClr val="bg1">
              <a:tint val="95000"/>
              <a:satMod val="170000"/>
            </a:schemeClr>
          </a:solidFill>
        </p:spPr>
        <p:txBody>
          <a:bodyPr vert="horz" wrap="square" lIns="0" tIns="0" rIns="0" bIns="0" rtlCol="0">
            <a:spAutoFit/>
          </a:bodyPr>
          <a:lstStyle/>
          <a:p>
            <a:pPr marL="12700"/>
            <a:r>
              <a:rPr sz="3200" b="1" dirty="0">
                <a:solidFill>
                  <a:schemeClr val="tx1">
                    <a:lumMod val="65000"/>
                    <a:lumOff val="35000"/>
                  </a:schemeClr>
                </a:solidFill>
                <a:latin typeface="Times New Roman"/>
                <a:cs typeface="Times New Roman"/>
              </a:rPr>
              <a:t>whorl</a:t>
            </a:r>
            <a:r>
              <a:rPr sz="3200" b="1" spc="5" dirty="0">
                <a:solidFill>
                  <a:schemeClr val="tx1">
                    <a:lumMod val="65000"/>
                    <a:lumOff val="35000"/>
                  </a:schemeClr>
                </a:solidFill>
                <a:latin typeface="Times New Roman"/>
                <a:cs typeface="Times New Roman"/>
              </a:rPr>
              <a:t>e</a:t>
            </a:r>
            <a:r>
              <a:rPr sz="3200" b="1" dirty="0">
                <a:solidFill>
                  <a:schemeClr val="tx1">
                    <a:lumMod val="65000"/>
                    <a:lumOff val="35000"/>
                  </a:schemeClr>
                </a:solidFill>
                <a:latin typeface="Times New Roman"/>
                <a:cs typeface="Times New Roman"/>
              </a:rPr>
              <a:t>d</a:t>
            </a:r>
            <a:endParaRPr sz="3200" dirty="0">
              <a:solidFill>
                <a:schemeClr val="tx1">
                  <a:lumMod val="65000"/>
                  <a:lumOff val="35000"/>
                </a:schemeClr>
              </a:solidFill>
              <a:latin typeface="Times New Roman"/>
              <a:cs typeface="Times New Roman"/>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590800" y="982176"/>
            <a:ext cx="7010400" cy="4893647"/>
          </a:xfrm>
          <a:prstGeom prst="rect">
            <a:avLst/>
          </a:prstGeom>
          <a:solidFill>
            <a:schemeClr val="bg1">
              <a:tint val="95000"/>
              <a:satMod val="170000"/>
            </a:schemeClr>
          </a:solidFill>
        </p:spPr>
        <p:txBody>
          <a:bodyPr wrap="square">
            <a:spAutoFit/>
          </a:bodyPr>
          <a:lstStyle/>
          <a:p>
            <a:r>
              <a:rPr lang="en-US" sz="4000" b="1" dirty="0"/>
              <a:t>Leaf veins </a:t>
            </a:r>
            <a:r>
              <a:rPr lang="en-US" sz="4000" dirty="0"/>
              <a:t>– the vascular system In the leaves.</a:t>
            </a:r>
          </a:p>
          <a:p>
            <a:endParaRPr lang="en-US" sz="1600" dirty="0"/>
          </a:p>
          <a:p>
            <a:pPr>
              <a:buFont typeface="Arial" pitchFamily="34" charset="0"/>
              <a:buChar char="•"/>
            </a:pPr>
            <a:r>
              <a:rPr lang="en-US" sz="4000" dirty="0"/>
              <a:t>Parallel veins run all in the same direction.</a:t>
            </a:r>
          </a:p>
          <a:p>
            <a:pPr>
              <a:buFont typeface="Arial" pitchFamily="34" charset="0"/>
              <a:buChar char="•"/>
            </a:pPr>
            <a:endParaRPr lang="en-US" sz="1600" dirty="0"/>
          </a:p>
          <a:p>
            <a:pPr>
              <a:buFont typeface="Arial" pitchFamily="34" charset="0"/>
              <a:buChar char="•"/>
            </a:pPr>
            <a:r>
              <a:rPr lang="en-US" sz="4000" dirty="0"/>
              <a:t>Netted or reticulate veins have veins that branch from a main rib vein.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9" name="TextBox 8"/>
          <p:cNvSpPr txBox="1"/>
          <p:nvPr/>
        </p:nvSpPr>
        <p:spPr>
          <a:xfrm>
            <a:off x="2612028" y="990600"/>
            <a:ext cx="2537874" cy="523220"/>
          </a:xfrm>
          <a:prstGeom prst="rect">
            <a:avLst/>
          </a:prstGeom>
          <a:solidFill>
            <a:schemeClr val="bg1"/>
          </a:solidFill>
        </p:spPr>
        <p:txBody>
          <a:bodyPr wrap="none" rtlCol="0">
            <a:spAutoFit/>
          </a:bodyPr>
          <a:lstStyle/>
          <a:p>
            <a:r>
              <a:rPr lang="en-US" sz="2800" dirty="0"/>
              <a:t>Common Name</a:t>
            </a:r>
          </a:p>
        </p:txBody>
      </p:sp>
      <p:sp>
        <p:nvSpPr>
          <p:cNvPr id="11" name="TextBox 10"/>
          <p:cNvSpPr txBox="1"/>
          <p:nvPr/>
        </p:nvSpPr>
        <p:spPr>
          <a:xfrm>
            <a:off x="2612029" y="1676400"/>
            <a:ext cx="2511393" cy="1200329"/>
          </a:xfrm>
          <a:prstGeom prst="rect">
            <a:avLst/>
          </a:prstGeom>
          <a:solidFill>
            <a:schemeClr val="bg1"/>
          </a:solidFill>
        </p:spPr>
        <p:txBody>
          <a:bodyPr wrap="none" rtlCol="0">
            <a:spAutoFit/>
          </a:bodyPr>
          <a:lstStyle/>
          <a:p>
            <a:r>
              <a:rPr lang="en-US" sz="2400" dirty="0"/>
              <a:t>Fishing Worm Tree</a:t>
            </a:r>
          </a:p>
          <a:p>
            <a:r>
              <a:rPr lang="en-US" sz="2400" dirty="0"/>
              <a:t>Catawba Tree</a:t>
            </a:r>
          </a:p>
          <a:p>
            <a:r>
              <a:rPr lang="en-US" sz="2400" dirty="0"/>
              <a:t>Indian Cigar Tree</a:t>
            </a:r>
          </a:p>
        </p:txBody>
      </p:sp>
      <p:sp>
        <p:nvSpPr>
          <p:cNvPr id="12" name="TextBox 11"/>
          <p:cNvSpPr txBox="1"/>
          <p:nvPr/>
        </p:nvSpPr>
        <p:spPr>
          <a:xfrm>
            <a:off x="6934200" y="990600"/>
            <a:ext cx="2725068" cy="523220"/>
          </a:xfrm>
          <a:prstGeom prst="rect">
            <a:avLst/>
          </a:prstGeom>
          <a:solidFill>
            <a:schemeClr val="bg1"/>
          </a:solidFill>
        </p:spPr>
        <p:txBody>
          <a:bodyPr wrap="square" rtlCol="0">
            <a:spAutoFit/>
          </a:bodyPr>
          <a:lstStyle/>
          <a:p>
            <a:r>
              <a:rPr lang="en-US" sz="2800" dirty="0"/>
              <a:t>Scientific Name</a:t>
            </a:r>
          </a:p>
        </p:txBody>
      </p:sp>
      <p:sp>
        <p:nvSpPr>
          <p:cNvPr id="13" name="TextBox 12"/>
          <p:cNvSpPr txBox="1"/>
          <p:nvPr/>
        </p:nvSpPr>
        <p:spPr>
          <a:xfrm>
            <a:off x="6879228" y="1676401"/>
            <a:ext cx="2798172" cy="830997"/>
          </a:xfrm>
          <a:prstGeom prst="rect">
            <a:avLst/>
          </a:prstGeom>
          <a:solidFill>
            <a:schemeClr val="bg1"/>
          </a:solidFill>
        </p:spPr>
        <p:txBody>
          <a:bodyPr wrap="square" rtlCol="0">
            <a:spAutoFit/>
          </a:bodyPr>
          <a:lstStyle/>
          <a:p>
            <a:r>
              <a:rPr lang="en-US" sz="2400" i="1" dirty="0"/>
              <a:t>                             Catalpa </a:t>
            </a:r>
            <a:r>
              <a:rPr lang="en-US" sz="2400" i="1" dirty="0" err="1"/>
              <a:t>bignoniodes</a:t>
            </a:r>
            <a:endParaRPr lang="en-US" sz="2400" i="1" dirty="0"/>
          </a:p>
        </p:txBody>
      </p:sp>
      <p:sp>
        <p:nvSpPr>
          <p:cNvPr id="16" name="Rectangle 15"/>
          <p:cNvSpPr/>
          <p:nvPr/>
        </p:nvSpPr>
        <p:spPr>
          <a:xfrm rot="16200000">
            <a:off x="-1751110" y="3275112"/>
            <a:ext cx="6858000" cy="307777"/>
          </a:xfrm>
          <a:prstGeom prst="rect">
            <a:avLst/>
          </a:prstGeom>
        </p:spPr>
        <p:txBody>
          <a:bodyPr wrap="square">
            <a:spAutoFit/>
          </a:bodyPr>
          <a:lstStyle/>
          <a:p>
            <a:r>
              <a:rPr lang="en-US" sz="1400" dirty="0"/>
              <a:t>http://www.allaboutworms.com/how-to-attract-catawba-worms-to-your-catalpa-trees</a:t>
            </a:r>
          </a:p>
        </p:txBody>
      </p:sp>
      <p:sp>
        <p:nvSpPr>
          <p:cNvPr id="17" name="Rectangle 16"/>
          <p:cNvSpPr/>
          <p:nvPr/>
        </p:nvSpPr>
        <p:spPr>
          <a:xfrm rot="16200000">
            <a:off x="6780311" y="2970313"/>
            <a:ext cx="7467600" cy="307777"/>
          </a:xfrm>
          <a:prstGeom prst="rect">
            <a:avLst/>
          </a:prstGeom>
        </p:spPr>
        <p:txBody>
          <a:bodyPr wrap="square">
            <a:spAutoFit/>
          </a:bodyPr>
          <a:lstStyle/>
          <a:p>
            <a:r>
              <a:rPr lang="en-US" sz="1400" dirty="0"/>
              <a:t>https://www.gardeningknowhow.com/ornamental/trees/catalpa/catalpa-tree-planting.htm</a:t>
            </a:r>
          </a:p>
        </p:txBody>
      </p:sp>
      <p:sp>
        <p:nvSpPr>
          <p:cNvPr id="19" name="Rectangle 18"/>
          <p:cNvSpPr/>
          <p:nvPr/>
        </p:nvSpPr>
        <p:spPr>
          <a:xfrm>
            <a:off x="5638800" y="6477001"/>
            <a:ext cx="4572000" cy="307777"/>
          </a:xfrm>
          <a:prstGeom prst="rect">
            <a:avLst/>
          </a:prstGeom>
        </p:spPr>
        <p:txBody>
          <a:bodyPr>
            <a:spAutoFit/>
          </a:bodyPr>
          <a:lstStyle/>
          <a:p>
            <a:r>
              <a:rPr lang="en-US" sz="1400" dirty="0"/>
              <a:t>http://www.treetopics.com/catalpa_speciosa/gallery1.htm</a:t>
            </a:r>
          </a:p>
        </p:txBody>
      </p:sp>
      <p:pic>
        <p:nvPicPr>
          <p:cNvPr id="109576" name="Picture 8" descr="Related image"/>
          <p:cNvPicPr>
            <a:picLocks noChangeAspect="1" noChangeArrowheads="1"/>
          </p:cNvPicPr>
          <p:nvPr/>
        </p:nvPicPr>
        <p:blipFill>
          <a:blip r:embed="rId4" cstate="print"/>
          <a:srcRect/>
          <a:stretch>
            <a:fillRect/>
          </a:stretch>
        </p:blipFill>
        <p:spPr bwMode="auto">
          <a:xfrm>
            <a:off x="4419600" y="3048000"/>
            <a:ext cx="4577890" cy="3429000"/>
          </a:xfrm>
          <a:prstGeom prst="rect">
            <a:avLst/>
          </a:prstGeom>
          <a:noFill/>
        </p:spPr>
      </p:pic>
      <p:sp>
        <p:nvSpPr>
          <p:cNvPr id="22" name="TextBox 21"/>
          <p:cNvSpPr txBox="1"/>
          <p:nvPr/>
        </p:nvSpPr>
        <p:spPr>
          <a:xfrm>
            <a:off x="2971800" y="177226"/>
            <a:ext cx="6955366" cy="646331"/>
          </a:xfrm>
          <a:prstGeom prst="rect">
            <a:avLst/>
          </a:prstGeom>
          <a:solidFill>
            <a:schemeClr val="bg1"/>
          </a:solidFill>
        </p:spPr>
        <p:txBody>
          <a:bodyPr wrap="none" rtlCol="0">
            <a:spAutoFit/>
          </a:bodyPr>
          <a:lstStyle/>
          <a:p>
            <a:r>
              <a:rPr lang="en-US" sz="3600" b="1" dirty="0"/>
              <a:t>Scientific name </a:t>
            </a:r>
            <a:r>
              <a:rPr lang="en-US" sz="3600" b="1" dirty="0" err="1"/>
              <a:t>vs</a:t>
            </a:r>
            <a:r>
              <a:rPr lang="en-US" sz="3600" b="1" dirty="0"/>
              <a:t> Common Name</a:t>
            </a:r>
          </a:p>
        </p:txBody>
      </p:sp>
      <p:pic>
        <p:nvPicPr>
          <p:cNvPr id="23" name="Picture 6" descr="https://maxpull-gdvuch3veo.netdna-ssl.com/wp-content/uploads/2013/05/catalpa-400x300.jpg"/>
          <p:cNvPicPr>
            <a:picLocks noChangeAspect="1" noChangeArrowheads="1"/>
          </p:cNvPicPr>
          <p:nvPr/>
        </p:nvPicPr>
        <p:blipFill>
          <a:blip r:embed="rId5" cstate="print"/>
          <a:srcRect/>
          <a:stretch>
            <a:fillRect/>
          </a:stretch>
        </p:blipFill>
        <p:spPr bwMode="auto">
          <a:xfrm>
            <a:off x="7010400" y="3733800"/>
            <a:ext cx="3429000" cy="2571750"/>
          </a:xfrm>
          <a:prstGeom prst="rect">
            <a:avLst/>
          </a:prstGeom>
          <a:noFill/>
        </p:spPr>
      </p:pic>
      <p:pic>
        <p:nvPicPr>
          <p:cNvPr id="14" name="Picture 4" descr="Catawba worm"/>
          <p:cNvPicPr>
            <a:picLocks noChangeAspect="1" noChangeArrowheads="1"/>
          </p:cNvPicPr>
          <p:nvPr/>
        </p:nvPicPr>
        <p:blipFill>
          <a:blip r:embed="rId6" cstate="print"/>
          <a:srcRect/>
          <a:stretch>
            <a:fillRect/>
          </a:stretch>
        </p:blipFill>
        <p:spPr bwMode="auto">
          <a:xfrm>
            <a:off x="1905001" y="3429000"/>
            <a:ext cx="2985621"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p:nvPr/>
        </p:nvSpPr>
        <p:spPr>
          <a:xfrm>
            <a:off x="2514600" y="1447800"/>
            <a:ext cx="7086600" cy="4191000"/>
          </a:xfrm>
          <a:prstGeom prst="rect">
            <a:avLst/>
          </a:prstGeom>
          <a:blipFill>
            <a:blip r:embed="rId4" cstate="print"/>
            <a:stretch>
              <a:fillRect/>
            </a:stretch>
          </a:blipFill>
        </p:spPr>
        <p:txBody>
          <a:bodyPr wrap="square" lIns="0" tIns="0" rIns="0" bIns="0" rtlCol="0"/>
          <a:lstStyle/>
          <a:p>
            <a:endParaRPr/>
          </a:p>
        </p:txBody>
      </p:sp>
      <p:sp>
        <p:nvSpPr>
          <p:cNvPr id="6" name="object 6"/>
          <p:cNvSpPr txBox="1"/>
          <p:nvPr/>
        </p:nvSpPr>
        <p:spPr>
          <a:xfrm>
            <a:off x="2133069" y="2331662"/>
            <a:ext cx="307777" cy="1510665"/>
          </a:xfrm>
          <a:prstGeom prst="rect">
            <a:avLst/>
          </a:prstGeom>
        </p:spPr>
        <p:txBody>
          <a:bodyPr vert="vert270" wrap="square" lIns="0" tIns="0" rIns="0" bIns="0" rtlCol="0">
            <a:spAutoFit/>
          </a:bodyPr>
          <a:lstStyle/>
          <a:p>
            <a:pPr marL="12700"/>
            <a:r>
              <a:rPr sz="2000" dirty="0">
                <a:solidFill>
                  <a:srgbClr val="FFFF00"/>
                </a:solidFill>
                <a:latin typeface="Times New Roman"/>
                <a:cs typeface="Times New Roman"/>
                <a:hlinkClick r:id="rId5"/>
              </a:rPr>
              <a:t>w</a:t>
            </a:r>
            <a:r>
              <a:rPr sz="2000" spc="5" dirty="0">
                <a:solidFill>
                  <a:srgbClr val="FFFF00"/>
                </a:solidFill>
                <a:latin typeface="Times New Roman"/>
                <a:cs typeface="Times New Roman"/>
                <a:hlinkClick r:id="rId5"/>
              </a:rPr>
              <a:t>w</a:t>
            </a:r>
            <a:r>
              <a:rPr sz="2000" spc="-130" dirty="0">
                <a:solidFill>
                  <a:srgbClr val="FFFF00"/>
                </a:solidFill>
                <a:latin typeface="Times New Roman"/>
                <a:cs typeface="Times New Roman"/>
                <a:hlinkClick r:id="rId5"/>
              </a:rPr>
              <a:t>w</a:t>
            </a:r>
            <a:r>
              <a:rPr sz="2000" dirty="0">
                <a:solidFill>
                  <a:srgbClr val="FFFF00"/>
                </a:solidFill>
                <a:latin typeface="Times New Roman"/>
                <a:cs typeface="Times New Roman"/>
                <a:hlinkClick r:id="rId5"/>
              </a:rPr>
              <a:t>.</a:t>
            </a:r>
            <a:r>
              <a:rPr sz="2000" spc="5" dirty="0">
                <a:solidFill>
                  <a:srgbClr val="FFFF00"/>
                </a:solidFill>
                <a:latin typeface="Times New Roman"/>
                <a:cs typeface="Times New Roman"/>
                <a:hlinkClick r:id="rId5"/>
              </a:rPr>
              <a:t>o</a:t>
            </a:r>
            <a:r>
              <a:rPr sz="2000" dirty="0">
                <a:solidFill>
                  <a:srgbClr val="FFFF00"/>
                </a:solidFill>
                <a:latin typeface="Times New Roman"/>
                <a:cs typeface="Times New Roman"/>
                <a:hlinkClick r:id="rId5"/>
              </a:rPr>
              <a:t>hio.edu</a:t>
            </a:r>
            <a:endParaRPr sz="2000" dirty="0">
              <a:latin typeface="Times New Roman"/>
              <a:cs typeface="Times New Roman"/>
            </a:endParaRPr>
          </a:p>
        </p:txBody>
      </p:sp>
      <p:sp>
        <p:nvSpPr>
          <p:cNvPr id="9" name="TextBox 8"/>
          <p:cNvSpPr txBox="1"/>
          <p:nvPr/>
        </p:nvSpPr>
        <p:spPr>
          <a:xfrm>
            <a:off x="2768361" y="685801"/>
            <a:ext cx="3171061" cy="584775"/>
          </a:xfrm>
          <a:prstGeom prst="rect">
            <a:avLst/>
          </a:prstGeom>
          <a:solidFill>
            <a:schemeClr val="bg1">
              <a:tint val="95000"/>
              <a:satMod val="170000"/>
            </a:schemeClr>
          </a:solidFill>
        </p:spPr>
        <p:txBody>
          <a:bodyPr wrap="none" rtlCol="0">
            <a:spAutoFit/>
          </a:bodyPr>
          <a:lstStyle/>
          <a:p>
            <a:r>
              <a:rPr lang="en-US" sz="3200" b="1" dirty="0"/>
              <a:t>Parallel venation</a:t>
            </a:r>
          </a:p>
        </p:txBody>
      </p:sp>
      <p:sp>
        <p:nvSpPr>
          <p:cNvPr id="10" name="TextBox 9"/>
          <p:cNvSpPr txBox="1"/>
          <p:nvPr/>
        </p:nvSpPr>
        <p:spPr>
          <a:xfrm>
            <a:off x="6425961" y="685801"/>
            <a:ext cx="3092513" cy="584775"/>
          </a:xfrm>
          <a:prstGeom prst="rect">
            <a:avLst/>
          </a:prstGeom>
          <a:solidFill>
            <a:schemeClr val="bg1">
              <a:tint val="95000"/>
              <a:satMod val="170000"/>
            </a:schemeClr>
          </a:solidFill>
        </p:spPr>
        <p:txBody>
          <a:bodyPr wrap="none" rtlCol="0">
            <a:spAutoFit/>
          </a:bodyPr>
          <a:lstStyle/>
          <a:p>
            <a:r>
              <a:rPr lang="en-US" sz="3200" b="1" dirty="0"/>
              <a:t>Netted venation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057400" y="1676401"/>
            <a:ext cx="8077200" cy="4401205"/>
          </a:xfrm>
          <a:prstGeom prst="rect">
            <a:avLst/>
          </a:prstGeom>
          <a:solidFill>
            <a:schemeClr val="bg1">
              <a:tint val="95000"/>
              <a:satMod val="170000"/>
            </a:schemeClr>
          </a:solidFill>
        </p:spPr>
        <p:txBody>
          <a:bodyPr wrap="square">
            <a:spAutoFit/>
          </a:bodyPr>
          <a:lstStyle/>
          <a:p>
            <a:pPr marL="742950" indent="-742950">
              <a:buAutoNum type="arabicPeriod"/>
            </a:pPr>
            <a:r>
              <a:rPr lang="en-US" sz="4000" dirty="0"/>
              <a:t>Pinnately arranged veins – veins arranged like the </a:t>
            </a:r>
            <a:r>
              <a:rPr lang="en-US" sz="4000" dirty="0" err="1"/>
              <a:t>pinna</a:t>
            </a:r>
            <a:r>
              <a:rPr lang="en-US" sz="4000" dirty="0"/>
              <a:t> of a feather</a:t>
            </a:r>
          </a:p>
          <a:p>
            <a:pPr marL="742950" indent="-742950"/>
            <a:endParaRPr lang="en-US" sz="4000" dirty="0"/>
          </a:p>
          <a:p>
            <a:r>
              <a:rPr lang="en-US" sz="4000" dirty="0"/>
              <a:t>2. Palmately arranged – veins</a:t>
            </a:r>
          </a:p>
          <a:p>
            <a:r>
              <a:rPr lang="en-US" sz="4000" dirty="0"/>
              <a:t>    arranged like fingers on a hand all</a:t>
            </a:r>
          </a:p>
          <a:p>
            <a:r>
              <a:rPr lang="en-US" sz="4000" dirty="0"/>
              <a:t>    connected to a central part.</a:t>
            </a:r>
          </a:p>
        </p:txBody>
      </p:sp>
      <p:sp>
        <p:nvSpPr>
          <p:cNvPr id="5" name="Rectangle 4"/>
          <p:cNvSpPr/>
          <p:nvPr/>
        </p:nvSpPr>
        <p:spPr>
          <a:xfrm>
            <a:off x="2971801" y="457200"/>
            <a:ext cx="6623993" cy="707886"/>
          </a:xfrm>
          <a:prstGeom prst="rect">
            <a:avLst/>
          </a:prstGeom>
          <a:solidFill>
            <a:schemeClr val="bg1">
              <a:tint val="95000"/>
              <a:satMod val="170000"/>
            </a:schemeClr>
          </a:solidFill>
        </p:spPr>
        <p:txBody>
          <a:bodyPr wrap="none">
            <a:spAutoFit/>
          </a:bodyPr>
          <a:lstStyle/>
          <a:p>
            <a:r>
              <a:rPr lang="en-US" sz="4000" dirty="0"/>
              <a:t>Two Types of </a:t>
            </a:r>
            <a:r>
              <a:rPr lang="en-US" sz="4000" b="1" dirty="0"/>
              <a:t>Netted Venation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object 3"/>
          <p:cNvSpPr/>
          <p:nvPr/>
        </p:nvSpPr>
        <p:spPr>
          <a:xfrm>
            <a:off x="2225040" y="1524001"/>
            <a:ext cx="3493008" cy="2808731"/>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5868924" y="1524001"/>
            <a:ext cx="4021835" cy="3567683"/>
          </a:xfrm>
          <a:prstGeom prst="rect">
            <a:avLst/>
          </a:prstGeom>
          <a:blipFill>
            <a:blip r:embed="rId5" cstate="print"/>
            <a:stretch>
              <a:fillRect/>
            </a:stretch>
          </a:blipFill>
        </p:spPr>
        <p:txBody>
          <a:bodyPr wrap="square" lIns="0" tIns="0" rIns="0" bIns="0" rtlCol="0"/>
          <a:lstStyle/>
          <a:p>
            <a:endParaRPr/>
          </a:p>
        </p:txBody>
      </p:sp>
      <p:sp>
        <p:nvSpPr>
          <p:cNvPr id="5" name="object 5"/>
          <p:cNvSpPr txBox="1"/>
          <p:nvPr/>
        </p:nvSpPr>
        <p:spPr>
          <a:xfrm>
            <a:off x="2638044" y="4533531"/>
            <a:ext cx="2667000" cy="430887"/>
          </a:xfrm>
          <a:prstGeom prst="rect">
            <a:avLst/>
          </a:prstGeom>
          <a:solidFill>
            <a:schemeClr val="bg1">
              <a:tint val="95000"/>
              <a:satMod val="170000"/>
            </a:schemeClr>
          </a:solidFill>
        </p:spPr>
        <p:txBody>
          <a:bodyPr vert="horz" wrap="square" lIns="0" tIns="0" rIns="0" bIns="0" rtlCol="0">
            <a:spAutoFit/>
          </a:bodyPr>
          <a:lstStyle/>
          <a:p>
            <a:pPr marL="12700"/>
            <a:r>
              <a:rPr lang="en-US" sz="2800" b="1" spc="-15" dirty="0">
                <a:solidFill>
                  <a:schemeClr val="tx1">
                    <a:lumMod val="65000"/>
                    <a:lumOff val="35000"/>
                  </a:schemeClr>
                </a:solidFill>
                <a:latin typeface="Times New Roman"/>
                <a:cs typeface="Times New Roman"/>
              </a:rPr>
              <a:t>P</a:t>
            </a:r>
            <a:r>
              <a:rPr sz="2800" b="1" spc="-5" dirty="0">
                <a:solidFill>
                  <a:schemeClr val="tx1">
                    <a:lumMod val="65000"/>
                    <a:lumOff val="35000"/>
                  </a:schemeClr>
                </a:solidFill>
                <a:latin typeface="Times New Roman"/>
                <a:cs typeface="Times New Roman"/>
              </a:rPr>
              <a:t>i</a:t>
            </a:r>
            <a:r>
              <a:rPr sz="2800" b="1" spc="-15" dirty="0">
                <a:solidFill>
                  <a:schemeClr val="tx1">
                    <a:lumMod val="65000"/>
                    <a:lumOff val="35000"/>
                  </a:schemeClr>
                </a:solidFill>
                <a:latin typeface="Times New Roman"/>
                <a:cs typeface="Times New Roman"/>
              </a:rPr>
              <a:t>n</a:t>
            </a:r>
            <a:r>
              <a:rPr sz="2800" b="1" spc="-10" dirty="0">
                <a:solidFill>
                  <a:schemeClr val="tx1">
                    <a:lumMod val="65000"/>
                    <a:lumOff val="35000"/>
                  </a:schemeClr>
                </a:solidFill>
                <a:latin typeface="Times New Roman"/>
                <a:cs typeface="Times New Roman"/>
              </a:rPr>
              <a:t>n</a:t>
            </a:r>
            <a:r>
              <a:rPr sz="2800" b="1" spc="-15" dirty="0">
                <a:solidFill>
                  <a:schemeClr val="tx1">
                    <a:lumMod val="65000"/>
                    <a:lumOff val="35000"/>
                  </a:schemeClr>
                </a:solidFill>
                <a:latin typeface="Times New Roman"/>
                <a:cs typeface="Times New Roman"/>
              </a:rPr>
              <a:t>ate</a:t>
            </a:r>
            <a:r>
              <a:rPr sz="2800" b="1" spc="-25" dirty="0">
                <a:solidFill>
                  <a:schemeClr val="tx1">
                    <a:lumMod val="65000"/>
                    <a:lumOff val="35000"/>
                  </a:schemeClr>
                </a:solidFill>
                <a:latin typeface="Times New Roman"/>
                <a:cs typeface="Times New Roman"/>
              </a:rPr>
              <a:t> </a:t>
            </a:r>
            <a:r>
              <a:rPr sz="2800" b="1" spc="-15" dirty="0">
                <a:solidFill>
                  <a:schemeClr val="tx1">
                    <a:lumMod val="65000"/>
                    <a:lumOff val="35000"/>
                  </a:schemeClr>
                </a:solidFill>
                <a:latin typeface="Times New Roman"/>
                <a:cs typeface="Times New Roman"/>
              </a:rPr>
              <a:t>ven</a:t>
            </a:r>
            <a:r>
              <a:rPr lang="en-US" sz="2800" b="1" spc="-15" dirty="0">
                <a:solidFill>
                  <a:schemeClr val="tx1">
                    <a:lumMod val="65000"/>
                    <a:lumOff val="35000"/>
                  </a:schemeClr>
                </a:solidFill>
                <a:latin typeface="Times New Roman"/>
                <a:cs typeface="Times New Roman"/>
              </a:rPr>
              <a:t>ation</a:t>
            </a:r>
            <a:endParaRPr sz="2800" b="1" dirty="0">
              <a:solidFill>
                <a:schemeClr val="tx1">
                  <a:lumMod val="65000"/>
                  <a:lumOff val="35000"/>
                </a:schemeClr>
              </a:solidFill>
              <a:latin typeface="Times New Roman"/>
              <a:cs typeface="Times New Roman"/>
            </a:endParaRPr>
          </a:p>
        </p:txBody>
      </p:sp>
      <p:grpSp>
        <p:nvGrpSpPr>
          <p:cNvPr id="22" name="Group 21"/>
          <p:cNvGrpSpPr/>
          <p:nvPr/>
        </p:nvGrpSpPr>
        <p:grpSpPr>
          <a:xfrm>
            <a:off x="2302002" y="1905001"/>
            <a:ext cx="2504059" cy="1897381"/>
            <a:chOff x="778001" y="2057400"/>
            <a:chExt cx="2504059" cy="1897381"/>
          </a:xfrm>
        </p:grpSpPr>
        <p:sp>
          <p:nvSpPr>
            <p:cNvPr id="6" name="object 6"/>
            <p:cNvSpPr/>
            <p:nvPr/>
          </p:nvSpPr>
          <p:spPr>
            <a:xfrm>
              <a:off x="778001" y="2433067"/>
              <a:ext cx="2428240" cy="1518285"/>
            </a:xfrm>
            <a:custGeom>
              <a:avLst/>
              <a:gdLst/>
              <a:ahLst/>
              <a:cxnLst/>
              <a:rect l="l" t="t" r="r" b="b"/>
              <a:pathLst>
                <a:path w="2428240" h="1518285">
                  <a:moveTo>
                    <a:pt x="0" y="1517903"/>
                  </a:moveTo>
                  <a:lnTo>
                    <a:pt x="2427732" y="0"/>
                  </a:lnTo>
                </a:path>
              </a:pathLst>
            </a:custGeom>
            <a:ln w="38100">
              <a:solidFill>
                <a:srgbClr val="FFFF00"/>
              </a:solidFill>
            </a:ln>
          </p:spPr>
          <p:txBody>
            <a:bodyPr wrap="square" lIns="0" tIns="0" rIns="0" bIns="0" rtlCol="0"/>
            <a:lstStyle/>
            <a:p>
              <a:endParaRPr/>
            </a:p>
          </p:txBody>
        </p:sp>
        <p:sp>
          <p:nvSpPr>
            <p:cNvPr id="7" name="object 7"/>
            <p:cNvSpPr/>
            <p:nvPr/>
          </p:nvSpPr>
          <p:spPr>
            <a:xfrm>
              <a:off x="1157477" y="3043428"/>
              <a:ext cx="151130" cy="608330"/>
            </a:xfrm>
            <a:custGeom>
              <a:avLst/>
              <a:gdLst/>
              <a:ahLst/>
              <a:cxnLst/>
              <a:rect l="l" t="t" r="r" b="b"/>
              <a:pathLst>
                <a:path w="151130" h="608329">
                  <a:moveTo>
                    <a:pt x="0" y="608076"/>
                  </a:moveTo>
                  <a:lnTo>
                    <a:pt x="150875" y="0"/>
                  </a:lnTo>
                </a:path>
              </a:pathLst>
            </a:custGeom>
            <a:ln w="38100">
              <a:solidFill>
                <a:srgbClr val="FFFF00"/>
              </a:solidFill>
            </a:ln>
          </p:spPr>
          <p:txBody>
            <a:bodyPr wrap="square" lIns="0" tIns="0" rIns="0" bIns="0" rtlCol="0"/>
            <a:lstStyle/>
            <a:p>
              <a:endParaRPr/>
            </a:p>
          </p:txBody>
        </p:sp>
        <p:sp>
          <p:nvSpPr>
            <p:cNvPr id="8" name="object 8"/>
            <p:cNvSpPr/>
            <p:nvPr/>
          </p:nvSpPr>
          <p:spPr>
            <a:xfrm>
              <a:off x="1081277" y="3802381"/>
              <a:ext cx="835660" cy="152400"/>
            </a:xfrm>
            <a:custGeom>
              <a:avLst/>
              <a:gdLst/>
              <a:ahLst/>
              <a:cxnLst/>
              <a:rect l="l" t="t" r="r" b="b"/>
              <a:pathLst>
                <a:path w="835660" h="152400">
                  <a:moveTo>
                    <a:pt x="0" y="0"/>
                  </a:moveTo>
                  <a:lnTo>
                    <a:pt x="835152" y="152400"/>
                  </a:lnTo>
                </a:path>
              </a:pathLst>
            </a:custGeom>
            <a:ln w="38100">
              <a:solidFill>
                <a:srgbClr val="FFFF00"/>
              </a:solidFill>
            </a:ln>
          </p:spPr>
          <p:txBody>
            <a:bodyPr wrap="square" lIns="0" tIns="0" rIns="0" bIns="0" rtlCol="0"/>
            <a:lstStyle/>
            <a:p>
              <a:endParaRPr/>
            </a:p>
          </p:txBody>
        </p:sp>
        <p:sp>
          <p:nvSpPr>
            <p:cNvPr id="9" name="object 9"/>
            <p:cNvSpPr/>
            <p:nvPr/>
          </p:nvSpPr>
          <p:spPr>
            <a:xfrm>
              <a:off x="1308353" y="3651505"/>
              <a:ext cx="1064260" cy="74930"/>
            </a:xfrm>
            <a:custGeom>
              <a:avLst/>
              <a:gdLst/>
              <a:ahLst/>
              <a:cxnLst/>
              <a:rect l="l" t="t" r="r" b="b"/>
              <a:pathLst>
                <a:path w="1064260" h="74929">
                  <a:moveTo>
                    <a:pt x="0" y="0"/>
                  </a:moveTo>
                  <a:lnTo>
                    <a:pt x="1063752" y="74675"/>
                  </a:lnTo>
                </a:path>
              </a:pathLst>
            </a:custGeom>
            <a:ln w="38100">
              <a:solidFill>
                <a:srgbClr val="FFFF00"/>
              </a:solidFill>
            </a:ln>
          </p:spPr>
          <p:txBody>
            <a:bodyPr wrap="square" lIns="0" tIns="0" rIns="0" bIns="0" rtlCol="0"/>
            <a:lstStyle/>
            <a:p>
              <a:endParaRPr/>
            </a:p>
          </p:txBody>
        </p:sp>
        <p:sp>
          <p:nvSpPr>
            <p:cNvPr id="10" name="object 10"/>
            <p:cNvSpPr/>
            <p:nvPr/>
          </p:nvSpPr>
          <p:spPr>
            <a:xfrm>
              <a:off x="1460753" y="2513077"/>
              <a:ext cx="379730" cy="986155"/>
            </a:xfrm>
            <a:custGeom>
              <a:avLst/>
              <a:gdLst/>
              <a:ahLst/>
              <a:cxnLst/>
              <a:rect l="l" t="t" r="r" b="b"/>
              <a:pathLst>
                <a:path w="379730" h="986154">
                  <a:moveTo>
                    <a:pt x="0" y="986027"/>
                  </a:moveTo>
                  <a:lnTo>
                    <a:pt x="379476" y="0"/>
                  </a:lnTo>
                </a:path>
              </a:pathLst>
            </a:custGeom>
            <a:ln w="38100">
              <a:solidFill>
                <a:srgbClr val="FFFF00"/>
              </a:solidFill>
            </a:ln>
          </p:spPr>
          <p:txBody>
            <a:bodyPr wrap="square" lIns="0" tIns="0" rIns="0" bIns="0" rtlCol="0"/>
            <a:lstStyle/>
            <a:p>
              <a:endParaRPr/>
            </a:p>
          </p:txBody>
        </p:sp>
        <p:sp>
          <p:nvSpPr>
            <p:cNvPr id="11" name="object 11"/>
            <p:cNvSpPr/>
            <p:nvPr/>
          </p:nvSpPr>
          <p:spPr>
            <a:xfrm>
              <a:off x="1764029" y="3422905"/>
              <a:ext cx="1214755" cy="0"/>
            </a:xfrm>
            <a:custGeom>
              <a:avLst/>
              <a:gdLst/>
              <a:ahLst/>
              <a:cxnLst/>
              <a:rect l="l" t="t" r="r" b="b"/>
              <a:pathLst>
                <a:path w="1214755">
                  <a:moveTo>
                    <a:pt x="0" y="0"/>
                  </a:moveTo>
                  <a:lnTo>
                    <a:pt x="1214627" y="0"/>
                  </a:lnTo>
                </a:path>
              </a:pathLst>
            </a:custGeom>
            <a:ln w="38100">
              <a:solidFill>
                <a:srgbClr val="FFFF00"/>
              </a:solidFill>
            </a:ln>
          </p:spPr>
          <p:txBody>
            <a:bodyPr wrap="square" lIns="0" tIns="0" rIns="0" bIns="0" rtlCol="0"/>
            <a:lstStyle/>
            <a:p>
              <a:endParaRPr/>
            </a:p>
          </p:txBody>
        </p:sp>
        <p:sp>
          <p:nvSpPr>
            <p:cNvPr id="12" name="object 12"/>
            <p:cNvSpPr/>
            <p:nvPr/>
          </p:nvSpPr>
          <p:spPr>
            <a:xfrm>
              <a:off x="1840229" y="2284477"/>
              <a:ext cx="532130" cy="988060"/>
            </a:xfrm>
            <a:custGeom>
              <a:avLst/>
              <a:gdLst/>
              <a:ahLst/>
              <a:cxnLst/>
              <a:rect l="l" t="t" r="r" b="b"/>
              <a:pathLst>
                <a:path w="532130" h="988060">
                  <a:moveTo>
                    <a:pt x="0" y="987551"/>
                  </a:moveTo>
                  <a:lnTo>
                    <a:pt x="531876" y="0"/>
                  </a:lnTo>
                </a:path>
              </a:pathLst>
            </a:custGeom>
            <a:ln w="38100">
              <a:solidFill>
                <a:srgbClr val="FFFF00"/>
              </a:solidFill>
            </a:ln>
          </p:spPr>
          <p:txBody>
            <a:bodyPr wrap="square" lIns="0" tIns="0" rIns="0" bIns="0" rtlCol="0"/>
            <a:lstStyle/>
            <a:p>
              <a:endParaRPr/>
            </a:p>
          </p:txBody>
        </p:sp>
        <p:sp>
          <p:nvSpPr>
            <p:cNvPr id="13" name="object 13"/>
            <p:cNvSpPr/>
            <p:nvPr/>
          </p:nvSpPr>
          <p:spPr>
            <a:xfrm>
              <a:off x="2143505" y="2966467"/>
              <a:ext cx="1138555" cy="152400"/>
            </a:xfrm>
            <a:custGeom>
              <a:avLst/>
              <a:gdLst/>
              <a:ahLst/>
              <a:cxnLst/>
              <a:rect l="l" t="t" r="r" b="b"/>
              <a:pathLst>
                <a:path w="1138554" h="152400">
                  <a:moveTo>
                    <a:pt x="0" y="152400"/>
                  </a:moveTo>
                  <a:lnTo>
                    <a:pt x="1138428" y="0"/>
                  </a:lnTo>
                </a:path>
              </a:pathLst>
            </a:custGeom>
            <a:ln w="38100">
              <a:solidFill>
                <a:srgbClr val="FFFF00"/>
              </a:solidFill>
            </a:ln>
          </p:spPr>
          <p:txBody>
            <a:bodyPr wrap="square" lIns="0" tIns="0" rIns="0" bIns="0" rtlCol="0"/>
            <a:lstStyle/>
            <a:p>
              <a:endParaRPr/>
            </a:p>
          </p:txBody>
        </p:sp>
        <p:sp>
          <p:nvSpPr>
            <p:cNvPr id="14" name="object 14"/>
            <p:cNvSpPr/>
            <p:nvPr/>
          </p:nvSpPr>
          <p:spPr>
            <a:xfrm>
              <a:off x="2372105" y="2057400"/>
              <a:ext cx="607060" cy="909955"/>
            </a:xfrm>
            <a:custGeom>
              <a:avLst/>
              <a:gdLst/>
              <a:ahLst/>
              <a:cxnLst/>
              <a:rect l="l" t="t" r="r" b="b"/>
              <a:pathLst>
                <a:path w="607060" h="909954">
                  <a:moveTo>
                    <a:pt x="0" y="909827"/>
                  </a:moveTo>
                  <a:lnTo>
                    <a:pt x="606551" y="0"/>
                  </a:lnTo>
                </a:path>
              </a:pathLst>
            </a:custGeom>
            <a:ln w="38100">
              <a:solidFill>
                <a:srgbClr val="FFFF00"/>
              </a:solidFill>
            </a:ln>
          </p:spPr>
          <p:txBody>
            <a:bodyPr wrap="square" lIns="0" tIns="0" rIns="0" bIns="0" rtlCol="0"/>
            <a:lstStyle/>
            <a:p>
              <a:endParaRPr/>
            </a:p>
          </p:txBody>
        </p:sp>
      </p:grpSp>
      <p:grpSp>
        <p:nvGrpSpPr>
          <p:cNvPr id="23" name="Group 22"/>
          <p:cNvGrpSpPr/>
          <p:nvPr/>
        </p:nvGrpSpPr>
        <p:grpSpPr>
          <a:xfrm>
            <a:off x="7311391" y="1828801"/>
            <a:ext cx="1291335" cy="986537"/>
            <a:chOff x="5787390" y="2291333"/>
            <a:chExt cx="1291335" cy="986537"/>
          </a:xfrm>
        </p:grpSpPr>
        <p:sp>
          <p:nvSpPr>
            <p:cNvPr id="15" name="object 15"/>
            <p:cNvSpPr/>
            <p:nvPr/>
          </p:nvSpPr>
          <p:spPr>
            <a:xfrm>
              <a:off x="5939790" y="2594610"/>
              <a:ext cx="379730" cy="532130"/>
            </a:xfrm>
            <a:custGeom>
              <a:avLst/>
              <a:gdLst/>
              <a:ahLst/>
              <a:cxnLst/>
              <a:rect l="l" t="t" r="r" b="b"/>
              <a:pathLst>
                <a:path w="379729" h="532130">
                  <a:moveTo>
                    <a:pt x="379475" y="0"/>
                  </a:moveTo>
                  <a:lnTo>
                    <a:pt x="0" y="531876"/>
                  </a:lnTo>
                </a:path>
              </a:pathLst>
            </a:custGeom>
            <a:ln w="38100">
              <a:solidFill>
                <a:srgbClr val="FFFF00"/>
              </a:solidFill>
            </a:ln>
          </p:spPr>
          <p:txBody>
            <a:bodyPr wrap="square" lIns="0" tIns="0" rIns="0" bIns="0" rtlCol="0"/>
            <a:lstStyle/>
            <a:p>
              <a:endParaRPr/>
            </a:p>
          </p:txBody>
        </p:sp>
        <p:sp>
          <p:nvSpPr>
            <p:cNvPr id="16" name="object 16"/>
            <p:cNvSpPr/>
            <p:nvPr/>
          </p:nvSpPr>
          <p:spPr>
            <a:xfrm>
              <a:off x="6319265" y="2594610"/>
              <a:ext cx="303530" cy="683260"/>
            </a:xfrm>
            <a:custGeom>
              <a:avLst/>
              <a:gdLst/>
              <a:ahLst/>
              <a:cxnLst/>
              <a:rect l="l" t="t" r="r" b="b"/>
              <a:pathLst>
                <a:path w="303529" h="683260">
                  <a:moveTo>
                    <a:pt x="0" y="0"/>
                  </a:moveTo>
                  <a:lnTo>
                    <a:pt x="303276" y="682751"/>
                  </a:lnTo>
                </a:path>
              </a:pathLst>
            </a:custGeom>
            <a:ln w="38100">
              <a:solidFill>
                <a:srgbClr val="FFFF00"/>
              </a:solidFill>
            </a:ln>
          </p:spPr>
          <p:txBody>
            <a:bodyPr wrap="square" lIns="0" tIns="0" rIns="0" bIns="0" rtlCol="0"/>
            <a:lstStyle/>
            <a:p>
              <a:endParaRPr/>
            </a:p>
          </p:txBody>
        </p:sp>
        <p:sp>
          <p:nvSpPr>
            <p:cNvPr id="17" name="object 17"/>
            <p:cNvSpPr/>
            <p:nvPr/>
          </p:nvSpPr>
          <p:spPr>
            <a:xfrm>
              <a:off x="6319265" y="2594610"/>
              <a:ext cx="759460" cy="303530"/>
            </a:xfrm>
            <a:custGeom>
              <a:avLst/>
              <a:gdLst/>
              <a:ahLst/>
              <a:cxnLst/>
              <a:rect l="l" t="t" r="r" b="b"/>
              <a:pathLst>
                <a:path w="759459" h="303530">
                  <a:moveTo>
                    <a:pt x="0" y="0"/>
                  </a:moveTo>
                  <a:lnTo>
                    <a:pt x="758952" y="303275"/>
                  </a:lnTo>
                </a:path>
              </a:pathLst>
            </a:custGeom>
            <a:ln w="38099">
              <a:solidFill>
                <a:srgbClr val="FFFF00"/>
              </a:solidFill>
            </a:ln>
          </p:spPr>
          <p:txBody>
            <a:bodyPr wrap="square" lIns="0" tIns="0" rIns="0" bIns="0" rtlCol="0"/>
            <a:lstStyle/>
            <a:p>
              <a:endParaRPr/>
            </a:p>
          </p:txBody>
        </p:sp>
        <p:sp>
          <p:nvSpPr>
            <p:cNvPr id="18" name="object 18"/>
            <p:cNvSpPr/>
            <p:nvPr/>
          </p:nvSpPr>
          <p:spPr>
            <a:xfrm>
              <a:off x="5787390" y="2594610"/>
              <a:ext cx="532130" cy="152400"/>
            </a:xfrm>
            <a:custGeom>
              <a:avLst/>
              <a:gdLst/>
              <a:ahLst/>
              <a:cxnLst/>
              <a:rect l="l" t="t" r="r" b="b"/>
              <a:pathLst>
                <a:path w="532129" h="152400">
                  <a:moveTo>
                    <a:pt x="531876" y="0"/>
                  </a:moveTo>
                  <a:lnTo>
                    <a:pt x="0" y="152400"/>
                  </a:lnTo>
                </a:path>
              </a:pathLst>
            </a:custGeom>
            <a:ln w="38100">
              <a:solidFill>
                <a:srgbClr val="FFFF00"/>
              </a:solidFill>
            </a:ln>
          </p:spPr>
          <p:txBody>
            <a:bodyPr wrap="square" lIns="0" tIns="0" rIns="0" bIns="0" rtlCol="0"/>
            <a:lstStyle/>
            <a:p>
              <a:endParaRPr/>
            </a:p>
          </p:txBody>
        </p:sp>
        <p:sp>
          <p:nvSpPr>
            <p:cNvPr id="19" name="object 19"/>
            <p:cNvSpPr/>
            <p:nvPr/>
          </p:nvSpPr>
          <p:spPr>
            <a:xfrm>
              <a:off x="6319265" y="2291333"/>
              <a:ext cx="683260" cy="303530"/>
            </a:xfrm>
            <a:custGeom>
              <a:avLst/>
              <a:gdLst/>
              <a:ahLst/>
              <a:cxnLst/>
              <a:rect l="l" t="t" r="r" b="b"/>
              <a:pathLst>
                <a:path w="683259" h="303530">
                  <a:moveTo>
                    <a:pt x="0" y="303275"/>
                  </a:moveTo>
                  <a:lnTo>
                    <a:pt x="682752" y="0"/>
                  </a:lnTo>
                </a:path>
              </a:pathLst>
            </a:custGeom>
            <a:ln w="38100">
              <a:solidFill>
                <a:srgbClr val="FFFF00"/>
              </a:solidFill>
            </a:ln>
          </p:spPr>
          <p:txBody>
            <a:bodyPr wrap="square" lIns="0" tIns="0" rIns="0" bIns="0" rtlCol="0"/>
            <a:lstStyle/>
            <a:p>
              <a:endParaRPr/>
            </a:p>
          </p:txBody>
        </p:sp>
      </p:grpSp>
      <p:sp>
        <p:nvSpPr>
          <p:cNvPr id="20" name="TextBox 19"/>
          <p:cNvSpPr txBox="1"/>
          <p:nvPr/>
        </p:nvSpPr>
        <p:spPr>
          <a:xfrm>
            <a:off x="3276600" y="304801"/>
            <a:ext cx="5335500" cy="584775"/>
          </a:xfrm>
          <a:prstGeom prst="rect">
            <a:avLst/>
          </a:prstGeom>
          <a:solidFill>
            <a:schemeClr val="bg1">
              <a:tint val="95000"/>
              <a:satMod val="170000"/>
            </a:schemeClr>
          </a:solidFill>
        </p:spPr>
        <p:txBody>
          <a:bodyPr wrap="none" rtlCol="0">
            <a:spAutoFit/>
          </a:bodyPr>
          <a:lstStyle/>
          <a:p>
            <a:r>
              <a:rPr lang="en-US" sz="3200" dirty="0"/>
              <a:t>Two types of </a:t>
            </a:r>
            <a:r>
              <a:rPr lang="en-US" sz="3200" b="1" dirty="0"/>
              <a:t>Netted Venation</a:t>
            </a:r>
          </a:p>
        </p:txBody>
      </p:sp>
      <p:sp>
        <p:nvSpPr>
          <p:cNvPr id="24" name="object 5">
            <a:extLst>
              <a:ext uri="{FF2B5EF4-FFF2-40B4-BE49-F238E27FC236}">
                <a16:creationId xmlns:a16="http://schemas.microsoft.com/office/drawing/2014/main" id="{3B41BB4E-AE4E-4B87-8953-BBF5C4293045}"/>
              </a:ext>
            </a:extLst>
          </p:cNvPr>
          <p:cNvSpPr txBox="1"/>
          <p:nvPr/>
        </p:nvSpPr>
        <p:spPr>
          <a:xfrm>
            <a:off x="6511623" y="5179517"/>
            <a:ext cx="2736436" cy="430887"/>
          </a:xfrm>
          <a:prstGeom prst="rect">
            <a:avLst/>
          </a:prstGeom>
          <a:solidFill>
            <a:schemeClr val="bg1">
              <a:tint val="95000"/>
              <a:satMod val="170000"/>
            </a:schemeClr>
          </a:solidFill>
        </p:spPr>
        <p:txBody>
          <a:bodyPr vert="horz" wrap="square" lIns="0" tIns="0" rIns="0" bIns="0" rtlCol="0">
            <a:spAutoFit/>
          </a:bodyPr>
          <a:lstStyle/>
          <a:p>
            <a:pPr marL="12700"/>
            <a:r>
              <a:rPr lang="en-US" sz="2800" b="1" spc="-15" dirty="0">
                <a:solidFill>
                  <a:schemeClr val="tx1">
                    <a:lumMod val="65000"/>
                    <a:lumOff val="35000"/>
                  </a:schemeClr>
                </a:solidFill>
                <a:latin typeface="Times New Roman"/>
                <a:cs typeface="Times New Roman"/>
              </a:rPr>
              <a:t>P</a:t>
            </a:r>
            <a:r>
              <a:rPr sz="2800" b="1" spc="-15" dirty="0">
                <a:solidFill>
                  <a:schemeClr val="tx1">
                    <a:lumMod val="65000"/>
                    <a:lumOff val="35000"/>
                  </a:schemeClr>
                </a:solidFill>
                <a:latin typeface="Times New Roman"/>
                <a:cs typeface="Times New Roman"/>
              </a:rPr>
              <a:t>al</a:t>
            </a:r>
            <a:r>
              <a:rPr sz="2800" b="1" spc="-35" dirty="0">
                <a:solidFill>
                  <a:schemeClr val="tx1">
                    <a:lumMod val="65000"/>
                    <a:lumOff val="35000"/>
                  </a:schemeClr>
                </a:solidFill>
                <a:latin typeface="Times New Roman"/>
                <a:cs typeface="Times New Roman"/>
              </a:rPr>
              <a:t>m</a:t>
            </a:r>
            <a:r>
              <a:rPr sz="2800" b="1" spc="-15" dirty="0">
                <a:solidFill>
                  <a:schemeClr val="tx1">
                    <a:lumMod val="65000"/>
                    <a:lumOff val="35000"/>
                  </a:schemeClr>
                </a:solidFill>
                <a:latin typeface="Times New Roman"/>
                <a:cs typeface="Times New Roman"/>
              </a:rPr>
              <a:t>ate</a:t>
            </a:r>
            <a:r>
              <a:rPr sz="2800" b="1" spc="-5" dirty="0">
                <a:solidFill>
                  <a:schemeClr val="tx1">
                    <a:lumMod val="65000"/>
                    <a:lumOff val="35000"/>
                  </a:schemeClr>
                </a:solidFill>
                <a:latin typeface="Times New Roman"/>
                <a:cs typeface="Times New Roman"/>
              </a:rPr>
              <a:t> </a:t>
            </a:r>
            <a:r>
              <a:rPr sz="2800" b="1" spc="-15" dirty="0">
                <a:solidFill>
                  <a:schemeClr val="tx1">
                    <a:lumMod val="65000"/>
                    <a:lumOff val="35000"/>
                  </a:schemeClr>
                </a:solidFill>
                <a:latin typeface="Times New Roman"/>
                <a:cs typeface="Times New Roman"/>
              </a:rPr>
              <a:t>venati</a:t>
            </a:r>
            <a:r>
              <a:rPr sz="2800" b="1" spc="-5" dirty="0">
                <a:solidFill>
                  <a:schemeClr val="tx1">
                    <a:lumMod val="65000"/>
                    <a:lumOff val="35000"/>
                  </a:schemeClr>
                </a:solidFill>
                <a:latin typeface="Times New Roman"/>
                <a:cs typeface="Times New Roman"/>
              </a:rPr>
              <a:t>o</a:t>
            </a:r>
            <a:r>
              <a:rPr sz="2800" b="1" spc="-15" dirty="0">
                <a:solidFill>
                  <a:schemeClr val="tx1">
                    <a:lumMod val="65000"/>
                    <a:lumOff val="35000"/>
                  </a:schemeClr>
                </a:solidFill>
                <a:latin typeface="Times New Roman"/>
                <a:cs typeface="Times New Roman"/>
              </a:rPr>
              <a:t>n</a:t>
            </a:r>
            <a:endParaRPr sz="2800" b="1" dirty="0">
              <a:solidFill>
                <a:schemeClr val="tx1">
                  <a:lumMod val="65000"/>
                  <a:lumOff val="35000"/>
                </a:schemeClr>
              </a:solidFill>
              <a:latin typeface="Times New Roman"/>
              <a:cs typeface="Times New Roman"/>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095500" y="1143000"/>
            <a:ext cx="8001000" cy="5324535"/>
          </a:xfrm>
          <a:prstGeom prst="rect">
            <a:avLst/>
          </a:prstGeom>
          <a:solidFill>
            <a:schemeClr val="bg1">
              <a:tint val="95000"/>
              <a:satMod val="170000"/>
            </a:schemeClr>
          </a:solidFill>
        </p:spPr>
        <p:txBody>
          <a:bodyPr wrap="square">
            <a:spAutoFit/>
          </a:bodyPr>
          <a:lstStyle/>
          <a:p>
            <a:pPr>
              <a:buFont typeface="Arial" pitchFamily="34" charset="0"/>
              <a:buChar char="•"/>
            </a:pPr>
            <a:r>
              <a:rPr lang="en-US" sz="3600" b="1" dirty="0"/>
              <a:t>Simple</a:t>
            </a:r>
            <a:r>
              <a:rPr lang="en-US" sz="3600" dirty="0"/>
              <a:t> – leaves with a single flattened</a:t>
            </a:r>
          </a:p>
          <a:p>
            <a:r>
              <a:rPr lang="en-US" sz="3600" dirty="0"/>
              <a:t>  blade</a:t>
            </a:r>
          </a:p>
          <a:p>
            <a:pPr>
              <a:buFont typeface="Arial" pitchFamily="34" charset="0"/>
              <a:buChar char="•"/>
            </a:pPr>
            <a:r>
              <a:rPr lang="en-US" sz="3600" b="1" dirty="0"/>
              <a:t>Compound</a:t>
            </a:r>
            <a:r>
              <a:rPr lang="en-US" sz="3600" dirty="0"/>
              <a:t> – leaves with the blade </a:t>
            </a:r>
          </a:p>
          <a:p>
            <a:r>
              <a:rPr lang="en-US" sz="3600" dirty="0"/>
              <a:t>  divided into separate, leaf-like parts </a:t>
            </a:r>
          </a:p>
          <a:p>
            <a:r>
              <a:rPr lang="en-US" sz="3600" dirty="0"/>
              <a:t>  called leaflets.</a:t>
            </a:r>
            <a:endParaRPr lang="en-US" sz="1600" dirty="0"/>
          </a:p>
          <a:p>
            <a:r>
              <a:rPr lang="en-US" sz="1600" dirty="0"/>
              <a:t>				</a:t>
            </a:r>
          </a:p>
          <a:p>
            <a:r>
              <a:rPr lang="en-US" sz="3600" dirty="0"/>
              <a:t>How do you tell if a leaf is simple or compound? Look for the axillary bud. </a:t>
            </a:r>
          </a:p>
          <a:p>
            <a:r>
              <a:rPr lang="en-US" sz="3600" dirty="0"/>
              <a:t>Every leaf will have an axillary bud where it meets the stem. Leaflets will not.</a:t>
            </a:r>
          </a:p>
        </p:txBody>
      </p:sp>
      <p:sp>
        <p:nvSpPr>
          <p:cNvPr id="5" name="TextBox 4"/>
          <p:cNvSpPr txBox="1"/>
          <p:nvPr/>
        </p:nvSpPr>
        <p:spPr>
          <a:xfrm>
            <a:off x="2590800" y="228600"/>
            <a:ext cx="6781800" cy="707886"/>
          </a:xfrm>
          <a:prstGeom prst="rect">
            <a:avLst/>
          </a:prstGeom>
          <a:solidFill>
            <a:schemeClr val="bg1">
              <a:tint val="95000"/>
              <a:satMod val="170000"/>
            </a:schemeClr>
          </a:solidFill>
        </p:spPr>
        <p:txBody>
          <a:bodyPr wrap="square" rtlCol="0">
            <a:spAutoFit/>
          </a:bodyPr>
          <a:lstStyle/>
          <a:p>
            <a:r>
              <a:rPr lang="en-US" sz="4000" b="1" dirty="0"/>
              <a:t>Simple and Compound Leaves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2835208" y="228600"/>
            <a:ext cx="6461192" cy="707886"/>
          </a:xfrm>
          <a:prstGeom prst="rect">
            <a:avLst/>
          </a:prstGeom>
          <a:solidFill>
            <a:schemeClr val="bg1">
              <a:tint val="95000"/>
              <a:satMod val="170000"/>
            </a:schemeClr>
          </a:solidFill>
        </p:spPr>
        <p:txBody>
          <a:bodyPr wrap="none" rtlCol="0">
            <a:spAutoFit/>
          </a:bodyPr>
          <a:lstStyle/>
          <a:p>
            <a:pPr algn="ctr"/>
            <a:r>
              <a:rPr lang="en-US" sz="4000" b="1" dirty="0"/>
              <a:t>Simple </a:t>
            </a:r>
            <a:r>
              <a:rPr lang="en-US" sz="4000" b="1" dirty="0" err="1"/>
              <a:t>vs</a:t>
            </a:r>
            <a:r>
              <a:rPr lang="en-US" sz="4000" b="1" dirty="0"/>
              <a:t> Compound Leaves</a:t>
            </a:r>
          </a:p>
        </p:txBody>
      </p:sp>
      <p:pic>
        <p:nvPicPr>
          <p:cNvPr id="151554" name="Picture 2" descr="Image result for simple and compound leaves"/>
          <p:cNvPicPr>
            <a:picLocks noChangeAspect="1" noChangeArrowheads="1"/>
          </p:cNvPicPr>
          <p:nvPr/>
        </p:nvPicPr>
        <p:blipFill>
          <a:blip r:embed="rId3" cstate="print"/>
          <a:srcRect/>
          <a:stretch>
            <a:fillRect/>
          </a:stretch>
        </p:blipFill>
        <p:spPr bwMode="auto">
          <a:xfrm>
            <a:off x="2534516" y="1219201"/>
            <a:ext cx="6990484" cy="4114801"/>
          </a:xfrm>
          <a:prstGeom prst="rect">
            <a:avLst/>
          </a:prstGeom>
          <a:noFill/>
        </p:spPr>
      </p:pic>
      <p:sp>
        <p:nvSpPr>
          <p:cNvPr id="4" name="Rectangle 3"/>
          <p:cNvSpPr/>
          <p:nvPr/>
        </p:nvSpPr>
        <p:spPr>
          <a:xfrm>
            <a:off x="4114800" y="5943601"/>
            <a:ext cx="5105400" cy="307777"/>
          </a:xfrm>
          <a:prstGeom prst="rect">
            <a:avLst/>
          </a:prstGeom>
        </p:spPr>
        <p:txBody>
          <a:bodyPr wrap="square">
            <a:spAutoFit/>
          </a:bodyPr>
          <a:lstStyle/>
          <a:p>
            <a:r>
              <a:rPr lang="en-US" sz="1400" dirty="0"/>
              <a:t>http://www.saps.org.uk/trees/images/simpcomp.gif</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057400" y="1676401"/>
            <a:ext cx="8077200" cy="4031873"/>
          </a:xfrm>
          <a:prstGeom prst="rect">
            <a:avLst/>
          </a:prstGeom>
          <a:solidFill>
            <a:schemeClr val="bg1">
              <a:tint val="95000"/>
              <a:satMod val="170000"/>
            </a:schemeClr>
          </a:solidFill>
        </p:spPr>
        <p:txBody>
          <a:bodyPr wrap="square">
            <a:spAutoFit/>
          </a:bodyPr>
          <a:lstStyle/>
          <a:p>
            <a:pPr marL="742950" indent="-742950">
              <a:buFont typeface="Arial" pitchFamily="34" charset="0"/>
              <a:buChar char="•"/>
            </a:pPr>
            <a:r>
              <a:rPr lang="en-US" sz="4000" dirty="0"/>
              <a:t>Pinnately compound - leaflets arranged like the </a:t>
            </a:r>
            <a:r>
              <a:rPr lang="en-US" sz="4000" dirty="0" err="1"/>
              <a:t>pinna</a:t>
            </a:r>
            <a:r>
              <a:rPr lang="en-US" sz="4000" dirty="0"/>
              <a:t> of a feather</a:t>
            </a:r>
          </a:p>
          <a:p>
            <a:pPr marL="742950" indent="-742950">
              <a:buFont typeface="Arial" pitchFamily="34" charset="0"/>
              <a:buChar char="•"/>
            </a:pPr>
            <a:endParaRPr lang="en-US" sz="1600" dirty="0"/>
          </a:p>
          <a:p>
            <a:pPr>
              <a:buFont typeface="Arial" pitchFamily="34" charset="0"/>
              <a:buChar char="•"/>
            </a:pPr>
            <a:r>
              <a:rPr lang="en-US" sz="4000" dirty="0"/>
              <a:t>     Palmately compound – leaflets</a:t>
            </a:r>
          </a:p>
          <a:p>
            <a:r>
              <a:rPr lang="en-US" sz="4000" dirty="0"/>
              <a:t>       arranged like fingers on a hand all</a:t>
            </a:r>
          </a:p>
          <a:p>
            <a:r>
              <a:rPr lang="en-US" sz="4000" dirty="0"/>
              <a:t>       attached to a central part.</a:t>
            </a:r>
          </a:p>
        </p:txBody>
      </p:sp>
      <p:sp>
        <p:nvSpPr>
          <p:cNvPr id="5" name="TextBox 4"/>
          <p:cNvSpPr txBox="1"/>
          <p:nvPr/>
        </p:nvSpPr>
        <p:spPr>
          <a:xfrm>
            <a:off x="2971800" y="304800"/>
            <a:ext cx="6324600" cy="707886"/>
          </a:xfrm>
          <a:prstGeom prst="rect">
            <a:avLst/>
          </a:prstGeom>
          <a:solidFill>
            <a:schemeClr val="bg1">
              <a:tint val="95000"/>
              <a:satMod val="170000"/>
            </a:schemeClr>
          </a:solidFill>
        </p:spPr>
        <p:txBody>
          <a:bodyPr wrap="square" rtlCol="0">
            <a:spAutoFit/>
          </a:bodyPr>
          <a:lstStyle/>
          <a:p>
            <a:r>
              <a:rPr lang="en-US" sz="4000" b="1" dirty="0"/>
              <a:t>Types of compound Leaves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3642844" y="228601"/>
            <a:ext cx="4815357" cy="584775"/>
          </a:xfrm>
          <a:prstGeom prst="rect">
            <a:avLst/>
          </a:prstGeom>
          <a:solidFill>
            <a:schemeClr val="bg1">
              <a:tint val="95000"/>
              <a:satMod val="170000"/>
            </a:schemeClr>
          </a:solidFill>
        </p:spPr>
        <p:txBody>
          <a:bodyPr wrap="none" rtlCol="0">
            <a:spAutoFit/>
          </a:bodyPr>
          <a:lstStyle/>
          <a:p>
            <a:r>
              <a:rPr lang="en-US" sz="3200" dirty="0"/>
              <a:t>Types of Compound Leaves</a:t>
            </a:r>
          </a:p>
        </p:txBody>
      </p:sp>
      <p:sp>
        <p:nvSpPr>
          <p:cNvPr id="7" name="Rectangle 6"/>
          <p:cNvSpPr/>
          <p:nvPr/>
        </p:nvSpPr>
        <p:spPr>
          <a:xfrm>
            <a:off x="3352800" y="6321624"/>
            <a:ext cx="5410200" cy="307777"/>
          </a:xfrm>
          <a:prstGeom prst="rect">
            <a:avLst/>
          </a:prstGeom>
        </p:spPr>
        <p:txBody>
          <a:bodyPr wrap="square">
            <a:spAutoFit/>
          </a:bodyPr>
          <a:lstStyle/>
          <a:p>
            <a:r>
              <a:rPr lang="en-US" sz="1400" dirty="0"/>
              <a:t>http://science.uniserve.edu.au/school/environet/images/leaves2.jpg</a:t>
            </a:r>
          </a:p>
        </p:txBody>
      </p:sp>
      <p:pic>
        <p:nvPicPr>
          <p:cNvPr id="9" name="Picture 2" descr="Image result for leaf arrangement types"/>
          <p:cNvPicPr>
            <a:picLocks noChangeAspect="1" noChangeArrowheads="1"/>
          </p:cNvPicPr>
          <p:nvPr/>
        </p:nvPicPr>
        <p:blipFill>
          <a:blip r:embed="rId3" cstate="print"/>
          <a:srcRect/>
          <a:stretch>
            <a:fillRect/>
          </a:stretch>
        </p:blipFill>
        <p:spPr bwMode="auto">
          <a:xfrm>
            <a:off x="4038600" y="995549"/>
            <a:ext cx="4038600" cy="5244935"/>
          </a:xfrm>
          <a:prstGeom prst="rect">
            <a:avLst/>
          </a:prstGeom>
          <a:noFill/>
        </p:spPr>
      </p:pic>
      <p:sp>
        <p:nvSpPr>
          <p:cNvPr id="10" name="Oval 9"/>
          <p:cNvSpPr/>
          <p:nvPr/>
        </p:nvSpPr>
        <p:spPr>
          <a:xfrm>
            <a:off x="4114800" y="1219200"/>
            <a:ext cx="914400" cy="1752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3" name="Picture 2" descr="Related image"/>
          <p:cNvPicPr>
            <a:picLocks noChangeAspect="1" noChangeArrowheads="1"/>
          </p:cNvPicPr>
          <p:nvPr/>
        </p:nvPicPr>
        <p:blipFill>
          <a:blip r:embed="rId3" cstate="print"/>
          <a:srcRect/>
          <a:stretch>
            <a:fillRect/>
          </a:stretch>
        </p:blipFill>
        <p:spPr bwMode="auto">
          <a:xfrm>
            <a:off x="3505201" y="990600"/>
            <a:ext cx="5202431" cy="5562600"/>
          </a:xfrm>
          <a:prstGeom prst="rect">
            <a:avLst/>
          </a:prstGeom>
          <a:noFill/>
        </p:spPr>
      </p:pic>
      <p:sp>
        <p:nvSpPr>
          <p:cNvPr id="4" name="TextBox 3"/>
          <p:cNvSpPr txBox="1"/>
          <p:nvPr/>
        </p:nvSpPr>
        <p:spPr>
          <a:xfrm>
            <a:off x="2636171" y="152400"/>
            <a:ext cx="6940490" cy="707886"/>
          </a:xfrm>
          <a:prstGeom prst="rect">
            <a:avLst/>
          </a:prstGeom>
          <a:solidFill>
            <a:schemeClr val="bg1">
              <a:tint val="95000"/>
              <a:satMod val="170000"/>
            </a:schemeClr>
          </a:solidFill>
        </p:spPr>
        <p:txBody>
          <a:bodyPr wrap="square" rtlCol="0">
            <a:spAutoFit/>
          </a:bodyPr>
          <a:lstStyle/>
          <a:p>
            <a:r>
              <a:rPr lang="en-US" sz="4000" b="1" dirty="0"/>
              <a:t>Simple and Compound Leaves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2514600" y="533400"/>
            <a:ext cx="7315200" cy="707886"/>
          </a:xfrm>
          <a:prstGeom prst="rect">
            <a:avLst/>
          </a:prstGeom>
          <a:solidFill>
            <a:schemeClr val="bg1">
              <a:tint val="95000"/>
              <a:satMod val="170000"/>
            </a:schemeClr>
          </a:solidFill>
        </p:spPr>
        <p:txBody>
          <a:bodyPr wrap="square" rtlCol="0">
            <a:spAutoFit/>
          </a:bodyPr>
          <a:lstStyle/>
          <a:p>
            <a:pPr algn="ctr"/>
            <a:r>
              <a:rPr lang="en-US" sz="4000" b="1" dirty="0"/>
              <a:t>Leaf Arrangement on the Stem</a:t>
            </a:r>
          </a:p>
        </p:txBody>
      </p:sp>
      <p:sp>
        <p:nvSpPr>
          <p:cNvPr id="5" name="Rectangle 4"/>
          <p:cNvSpPr/>
          <p:nvPr/>
        </p:nvSpPr>
        <p:spPr>
          <a:xfrm>
            <a:off x="2057400" y="1765280"/>
            <a:ext cx="8458200" cy="3908762"/>
          </a:xfrm>
          <a:prstGeom prst="rect">
            <a:avLst/>
          </a:prstGeom>
          <a:solidFill>
            <a:schemeClr val="bg1">
              <a:tint val="95000"/>
              <a:satMod val="170000"/>
            </a:schemeClr>
          </a:solidFill>
        </p:spPr>
        <p:txBody>
          <a:bodyPr wrap="square">
            <a:spAutoFit/>
          </a:bodyPr>
          <a:lstStyle/>
          <a:p>
            <a:pPr>
              <a:buFont typeface="Arial" pitchFamily="34" charset="0"/>
              <a:buChar char="•"/>
            </a:pPr>
            <a:r>
              <a:rPr lang="en-US" sz="3600" dirty="0"/>
              <a:t>	Alternate –  one leaf per node</a:t>
            </a:r>
          </a:p>
          <a:p>
            <a:r>
              <a:rPr lang="en-US" sz="3600" dirty="0"/>
              <a:t>     (remember nodes)</a:t>
            </a:r>
          </a:p>
          <a:p>
            <a:endParaRPr lang="en-US" sz="1600" dirty="0"/>
          </a:p>
          <a:p>
            <a:pPr>
              <a:buFont typeface="Arial" pitchFamily="34" charset="0"/>
              <a:buChar char="•"/>
            </a:pPr>
            <a:r>
              <a:rPr lang="en-US" sz="3600" dirty="0"/>
              <a:t>	Opposite – two leaves per node,  </a:t>
            </a:r>
          </a:p>
          <a:p>
            <a:r>
              <a:rPr lang="en-US" sz="3600" dirty="0"/>
              <a:t>     directly across from each other</a:t>
            </a:r>
          </a:p>
          <a:p>
            <a:endParaRPr lang="en-US" sz="1600" dirty="0"/>
          </a:p>
          <a:p>
            <a:pPr>
              <a:buFont typeface="Arial" pitchFamily="34" charset="0"/>
              <a:buChar char="•"/>
            </a:pPr>
            <a:r>
              <a:rPr lang="en-US" sz="3600" dirty="0"/>
              <a:t>	Whorled – more than two leaves per</a:t>
            </a:r>
          </a:p>
          <a:p>
            <a:r>
              <a:rPr lang="en-US" sz="3600" dirty="0"/>
              <a:t>     node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7" name="Rectangle 6"/>
          <p:cNvSpPr/>
          <p:nvPr/>
        </p:nvSpPr>
        <p:spPr>
          <a:xfrm>
            <a:off x="2667000" y="6474024"/>
            <a:ext cx="6781800" cy="307777"/>
          </a:xfrm>
          <a:prstGeom prst="rect">
            <a:avLst/>
          </a:prstGeom>
        </p:spPr>
        <p:txBody>
          <a:bodyPr wrap="square">
            <a:spAutoFit/>
          </a:bodyPr>
          <a:lstStyle/>
          <a:p>
            <a:r>
              <a:rPr lang="en-US" sz="1400" dirty="0"/>
              <a:t>https://i1.wp.com/wildernessarena.com/main/wpcontent/uploads/2012/05/image837.png</a:t>
            </a:r>
          </a:p>
        </p:txBody>
      </p:sp>
      <p:sp>
        <p:nvSpPr>
          <p:cNvPr id="87042" name="AutoShape 2" descr="Leaf Terminology (Part 1)"/>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Leaf Terminology (Part 1)"/>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6" name="AutoShape 6" descr="Leaf Terminology (Part 1)"/>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8" name="AutoShape 8" descr="Leaf Terminology (Part 1)"/>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7050" name="Picture 10" descr="https://www2.palomar.edu/users/warmstrong/images/budlf2.gif"/>
          <p:cNvPicPr>
            <a:picLocks noChangeAspect="1" noChangeArrowheads="1"/>
          </p:cNvPicPr>
          <p:nvPr/>
        </p:nvPicPr>
        <p:blipFill>
          <a:blip r:embed="rId3" cstate="print"/>
          <a:srcRect/>
          <a:stretch>
            <a:fillRect/>
          </a:stretch>
        </p:blipFill>
        <p:spPr bwMode="auto">
          <a:xfrm>
            <a:off x="2514600" y="1501112"/>
            <a:ext cx="7391400" cy="3985288"/>
          </a:xfrm>
          <a:prstGeom prst="rect">
            <a:avLst/>
          </a:prstGeom>
          <a:noFill/>
        </p:spPr>
      </p:pic>
      <p:sp>
        <p:nvSpPr>
          <p:cNvPr id="10" name="TextBox 9"/>
          <p:cNvSpPr txBox="1"/>
          <p:nvPr/>
        </p:nvSpPr>
        <p:spPr>
          <a:xfrm>
            <a:off x="2514600" y="206514"/>
            <a:ext cx="7315200" cy="707886"/>
          </a:xfrm>
          <a:prstGeom prst="rect">
            <a:avLst/>
          </a:prstGeom>
          <a:solidFill>
            <a:schemeClr val="bg1">
              <a:tint val="95000"/>
              <a:satMod val="170000"/>
            </a:schemeClr>
          </a:solidFill>
        </p:spPr>
        <p:txBody>
          <a:bodyPr wrap="square" rtlCol="0">
            <a:spAutoFit/>
          </a:bodyPr>
          <a:lstStyle/>
          <a:p>
            <a:pPr algn="ctr"/>
            <a:r>
              <a:rPr lang="en-US" sz="4000" b="1" dirty="0"/>
              <a:t>Leaf Arrangement on the Stem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3352800" y="0"/>
            <a:ext cx="4572000" cy="692368"/>
          </a:xfrm>
          <a:prstGeom prst="rect">
            <a:avLst/>
          </a:prstGeom>
          <a:solidFill>
            <a:schemeClr val="bg1"/>
          </a:solidFill>
        </p:spPr>
        <p:txBody>
          <a:bodyPr vert="horz" wrap="square" lIns="0" tIns="76072" rIns="0" bIns="0" rtlCol="0" anchor="ctr">
            <a:spAutoFit/>
          </a:bodyPr>
          <a:lstStyle/>
          <a:p>
            <a:pPr marL="90170">
              <a:lnSpc>
                <a:spcPts val="4780"/>
              </a:lnSpc>
            </a:pPr>
            <a:r>
              <a:rPr lang="en-US" spc="-15" dirty="0">
                <a:latin typeface="Rockwell" panose="02060603020205020403" pitchFamily="18" charset="0"/>
              </a:rPr>
              <a:t>       </a:t>
            </a:r>
            <a:r>
              <a:rPr lang="en-US" spc="-15" dirty="0">
                <a:solidFill>
                  <a:schemeClr val="tx1"/>
                </a:solidFill>
              </a:rPr>
              <a:t>Vas</a:t>
            </a:r>
            <a:r>
              <a:rPr spc="-15" dirty="0">
                <a:solidFill>
                  <a:schemeClr val="tx1"/>
                </a:solidFill>
              </a:rPr>
              <a:t>c</a:t>
            </a:r>
            <a:r>
              <a:rPr spc="-20" dirty="0">
                <a:solidFill>
                  <a:schemeClr val="tx1"/>
                </a:solidFill>
              </a:rPr>
              <a:t>ular</a:t>
            </a:r>
            <a:r>
              <a:rPr spc="-65" dirty="0">
                <a:solidFill>
                  <a:schemeClr val="tx1"/>
                </a:solidFill>
              </a:rPr>
              <a:t> </a:t>
            </a:r>
            <a:r>
              <a:rPr spc="-20" dirty="0">
                <a:solidFill>
                  <a:schemeClr val="tx1"/>
                </a:solidFill>
              </a:rPr>
              <a:t>Pl</a:t>
            </a:r>
            <a:r>
              <a:rPr spc="-10" dirty="0">
                <a:solidFill>
                  <a:schemeClr val="tx1"/>
                </a:solidFill>
              </a:rPr>
              <a:t>a</a:t>
            </a:r>
            <a:r>
              <a:rPr spc="-20" dirty="0">
                <a:solidFill>
                  <a:schemeClr val="tx1"/>
                </a:solidFill>
              </a:rPr>
              <a:t>nts</a:t>
            </a:r>
            <a:endParaRPr dirty="0">
              <a:solidFill>
                <a:schemeClr val="tx1"/>
              </a:solidFill>
            </a:endParaRPr>
          </a:p>
        </p:txBody>
      </p:sp>
      <p:sp>
        <p:nvSpPr>
          <p:cNvPr id="3" name="object 3"/>
          <p:cNvSpPr txBox="1"/>
          <p:nvPr/>
        </p:nvSpPr>
        <p:spPr>
          <a:xfrm>
            <a:off x="1828801" y="762000"/>
            <a:ext cx="4190999" cy="5909310"/>
          </a:xfrm>
          <a:prstGeom prst="rect">
            <a:avLst/>
          </a:prstGeom>
          <a:solidFill>
            <a:schemeClr val="bg1"/>
          </a:solidFill>
        </p:spPr>
        <p:txBody>
          <a:bodyPr vert="horz" wrap="square" lIns="0" tIns="0" rIns="0" bIns="0" rtlCol="0">
            <a:spAutoFit/>
          </a:bodyPr>
          <a:lstStyle/>
          <a:p>
            <a:r>
              <a:rPr lang="en-US" sz="3200" dirty="0"/>
              <a:t>Not all groups of plants have flowers, for example ferns or pine trees. Practically all common vegetable garden crops are in the group called Angiosperms. These are flowering  plants.      </a:t>
            </a:r>
          </a:p>
          <a:p>
            <a:r>
              <a:rPr lang="en-US" sz="3200" dirty="0"/>
              <a:t>The flowers may not be obvious but are there none the less.</a:t>
            </a:r>
          </a:p>
        </p:txBody>
      </p:sp>
      <p:sp>
        <p:nvSpPr>
          <p:cNvPr id="5" name="object 5"/>
          <p:cNvSpPr/>
          <p:nvPr/>
        </p:nvSpPr>
        <p:spPr>
          <a:xfrm>
            <a:off x="8601456" y="1176528"/>
            <a:ext cx="1911096" cy="159410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324601" y="3604908"/>
            <a:ext cx="2117595" cy="157669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593834" y="3153057"/>
            <a:ext cx="2020824" cy="1516379"/>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8013191" y="5042579"/>
            <a:ext cx="2602992" cy="1706878"/>
          </a:xfrm>
          <a:prstGeom prst="rect">
            <a:avLst/>
          </a:prstGeom>
          <a:blipFill>
            <a:blip r:embed="rId7" cstate="print"/>
            <a:stretch>
              <a:fillRect/>
            </a:stretch>
          </a:blipFill>
        </p:spPr>
        <p:txBody>
          <a:bodyPr wrap="square" lIns="0" tIns="0" rIns="0" bIns="0" rtlCol="0"/>
          <a:lstStyle/>
          <a:p>
            <a:endParaRPr/>
          </a:p>
        </p:txBody>
      </p:sp>
      <p:sp>
        <p:nvSpPr>
          <p:cNvPr id="10" name="object 4"/>
          <p:cNvSpPr/>
          <p:nvPr/>
        </p:nvSpPr>
        <p:spPr>
          <a:xfrm>
            <a:off x="6172201" y="1676400"/>
            <a:ext cx="2846831" cy="1898904"/>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0" y="-76200"/>
            <a:ext cx="10287000" cy="1508834"/>
          </a:xfrm>
          <a:prstGeom prst="rect">
            <a:avLst/>
          </a:prstGeom>
          <a:solidFill>
            <a:schemeClr val="bg1">
              <a:tint val="95000"/>
              <a:satMod val="170000"/>
            </a:schemeClr>
          </a:solidFill>
        </p:spPr>
        <p:txBody>
          <a:bodyPr vert="horz" wrap="square" lIns="0" tIns="148042" rIns="0" bIns="0" rtlCol="0" anchor="ctr">
            <a:spAutoFit/>
          </a:bodyPr>
          <a:lstStyle/>
          <a:p>
            <a:pPr marL="1839595" algn="ctr">
              <a:lnSpc>
                <a:spcPts val="5260"/>
              </a:lnSpc>
            </a:pPr>
            <a:r>
              <a:rPr lang="en-US" b="1" dirty="0">
                <a:solidFill>
                  <a:schemeClr val="tx1"/>
                </a:solidFill>
                <a:latin typeface="Rockwell" panose="02060603020205020403" pitchFamily="18" charset="0"/>
              </a:rPr>
              <a:t>Examples of</a:t>
            </a:r>
            <a:br>
              <a:rPr lang="en-US" b="1" dirty="0">
                <a:solidFill>
                  <a:schemeClr val="tx1"/>
                </a:solidFill>
                <a:latin typeface="Rockwell" panose="02060603020205020403" pitchFamily="18" charset="0"/>
              </a:rPr>
            </a:br>
            <a:r>
              <a:rPr b="1" dirty="0">
                <a:solidFill>
                  <a:schemeClr val="tx1"/>
                </a:solidFill>
                <a:latin typeface="Rockwell" panose="02060603020205020403" pitchFamily="18" charset="0"/>
              </a:rPr>
              <a:t>Speci</a:t>
            </a:r>
            <a:r>
              <a:rPr b="1" spc="10" dirty="0">
                <a:solidFill>
                  <a:schemeClr val="tx1"/>
                </a:solidFill>
                <a:latin typeface="Rockwell" panose="02060603020205020403" pitchFamily="18" charset="0"/>
              </a:rPr>
              <a:t>a</a:t>
            </a:r>
            <a:r>
              <a:rPr b="1" dirty="0">
                <a:solidFill>
                  <a:schemeClr val="tx1"/>
                </a:solidFill>
                <a:latin typeface="Rockwell" panose="02060603020205020403" pitchFamily="18" charset="0"/>
              </a:rPr>
              <a:t>lized</a:t>
            </a:r>
            <a:r>
              <a:rPr b="1" spc="-15" dirty="0">
                <a:solidFill>
                  <a:schemeClr val="tx1"/>
                </a:solidFill>
                <a:latin typeface="Rockwell" panose="02060603020205020403" pitchFamily="18" charset="0"/>
              </a:rPr>
              <a:t> </a:t>
            </a:r>
            <a:r>
              <a:rPr b="1" dirty="0">
                <a:solidFill>
                  <a:schemeClr val="tx1"/>
                </a:solidFill>
                <a:latin typeface="Rockwell" panose="02060603020205020403" pitchFamily="18" charset="0"/>
              </a:rPr>
              <a:t>lea</a:t>
            </a:r>
            <a:r>
              <a:rPr b="1" spc="10" dirty="0">
                <a:solidFill>
                  <a:schemeClr val="tx1"/>
                </a:solidFill>
                <a:latin typeface="Rockwell" panose="02060603020205020403" pitchFamily="18" charset="0"/>
              </a:rPr>
              <a:t>v</a:t>
            </a:r>
            <a:r>
              <a:rPr b="1" dirty="0">
                <a:solidFill>
                  <a:schemeClr val="tx1"/>
                </a:solidFill>
                <a:latin typeface="Rockwell" panose="02060603020205020403" pitchFamily="18" charset="0"/>
              </a:rPr>
              <a:t>es</a:t>
            </a:r>
          </a:p>
        </p:txBody>
      </p:sp>
      <p:sp>
        <p:nvSpPr>
          <p:cNvPr id="3" name="object 3"/>
          <p:cNvSpPr txBox="1"/>
          <p:nvPr/>
        </p:nvSpPr>
        <p:spPr>
          <a:xfrm>
            <a:off x="1143000" y="2362200"/>
            <a:ext cx="4495800" cy="3285515"/>
          </a:xfrm>
          <a:prstGeom prst="rect">
            <a:avLst/>
          </a:prstGeom>
          <a:solidFill>
            <a:schemeClr val="bg1">
              <a:tint val="95000"/>
              <a:satMod val="170000"/>
            </a:schemeClr>
          </a:solidFill>
        </p:spPr>
        <p:txBody>
          <a:bodyPr vert="horz" wrap="square" lIns="0" tIns="0" rIns="0" bIns="0" rtlCol="0">
            <a:spAutoFit/>
          </a:bodyPr>
          <a:lstStyle/>
          <a:p>
            <a:pPr marL="355600" indent="-342900">
              <a:buClr>
                <a:schemeClr val="accent1"/>
              </a:buClr>
              <a:buFont typeface="Arial" pitchFamily="34" charset="0"/>
              <a:buChar char="•"/>
              <a:tabLst>
                <a:tab pos="355600" algn="l"/>
              </a:tabLst>
            </a:pPr>
            <a:r>
              <a:rPr lang="en-US" sz="3200" dirty="0">
                <a:latin typeface="Times New Roman"/>
                <a:cs typeface="Times New Roman"/>
              </a:rPr>
              <a:t>Watermelon Tendril</a:t>
            </a:r>
          </a:p>
          <a:p>
            <a:pPr marL="756285" marR="5080" lvl="1" indent="-287020">
              <a:spcBef>
                <a:spcPts val="675"/>
              </a:spcBef>
              <a:buClr>
                <a:schemeClr val="accent1"/>
              </a:buClr>
              <a:tabLst>
                <a:tab pos="756920" algn="l"/>
              </a:tabLst>
            </a:pPr>
            <a:r>
              <a:rPr lang="en-US" sz="2800" spc="-15" dirty="0">
                <a:latin typeface="Times New Roman"/>
                <a:cs typeface="Times New Roman"/>
              </a:rPr>
              <a:t> Clings to supports for </a:t>
            </a:r>
          </a:p>
          <a:p>
            <a:pPr marL="756285" marR="5080" lvl="1" indent="-287020">
              <a:spcBef>
                <a:spcPts val="675"/>
              </a:spcBef>
              <a:buClr>
                <a:schemeClr val="accent1"/>
              </a:buClr>
              <a:tabLst>
                <a:tab pos="756920" algn="l"/>
              </a:tabLst>
            </a:pPr>
            <a:r>
              <a:rPr lang="en-US" sz="2800" spc="-15" dirty="0">
                <a:latin typeface="Times New Roman"/>
                <a:cs typeface="Times New Roman"/>
              </a:rPr>
              <a:t> climbing</a:t>
            </a:r>
          </a:p>
          <a:p>
            <a:pPr marL="756285" marR="5080" lvl="1" indent="-287020">
              <a:spcBef>
                <a:spcPts val="675"/>
              </a:spcBef>
              <a:buClr>
                <a:schemeClr val="accent1"/>
              </a:buClr>
              <a:buFont typeface="Arial" pitchFamily="34" charset="0"/>
              <a:buChar char="•"/>
              <a:tabLst>
                <a:tab pos="756920" algn="l"/>
              </a:tabLst>
            </a:pPr>
            <a:endParaRPr sz="1600" dirty="0">
              <a:latin typeface="Times New Roman"/>
              <a:cs typeface="Times New Roman"/>
            </a:endParaRPr>
          </a:p>
          <a:p>
            <a:pPr marL="355600" indent="-342900">
              <a:buClr>
                <a:schemeClr val="accent1"/>
              </a:buClr>
              <a:buFont typeface="Arial" pitchFamily="34" charset="0"/>
              <a:buChar char="•"/>
              <a:tabLst>
                <a:tab pos="355600" algn="l"/>
              </a:tabLst>
            </a:pPr>
            <a:r>
              <a:rPr lang="en-US" sz="3200" dirty="0">
                <a:latin typeface="Times New Roman"/>
                <a:cs typeface="Times New Roman"/>
              </a:rPr>
              <a:t>Onion Storage Leaves</a:t>
            </a:r>
          </a:p>
          <a:p>
            <a:pPr marL="355600" indent="-342900">
              <a:buClr>
                <a:schemeClr val="accent1"/>
              </a:buClr>
              <a:tabLst>
                <a:tab pos="355600" algn="l"/>
              </a:tabLst>
            </a:pPr>
            <a:r>
              <a:rPr lang="en-US" sz="3200" dirty="0">
                <a:latin typeface="Times New Roman"/>
                <a:cs typeface="Times New Roman"/>
              </a:rPr>
              <a:t>     </a:t>
            </a:r>
            <a:r>
              <a:rPr lang="en-US" sz="2800" dirty="0">
                <a:latin typeface="Times New Roman"/>
                <a:cs typeface="Times New Roman"/>
              </a:rPr>
              <a:t>Stores food underground</a:t>
            </a:r>
          </a:p>
          <a:p>
            <a:pPr marL="355600" indent="-342900">
              <a:buClr>
                <a:schemeClr val="accent1"/>
              </a:buClr>
              <a:tabLst>
                <a:tab pos="355600" algn="l"/>
              </a:tabLst>
            </a:pPr>
            <a:r>
              <a:rPr lang="en-US" sz="2800" dirty="0">
                <a:latin typeface="Times New Roman"/>
                <a:cs typeface="Times New Roman"/>
              </a:rPr>
              <a:t>      for next year’s growth</a:t>
            </a:r>
          </a:p>
        </p:txBody>
      </p:sp>
      <p:pic>
        <p:nvPicPr>
          <p:cNvPr id="86018" name="Picture 2" descr="South Carolina: Question of the Week â Spoon and Tendril â AgFax"/>
          <p:cNvPicPr>
            <a:picLocks noChangeAspect="1" noChangeArrowheads="1"/>
          </p:cNvPicPr>
          <p:nvPr/>
        </p:nvPicPr>
        <p:blipFill>
          <a:blip r:embed="rId4" cstate="print"/>
          <a:srcRect/>
          <a:stretch>
            <a:fillRect/>
          </a:stretch>
        </p:blipFill>
        <p:spPr bwMode="auto">
          <a:xfrm>
            <a:off x="6324600" y="1600200"/>
            <a:ext cx="4114800" cy="2057400"/>
          </a:xfrm>
          <a:prstGeom prst="rect">
            <a:avLst/>
          </a:prstGeom>
          <a:noFill/>
        </p:spPr>
      </p:pic>
      <p:sp>
        <p:nvSpPr>
          <p:cNvPr id="86020" name="AutoShape 4" descr="Is onion a root or a stem? - Quor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6022" name="AutoShape 6" descr="Is onion a root or a stem? - Quor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6024" name="AutoShape 8" descr="Is onion a root or a stem? - Quor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6026" name="AutoShape 10" descr="Is onion a root or a stem? - Quor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6028" name="AutoShape 12" descr="Is onion a root or a stem? - Quora"/>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6030" name="Picture 14" descr="BIOLOGY ORDINARY LEVEL NOTES: ONION BULB"/>
          <p:cNvPicPr>
            <a:picLocks noChangeAspect="1" noChangeArrowheads="1"/>
          </p:cNvPicPr>
          <p:nvPr/>
        </p:nvPicPr>
        <p:blipFill>
          <a:blip r:embed="rId5" cstate="print"/>
          <a:srcRect/>
          <a:stretch>
            <a:fillRect/>
          </a:stretch>
        </p:blipFill>
        <p:spPr bwMode="auto">
          <a:xfrm>
            <a:off x="6858001" y="3657600"/>
            <a:ext cx="2790825" cy="291465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6" name="TextBox 5"/>
          <p:cNvSpPr txBox="1"/>
          <p:nvPr/>
        </p:nvSpPr>
        <p:spPr>
          <a:xfrm>
            <a:off x="4209263" y="152401"/>
            <a:ext cx="3627917" cy="1138773"/>
          </a:xfrm>
          <a:prstGeom prst="rect">
            <a:avLst/>
          </a:prstGeom>
          <a:solidFill>
            <a:schemeClr val="bg1">
              <a:tint val="95000"/>
              <a:satMod val="170000"/>
            </a:schemeClr>
          </a:solidFill>
        </p:spPr>
        <p:txBody>
          <a:bodyPr wrap="none" rtlCol="0">
            <a:spAutoFit/>
          </a:bodyPr>
          <a:lstStyle/>
          <a:p>
            <a:pPr algn="ctr"/>
            <a:r>
              <a:rPr lang="en-US" sz="4000" dirty="0"/>
              <a:t>Flowers</a:t>
            </a:r>
          </a:p>
          <a:p>
            <a:pPr algn="ctr"/>
            <a:r>
              <a:rPr lang="en-US" sz="2800" dirty="0"/>
              <a:t>Who doesn’t Love ‘</a:t>
            </a:r>
            <a:r>
              <a:rPr lang="en-US" sz="2800" dirty="0" err="1"/>
              <a:t>em</a:t>
            </a:r>
            <a:r>
              <a:rPr lang="en-US" sz="2800" dirty="0"/>
              <a:t>?</a:t>
            </a:r>
          </a:p>
        </p:txBody>
      </p:sp>
      <p:sp>
        <p:nvSpPr>
          <p:cNvPr id="50178" name="AutoShape 2" descr="Image result for flowers"/>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2946" name="Picture 2" descr="Are bumble bees causing my tomato flowers to fall off? - Vegetables"/>
          <p:cNvPicPr>
            <a:picLocks noChangeAspect="1" noChangeArrowheads="1"/>
          </p:cNvPicPr>
          <p:nvPr/>
        </p:nvPicPr>
        <p:blipFill>
          <a:blip r:embed="rId4" cstate="print"/>
          <a:srcRect/>
          <a:stretch>
            <a:fillRect/>
          </a:stretch>
        </p:blipFill>
        <p:spPr bwMode="auto">
          <a:xfrm>
            <a:off x="4648200" y="1752601"/>
            <a:ext cx="6858000" cy="5143501"/>
          </a:xfrm>
          <a:prstGeom prst="rect">
            <a:avLst/>
          </a:prstGeom>
          <a:noFill/>
        </p:spPr>
      </p:pic>
      <p:pic>
        <p:nvPicPr>
          <p:cNvPr id="82948" name="Picture 4" descr="Eggplants getting their buzz on â The Garden Professorsâ¢"/>
          <p:cNvPicPr>
            <a:picLocks noChangeAspect="1" noChangeArrowheads="1"/>
          </p:cNvPicPr>
          <p:nvPr/>
        </p:nvPicPr>
        <p:blipFill>
          <a:blip r:embed="rId5" cstate="print"/>
          <a:srcRect/>
          <a:stretch>
            <a:fillRect/>
          </a:stretch>
        </p:blipFill>
        <p:spPr bwMode="auto">
          <a:xfrm>
            <a:off x="914401" y="1981200"/>
            <a:ext cx="5290005" cy="39624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4191000" y="0"/>
            <a:ext cx="3966150" cy="707886"/>
          </a:xfrm>
          <a:prstGeom prst="rect">
            <a:avLst/>
          </a:prstGeom>
          <a:solidFill>
            <a:schemeClr val="bg1">
              <a:tint val="95000"/>
              <a:satMod val="170000"/>
            </a:schemeClr>
          </a:solidFill>
        </p:spPr>
        <p:txBody>
          <a:bodyPr wrap="none" rtlCol="0">
            <a:spAutoFit/>
          </a:bodyPr>
          <a:lstStyle/>
          <a:p>
            <a:r>
              <a:rPr lang="en-US" sz="4000" b="1" dirty="0"/>
              <a:t>Flower Functions</a:t>
            </a:r>
          </a:p>
        </p:txBody>
      </p:sp>
      <p:sp>
        <p:nvSpPr>
          <p:cNvPr id="3" name="TextBox 2"/>
          <p:cNvSpPr txBox="1"/>
          <p:nvPr/>
        </p:nvSpPr>
        <p:spPr>
          <a:xfrm>
            <a:off x="2133600" y="1143001"/>
            <a:ext cx="8188460" cy="2739211"/>
          </a:xfrm>
          <a:prstGeom prst="rect">
            <a:avLst/>
          </a:prstGeom>
          <a:solidFill>
            <a:schemeClr val="bg1">
              <a:tint val="95000"/>
              <a:satMod val="170000"/>
            </a:schemeClr>
          </a:solidFill>
        </p:spPr>
        <p:txBody>
          <a:bodyPr wrap="square" rtlCol="0">
            <a:spAutoFit/>
          </a:bodyPr>
          <a:lstStyle/>
          <a:p>
            <a:r>
              <a:rPr lang="en-US" sz="3600" b="1" dirty="0"/>
              <a:t>For the Plant</a:t>
            </a:r>
          </a:p>
          <a:p>
            <a:endParaRPr lang="en-US" dirty="0"/>
          </a:p>
          <a:p>
            <a:r>
              <a:rPr lang="en-US" sz="2800" dirty="0"/>
              <a:t>House the sexual plant parts</a:t>
            </a:r>
          </a:p>
          <a:p>
            <a:endParaRPr lang="en-US" sz="1600" dirty="0"/>
          </a:p>
          <a:p>
            <a:r>
              <a:rPr lang="en-US" sz="2800" dirty="0"/>
              <a:t>In many species - attract pollinators with showy colors, fragrance and nectar</a:t>
            </a:r>
          </a:p>
          <a:p>
            <a:endParaRPr lang="en-US" dirty="0"/>
          </a:p>
        </p:txBody>
      </p:sp>
      <p:pic>
        <p:nvPicPr>
          <p:cNvPr id="146434" name="Picture 2" descr="https://pi.tedcdn.com/r/pf.tedcdn.com/images/playlists/why_we_need_bees.jpg?quality=89&amp;w=500"/>
          <p:cNvPicPr>
            <a:picLocks noChangeAspect="1" noChangeArrowheads="1"/>
          </p:cNvPicPr>
          <p:nvPr/>
        </p:nvPicPr>
        <p:blipFill>
          <a:blip r:embed="rId3" cstate="print"/>
          <a:srcRect/>
          <a:stretch>
            <a:fillRect/>
          </a:stretch>
        </p:blipFill>
        <p:spPr bwMode="auto">
          <a:xfrm>
            <a:off x="7620000" y="990600"/>
            <a:ext cx="1676400" cy="1676400"/>
          </a:xfrm>
          <a:prstGeom prst="rect">
            <a:avLst/>
          </a:prstGeom>
          <a:noFill/>
        </p:spPr>
      </p:pic>
      <p:sp>
        <p:nvSpPr>
          <p:cNvPr id="5" name="TextBox 4"/>
          <p:cNvSpPr txBox="1"/>
          <p:nvPr/>
        </p:nvSpPr>
        <p:spPr>
          <a:xfrm>
            <a:off x="2133601" y="4042827"/>
            <a:ext cx="3379067" cy="1446550"/>
          </a:xfrm>
          <a:prstGeom prst="rect">
            <a:avLst/>
          </a:prstGeom>
          <a:solidFill>
            <a:schemeClr val="bg1">
              <a:tint val="95000"/>
              <a:satMod val="170000"/>
            </a:schemeClr>
          </a:solidFill>
        </p:spPr>
        <p:txBody>
          <a:bodyPr wrap="none" rtlCol="0">
            <a:spAutoFit/>
          </a:bodyPr>
          <a:lstStyle/>
          <a:p>
            <a:r>
              <a:rPr lang="en-US" sz="3600" b="1" dirty="0"/>
              <a:t>In  Classification</a:t>
            </a:r>
          </a:p>
          <a:p>
            <a:endParaRPr lang="en-US" sz="2400" b="1" dirty="0"/>
          </a:p>
          <a:p>
            <a:r>
              <a:rPr lang="en-US" sz="2800" dirty="0"/>
              <a:t>Reveal relationships</a:t>
            </a:r>
          </a:p>
        </p:txBody>
      </p:sp>
      <p:sp>
        <p:nvSpPr>
          <p:cNvPr id="146440" name="AutoShape 8" descr="Image result for sweet pea flowe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46442" name="Picture 10" descr="Image result for sweet pea flower"/>
          <p:cNvPicPr>
            <a:picLocks noChangeAspect="1" noChangeArrowheads="1"/>
          </p:cNvPicPr>
          <p:nvPr/>
        </p:nvPicPr>
        <p:blipFill>
          <a:blip r:embed="rId4" cstate="print"/>
          <a:srcRect/>
          <a:stretch>
            <a:fillRect/>
          </a:stretch>
        </p:blipFill>
        <p:spPr bwMode="auto">
          <a:xfrm>
            <a:off x="5867401" y="3505200"/>
            <a:ext cx="1564277" cy="2354826"/>
          </a:xfrm>
          <a:prstGeom prst="rect">
            <a:avLst/>
          </a:prstGeom>
          <a:noFill/>
        </p:spPr>
      </p:pic>
      <p:sp>
        <p:nvSpPr>
          <p:cNvPr id="11" name="Rectangle 10"/>
          <p:cNvSpPr/>
          <p:nvPr/>
        </p:nvSpPr>
        <p:spPr>
          <a:xfrm rot="5400000" flipV="1">
            <a:off x="3925790" y="4837213"/>
            <a:ext cx="3276599" cy="307777"/>
          </a:xfrm>
          <a:prstGeom prst="rect">
            <a:avLst/>
          </a:prstGeom>
        </p:spPr>
        <p:txBody>
          <a:bodyPr wrap="square">
            <a:spAutoFit/>
          </a:bodyPr>
          <a:lstStyle/>
          <a:p>
            <a:r>
              <a:rPr lang="en-US" sz="1400" dirty="0"/>
              <a:t>https://s-media-cache-ak0.pinimg.com/</a:t>
            </a:r>
          </a:p>
        </p:txBody>
      </p:sp>
      <p:pic>
        <p:nvPicPr>
          <p:cNvPr id="146446" name="Picture 14" descr="Image result for wisteria flower"/>
          <p:cNvPicPr>
            <a:picLocks noChangeAspect="1" noChangeArrowheads="1"/>
          </p:cNvPicPr>
          <p:nvPr/>
        </p:nvPicPr>
        <p:blipFill>
          <a:blip r:embed="rId5" cstate="print"/>
          <a:srcRect/>
          <a:stretch>
            <a:fillRect/>
          </a:stretch>
        </p:blipFill>
        <p:spPr bwMode="auto">
          <a:xfrm>
            <a:off x="7696200" y="3581401"/>
            <a:ext cx="2612572" cy="2476501"/>
          </a:xfrm>
          <a:prstGeom prst="rect">
            <a:avLst/>
          </a:prstGeom>
          <a:noFill/>
        </p:spPr>
      </p:pic>
      <p:sp>
        <p:nvSpPr>
          <p:cNvPr id="14" name="Rectangle 13"/>
          <p:cNvSpPr/>
          <p:nvPr/>
        </p:nvSpPr>
        <p:spPr>
          <a:xfrm rot="16200000">
            <a:off x="9187934" y="5377933"/>
            <a:ext cx="2590800" cy="369332"/>
          </a:xfrm>
          <a:prstGeom prst="rect">
            <a:avLst/>
          </a:prstGeom>
        </p:spPr>
        <p:txBody>
          <a:bodyPr wrap="square">
            <a:spAutoFit/>
          </a:bodyPr>
          <a:lstStyle/>
          <a:p>
            <a:r>
              <a:rPr lang="en-US" dirty="0"/>
              <a:t>http://</a:t>
            </a:r>
            <a:r>
              <a:rPr lang="en-US" sz="1400" dirty="0"/>
              <a:t>www.jerseyyards.org/</a:t>
            </a:r>
          </a:p>
        </p:txBody>
      </p:sp>
      <p:sp>
        <p:nvSpPr>
          <p:cNvPr id="15" name="TextBox 14"/>
          <p:cNvSpPr txBox="1"/>
          <p:nvPr/>
        </p:nvSpPr>
        <p:spPr>
          <a:xfrm>
            <a:off x="6322788" y="6172200"/>
            <a:ext cx="3507011" cy="369332"/>
          </a:xfrm>
          <a:prstGeom prst="rect">
            <a:avLst/>
          </a:prstGeom>
          <a:solidFill>
            <a:schemeClr val="bg1">
              <a:tint val="95000"/>
              <a:satMod val="170000"/>
            </a:schemeClr>
          </a:solidFill>
        </p:spPr>
        <p:txBody>
          <a:bodyPr wrap="square" rtlCol="0">
            <a:spAutoFit/>
          </a:bodyPr>
          <a:lstStyle/>
          <a:p>
            <a:r>
              <a:rPr lang="en-US" dirty="0"/>
              <a:t>Pea                                         Wisteria</a:t>
            </a:r>
          </a:p>
        </p:txBody>
      </p:sp>
      <p:sp>
        <p:nvSpPr>
          <p:cNvPr id="12" name="Rectangle 11"/>
          <p:cNvSpPr/>
          <p:nvPr/>
        </p:nvSpPr>
        <p:spPr>
          <a:xfrm rot="16200000">
            <a:off x="8380512" y="1979714"/>
            <a:ext cx="4267202" cy="307777"/>
          </a:xfrm>
          <a:prstGeom prst="rect">
            <a:avLst/>
          </a:prstGeom>
        </p:spPr>
        <p:txBody>
          <a:bodyPr wrap="square">
            <a:spAutoFit/>
          </a:bodyPr>
          <a:lstStyle/>
          <a:p>
            <a:r>
              <a:rPr lang="en-US" sz="1400" dirty="0"/>
              <a:t>https://www.ted.com/playlists/341/why_we_need_bees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pSp>
        <p:nvGrpSpPr>
          <p:cNvPr id="5" name="Group 4"/>
          <p:cNvGrpSpPr/>
          <p:nvPr/>
        </p:nvGrpSpPr>
        <p:grpSpPr>
          <a:xfrm>
            <a:off x="2971801" y="990600"/>
            <a:ext cx="6189663" cy="5638800"/>
            <a:chOff x="579438" y="0"/>
            <a:chExt cx="7896225" cy="6629400"/>
          </a:xfrm>
        </p:grpSpPr>
        <p:pic>
          <p:nvPicPr>
            <p:cNvPr id="6" name="Picture 2"/>
            <p:cNvPicPr>
              <a:picLocks noChangeAspect="1" noChangeArrowheads="1"/>
            </p:cNvPicPr>
            <p:nvPr/>
          </p:nvPicPr>
          <p:blipFill>
            <a:blip r:embed="rId3" cstate="print"/>
            <a:srcRect/>
            <a:stretch>
              <a:fillRect/>
            </a:stretch>
          </p:blipFill>
          <p:spPr bwMode="auto">
            <a:xfrm>
              <a:off x="717550" y="227013"/>
              <a:ext cx="7707313" cy="6402387"/>
            </a:xfrm>
            <a:prstGeom prst="rect">
              <a:avLst/>
            </a:prstGeom>
            <a:noFill/>
          </p:spPr>
        </p:pic>
        <p:sp>
          <p:nvSpPr>
            <p:cNvPr id="7" name="Text Box 4"/>
            <p:cNvSpPr txBox="1">
              <a:spLocks noChangeArrowheads="1"/>
            </p:cNvSpPr>
            <p:nvPr/>
          </p:nvSpPr>
          <p:spPr bwMode="auto">
            <a:xfrm>
              <a:off x="579438" y="854075"/>
              <a:ext cx="1616075" cy="442913"/>
            </a:xfrm>
            <a:prstGeom prst="rect">
              <a:avLst/>
            </a:prstGeom>
            <a:noFill/>
            <a:ln w="9525">
              <a:noFill/>
              <a:miter lim="800000"/>
              <a:headEnd/>
              <a:tailEnd/>
            </a:ln>
            <a:effectLst/>
          </p:spPr>
          <p:txBody>
            <a:bodyPr wrap="none" lIns="0" tIns="0" rIns="0" bIns="0"/>
            <a:lstStyle/>
            <a:p>
              <a:pPr algn="r">
                <a:lnSpc>
                  <a:spcPct val="90000"/>
                </a:lnSpc>
              </a:pPr>
              <a:r>
                <a:rPr lang="en-US" sz="2800" b="1" dirty="0"/>
                <a:t>Stamen</a:t>
              </a:r>
            </a:p>
          </p:txBody>
        </p:sp>
        <p:sp>
          <p:nvSpPr>
            <p:cNvPr id="8" name="Text Box 5"/>
            <p:cNvSpPr txBox="1">
              <a:spLocks noChangeArrowheads="1"/>
            </p:cNvSpPr>
            <p:nvPr/>
          </p:nvSpPr>
          <p:spPr bwMode="auto">
            <a:xfrm>
              <a:off x="2644775" y="704850"/>
              <a:ext cx="1616075" cy="442913"/>
            </a:xfrm>
            <a:prstGeom prst="rect">
              <a:avLst/>
            </a:prstGeom>
            <a:noFill/>
            <a:ln w="9525">
              <a:noFill/>
              <a:miter lim="800000"/>
              <a:headEnd/>
              <a:tailEnd/>
            </a:ln>
            <a:effectLst/>
          </p:spPr>
          <p:txBody>
            <a:bodyPr wrap="none" lIns="0" tIns="0" rIns="0" bIns="0"/>
            <a:lstStyle/>
            <a:p>
              <a:pPr>
                <a:lnSpc>
                  <a:spcPct val="90000"/>
                </a:lnSpc>
              </a:pPr>
              <a:r>
                <a:rPr lang="en-US" sz="2800" b="1"/>
                <a:t>Anther</a:t>
              </a:r>
            </a:p>
          </p:txBody>
        </p:sp>
        <p:sp>
          <p:nvSpPr>
            <p:cNvPr id="9" name="Text Box 6"/>
            <p:cNvSpPr txBox="1">
              <a:spLocks noChangeArrowheads="1"/>
            </p:cNvSpPr>
            <p:nvPr/>
          </p:nvSpPr>
          <p:spPr bwMode="auto">
            <a:xfrm>
              <a:off x="2201863" y="1682750"/>
              <a:ext cx="1616075" cy="442913"/>
            </a:xfrm>
            <a:prstGeom prst="rect">
              <a:avLst/>
            </a:prstGeom>
            <a:noFill/>
            <a:ln w="9525">
              <a:noFill/>
              <a:miter lim="800000"/>
              <a:headEnd/>
              <a:tailEnd/>
            </a:ln>
            <a:effectLst/>
          </p:spPr>
          <p:txBody>
            <a:bodyPr wrap="none" lIns="0" tIns="0" rIns="0" bIns="0"/>
            <a:lstStyle/>
            <a:p>
              <a:pPr>
                <a:lnSpc>
                  <a:spcPct val="90000"/>
                </a:lnSpc>
              </a:pPr>
              <a:r>
                <a:rPr lang="en-US" sz="2800" b="1" dirty="0"/>
                <a:t>Filament</a:t>
              </a:r>
            </a:p>
          </p:txBody>
        </p:sp>
        <p:sp>
          <p:nvSpPr>
            <p:cNvPr id="10" name="Text Box 7"/>
            <p:cNvSpPr txBox="1">
              <a:spLocks noChangeArrowheads="1"/>
            </p:cNvSpPr>
            <p:nvPr/>
          </p:nvSpPr>
          <p:spPr bwMode="auto">
            <a:xfrm>
              <a:off x="1933575" y="6018213"/>
              <a:ext cx="3338513" cy="458787"/>
            </a:xfrm>
            <a:prstGeom prst="rect">
              <a:avLst/>
            </a:prstGeom>
            <a:noFill/>
            <a:ln w="9525">
              <a:noFill/>
              <a:miter lim="800000"/>
              <a:headEnd/>
              <a:tailEnd/>
            </a:ln>
            <a:effectLst/>
          </p:spPr>
          <p:txBody>
            <a:bodyPr wrap="none" lIns="0" tIns="0" rIns="0" bIns="0"/>
            <a:lstStyle/>
            <a:p>
              <a:pPr>
                <a:lnSpc>
                  <a:spcPct val="90000"/>
                </a:lnSpc>
              </a:pPr>
              <a:r>
                <a:rPr lang="en-US" sz="2800" b="1"/>
                <a:t>An idealized flower</a:t>
              </a:r>
            </a:p>
          </p:txBody>
        </p:sp>
        <p:sp>
          <p:nvSpPr>
            <p:cNvPr id="11" name="Text Box 8"/>
            <p:cNvSpPr txBox="1">
              <a:spLocks noChangeArrowheads="1"/>
            </p:cNvSpPr>
            <p:nvPr/>
          </p:nvSpPr>
          <p:spPr bwMode="auto">
            <a:xfrm>
              <a:off x="2713038" y="5360988"/>
              <a:ext cx="1973262" cy="442912"/>
            </a:xfrm>
            <a:prstGeom prst="rect">
              <a:avLst/>
            </a:prstGeom>
            <a:noFill/>
            <a:ln w="9525">
              <a:noFill/>
              <a:miter lim="800000"/>
              <a:headEnd/>
              <a:tailEnd/>
            </a:ln>
            <a:effectLst/>
          </p:spPr>
          <p:txBody>
            <a:bodyPr wrap="none" lIns="0" tIns="0" rIns="0" bIns="0"/>
            <a:lstStyle/>
            <a:p>
              <a:pPr>
                <a:lnSpc>
                  <a:spcPct val="90000"/>
                </a:lnSpc>
              </a:pPr>
              <a:r>
                <a:rPr lang="en-US" sz="2800" b="1"/>
                <a:t>Receptacle</a:t>
              </a:r>
            </a:p>
          </p:txBody>
        </p:sp>
        <p:sp>
          <p:nvSpPr>
            <p:cNvPr id="12" name="Text Box 9"/>
            <p:cNvSpPr txBox="1">
              <a:spLocks noChangeArrowheads="1"/>
            </p:cNvSpPr>
            <p:nvPr/>
          </p:nvSpPr>
          <p:spPr bwMode="auto">
            <a:xfrm>
              <a:off x="2063750" y="4338638"/>
              <a:ext cx="1616075" cy="442912"/>
            </a:xfrm>
            <a:prstGeom prst="rect">
              <a:avLst/>
            </a:prstGeom>
            <a:noFill/>
            <a:ln w="9525">
              <a:noFill/>
              <a:miter lim="800000"/>
              <a:headEnd/>
              <a:tailEnd/>
            </a:ln>
            <a:effectLst/>
          </p:spPr>
          <p:txBody>
            <a:bodyPr wrap="none" lIns="0" tIns="0" rIns="0" bIns="0"/>
            <a:lstStyle/>
            <a:p>
              <a:pPr>
                <a:lnSpc>
                  <a:spcPct val="90000"/>
                </a:lnSpc>
              </a:pPr>
              <a:r>
                <a:rPr lang="en-US" sz="2800" b="1"/>
                <a:t>Petal</a:t>
              </a:r>
            </a:p>
          </p:txBody>
        </p:sp>
        <p:sp>
          <p:nvSpPr>
            <p:cNvPr id="13" name="Text Box 10"/>
            <p:cNvSpPr txBox="1">
              <a:spLocks noChangeArrowheads="1"/>
            </p:cNvSpPr>
            <p:nvPr/>
          </p:nvSpPr>
          <p:spPr bwMode="auto">
            <a:xfrm>
              <a:off x="7224713" y="752475"/>
              <a:ext cx="1250950" cy="419100"/>
            </a:xfrm>
            <a:prstGeom prst="rect">
              <a:avLst/>
            </a:prstGeom>
            <a:noFill/>
            <a:ln w="9525">
              <a:noFill/>
              <a:miter lim="800000"/>
              <a:headEnd/>
              <a:tailEnd/>
            </a:ln>
            <a:effectLst/>
          </p:spPr>
          <p:txBody>
            <a:bodyPr wrap="none" lIns="0" tIns="0" rIns="0" bIns="0"/>
            <a:lstStyle/>
            <a:p>
              <a:pPr>
                <a:lnSpc>
                  <a:spcPct val="90000"/>
                </a:lnSpc>
              </a:pPr>
              <a:r>
                <a:rPr lang="en-US" sz="2800" b="1"/>
                <a:t>Carpel</a:t>
              </a:r>
            </a:p>
          </p:txBody>
        </p:sp>
        <p:sp>
          <p:nvSpPr>
            <p:cNvPr id="14" name="Text Box 11"/>
            <p:cNvSpPr txBox="1">
              <a:spLocks noChangeArrowheads="1"/>
            </p:cNvSpPr>
            <p:nvPr/>
          </p:nvSpPr>
          <p:spPr bwMode="auto">
            <a:xfrm>
              <a:off x="6416675" y="3976688"/>
              <a:ext cx="1616075" cy="442912"/>
            </a:xfrm>
            <a:prstGeom prst="rect">
              <a:avLst/>
            </a:prstGeom>
            <a:noFill/>
            <a:ln w="9525">
              <a:noFill/>
              <a:miter lim="800000"/>
              <a:headEnd/>
              <a:tailEnd/>
            </a:ln>
            <a:effectLst/>
          </p:spPr>
          <p:txBody>
            <a:bodyPr wrap="none" lIns="0" tIns="0" rIns="0" bIns="0"/>
            <a:lstStyle/>
            <a:p>
              <a:pPr>
                <a:lnSpc>
                  <a:spcPct val="90000"/>
                </a:lnSpc>
              </a:pPr>
              <a:r>
                <a:rPr lang="en-US" sz="2800" b="1"/>
                <a:t>Sepal</a:t>
              </a:r>
            </a:p>
          </p:txBody>
        </p:sp>
        <p:sp>
          <p:nvSpPr>
            <p:cNvPr id="15" name="Text Box 12"/>
            <p:cNvSpPr txBox="1">
              <a:spLocks noChangeArrowheads="1"/>
            </p:cNvSpPr>
            <p:nvPr/>
          </p:nvSpPr>
          <p:spPr bwMode="auto">
            <a:xfrm>
              <a:off x="6283325" y="1700213"/>
              <a:ext cx="1616075" cy="442912"/>
            </a:xfrm>
            <a:prstGeom prst="rect">
              <a:avLst/>
            </a:prstGeom>
            <a:noFill/>
            <a:ln w="9525">
              <a:noFill/>
              <a:miter lim="800000"/>
              <a:headEnd/>
              <a:tailEnd/>
            </a:ln>
            <a:effectLst/>
          </p:spPr>
          <p:txBody>
            <a:bodyPr wrap="none" lIns="0" tIns="0" rIns="0" bIns="0"/>
            <a:lstStyle/>
            <a:p>
              <a:pPr>
                <a:lnSpc>
                  <a:spcPct val="90000"/>
                </a:lnSpc>
              </a:pPr>
              <a:r>
                <a:rPr lang="en-US" sz="2800" b="1"/>
                <a:t>Ovary</a:t>
              </a:r>
            </a:p>
          </p:txBody>
        </p:sp>
        <p:sp>
          <p:nvSpPr>
            <p:cNvPr id="16" name="Text Box 13"/>
            <p:cNvSpPr txBox="1">
              <a:spLocks noChangeArrowheads="1"/>
            </p:cNvSpPr>
            <p:nvPr/>
          </p:nvSpPr>
          <p:spPr bwMode="auto">
            <a:xfrm>
              <a:off x="5880100" y="1201738"/>
              <a:ext cx="1616075" cy="442912"/>
            </a:xfrm>
            <a:prstGeom prst="rect">
              <a:avLst/>
            </a:prstGeom>
            <a:noFill/>
            <a:ln w="9525">
              <a:noFill/>
              <a:miter lim="800000"/>
              <a:headEnd/>
              <a:tailEnd/>
            </a:ln>
            <a:effectLst/>
          </p:spPr>
          <p:txBody>
            <a:bodyPr wrap="none" lIns="0" tIns="0" rIns="0" bIns="0"/>
            <a:lstStyle/>
            <a:p>
              <a:pPr>
                <a:lnSpc>
                  <a:spcPct val="90000"/>
                </a:lnSpc>
              </a:pPr>
              <a:r>
                <a:rPr lang="en-US" sz="2800" b="1"/>
                <a:t>Style</a:t>
              </a:r>
            </a:p>
          </p:txBody>
        </p:sp>
        <p:sp>
          <p:nvSpPr>
            <p:cNvPr id="17" name="Text Box 14"/>
            <p:cNvSpPr txBox="1">
              <a:spLocks noChangeArrowheads="1"/>
            </p:cNvSpPr>
            <p:nvPr/>
          </p:nvSpPr>
          <p:spPr bwMode="auto">
            <a:xfrm>
              <a:off x="5453063" y="623888"/>
              <a:ext cx="1616075" cy="442912"/>
            </a:xfrm>
            <a:prstGeom prst="rect">
              <a:avLst/>
            </a:prstGeom>
            <a:noFill/>
            <a:ln w="9525">
              <a:noFill/>
              <a:miter lim="800000"/>
              <a:headEnd/>
              <a:tailEnd/>
            </a:ln>
            <a:effectLst/>
          </p:spPr>
          <p:txBody>
            <a:bodyPr wrap="none" lIns="0" tIns="0" rIns="0" bIns="0"/>
            <a:lstStyle/>
            <a:p>
              <a:pPr>
                <a:lnSpc>
                  <a:spcPct val="90000"/>
                </a:lnSpc>
              </a:pPr>
              <a:r>
                <a:rPr lang="en-US" sz="2800" b="1"/>
                <a:t>Stigma</a:t>
              </a:r>
            </a:p>
          </p:txBody>
        </p:sp>
        <p:sp>
          <p:nvSpPr>
            <p:cNvPr id="18" name="Text Box 15"/>
            <p:cNvSpPr txBox="1">
              <a:spLocks noChangeArrowheads="1"/>
            </p:cNvSpPr>
            <p:nvPr/>
          </p:nvSpPr>
          <p:spPr bwMode="auto">
            <a:xfrm>
              <a:off x="1319213" y="5372100"/>
              <a:ext cx="1108075" cy="236538"/>
            </a:xfrm>
            <a:prstGeom prst="rect">
              <a:avLst/>
            </a:prstGeom>
            <a:noFill/>
            <a:ln w="9525">
              <a:noFill/>
              <a:miter lim="800000"/>
              <a:headEnd/>
              <a:tailEnd/>
            </a:ln>
            <a:effectLst/>
          </p:spPr>
          <p:txBody>
            <a:bodyPr wrap="none" lIns="0" tIns="0" rIns="0" bIns="0"/>
            <a:lstStyle/>
            <a:p>
              <a:pPr>
                <a:lnSpc>
                  <a:spcPct val="90000"/>
                </a:lnSpc>
              </a:pPr>
              <a:r>
                <a:rPr lang="en-US" sz="1600" b="1" dirty="0"/>
                <a:t>Haploid (</a:t>
              </a:r>
              <a:r>
                <a:rPr lang="en-US" sz="1600" b="1" i="1" dirty="0"/>
                <a:t>n</a:t>
              </a:r>
              <a:r>
                <a:rPr lang="en-US" sz="1600" b="1" dirty="0"/>
                <a:t>)</a:t>
              </a:r>
            </a:p>
          </p:txBody>
        </p:sp>
        <p:sp>
          <p:nvSpPr>
            <p:cNvPr id="19" name="Text Box 16"/>
            <p:cNvSpPr txBox="1">
              <a:spLocks noChangeArrowheads="1"/>
            </p:cNvSpPr>
            <p:nvPr/>
          </p:nvSpPr>
          <p:spPr bwMode="auto">
            <a:xfrm>
              <a:off x="1312863" y="5595938"/>
              <a:ext cx="1108075" cy="236537"/>
            </a:xfrm>
            <a:prstGeom prst="rect">
              <a:avLst/>
            </a:prstGeom>
            <a:noFill/>
            <a:ln w="9525">
              <a:noFill/>
              <a:miter lim="800000"/>
              <a:headEnd/>
              <a:tailEnd/>
            </a:ln>
            <a:effectLst/>
          </p:spPr>
          <p:txBody>
            <a:bodyPr wrap="none" lIns="0" tIns="0" rIns="0" bIns="0"/>
            <a:lstStyle/>
            <a:p>
              <a:pPr>
                <a:lnSpc>
                  <a:spcPct val="90000"/>
                </a:lnSpc>
              </a:pPr>
              <a:r>
                <a:rPr lang="en-US" sz="1600" b="1"/>
                <a:t>Diploid (2</a:t>
              </a:r>
              <a:r>
                <a:rPr lang="en-US" sz="1600" b="1" i="1"/>
                <a:t>n</a:t>
              </a:r>
              <a:r>
                <a:rPr lang="en-US" sz="1600" b="1"/>
                <a:t>)</a:t>
              </a:r>
            </a:p>
          </p:txBody>
        </p:sp>
        <p:sp>
          <p:nvSpPr>
            <p:cNvPr id="20" name="Text Box 17"/>
            <p:cNvSpPr txBox="1">
              <a:spLocks noChangeArrowheads="1"/>
            </p:cNvSpPr>
            <p:nvPr/>
          </p:nvSpPr>
          <p:spPr bwMode="auto">
            <a:xfrm>
              <a:off x="1296988" y="5024438"/>
              <a:ext cx="433387" cy="268287"/>
            </a:xfrm>
            <a:prstGeom prst="rect">
              <a:avLst/>
            </a:prstGeom>
            <a:noFill/>
            <a:ln w="9525">
              <a:noFill/>
              <a:miter lim="800000"/>
              <a:headEnd/>
              <a:tailEnd/>
            </a:ln>
            <a:effectLst/>
          </p:spPr>
          <p:txBody>
            <a:bodyPr wrap="none" lIns="0" tIns="0" rIns="0" bIns="0"/>
            <a:lstStyle/>
            <a:p>
              <a:pPr>
                <a:lnSpc>
                  <a:spcPct val="90000"/>
                </a:lnSpc>
              </a:pPr>
              <a:r>
                <a:rPr lang="en-US" sz="1600" b="1" dirty="0"/>
                <a:t>Key</a:t>
              </a:r>
            </a:p>
          </p:txBody>
        </p:sp>
        <p:sp>
          <p:nvSpPr>
            <p:cNvPr id="21" name="Line 18"/>
            <p:cNvSpPr>
              <a:spLocks noChangeShapeType="1"/>
            </p:cNvSpPr>
            <p:nvPr/>
          </p:nvSpPr>
          <p:spPr bwMode="auto">
            <a:xfrm>
              <a:off x="3349625" y="1103313"/>
              <a:ext cx="738188" cy="1158875"/>
            </a:xfrm>
            <a:prstGeom prst="line">
              <a:avLst/>
            </a:prstGeom>
            <a:noFill/>
            <a:ln w="12700">
              <a:solidFill>
                <a:schemeClr val="tx1"/>
              </a:solidFill>
              <a:round/>
              <a:headEnd/>
              <a:tailEnd/>
            </a:ln>
            <a:effectLst/>
          </p:spPr>
          <p:txBody>
            <a:bodyPr wrap="none" anchor="ctr"/>
            <a:lstStyle/>
            <a:p>
              <a:endParaRPr lang="en-US"/>
            </a:p>
          </p:txBody>
        </p:sp>
        <p:sp>
          <p:nvSpPr>
            <p:cNvPr id="22" name="Line 19"/>
            <p:cNvSpPr>
              <a:spLocks noChangeShapeType="1"/>
            </p:cNvSpPr>
            <p:nvPr/>
          </p:nvSpPr>
          <p:spPr bwMode="auto">
            <a:xfrm>
              <a:off x="2754313" y="2087563"/>
              <a:ext cx="1277937" cy="635000"/>
            </a:xfrm>
            <a:prstGeom prst="line">
              <a:avLst/>
            </a:prstGeom>
            <a:noFill/>
            <a:ln w="12700">
              <a:solidFill>
                <a:schemeClr val="tx1"/>
              </a:solidFill>
              <a:round/>
              <a:headEnd/>
              <a:tailEnd/>
            </a:ln>
            <a:effectLst/>
          </p:spPr>
          <p:txBody>
            <a:bodyPr wrap="none" anchor="ctr"/>
            <a:lstStyle/>
            <a:p>
              <a:endParaRPr lang="en-US"/>
            </a:p>
          </p:txBody>
        </p:sp>
        <p:sp>
          <p:nvSpPr>
            <p:cNvPr id="23" name="Line 20"/>
            <p:cNvSpPr>
              <a:spLocks noChangeShapeType="1"/>
            </p:cNvSpPr>
            <p:nvPr/>
          </p:nvSpPr>
          <p:spPr bwMode="auto">
            <a:xfrm flipV="1">
              <a:off x="2444750" y="3397250"/>
              <a:ext cx="515938" cy="960438"/>
            </a:xfrm>
            <a:prstGeom prst="line">
              <a:avLst/>
            </a:prstGeom>
            <a:noFill/>
            <a:ln w="12700">
              <a:solidFill>
                <a:schemeClr val="tx1"/>
              </a:solidFill>
              <a:round/>
              <a:headEnd/>
              <a:tailEnd/>
            </a:ln>
            <a:effectLst/>
          </p:spPr>
          <p:txBody>
            <a:bodyPr wrap="none" anchor="ctr"/>
            <a:lstStyle/>
            <a:p>
              <a:endParaRPr lang="en-US"/>
            </a:p>
          </p:txBody>
        </p:sp>
        <p:sp>
          <p:nvSpPr>
            <p:cNvPr id="24" name="Line 21"/>
            <p:cNvSpPr>
              <a:spLocks noChangeShapeType="1"/>
            </p:cNvSpPr>
            <p:nvPr/>
          </p:nvSpPr>
          <p:spPr bwMode="auto">
            <a:xfrm flipV="1">
              <a:off x="3944938" y="4476750"/>
              <a:ext cx="523875" cy="928688"/>
            </a:xfrm>
            <a:prstGeom prst="line">
              <a:avLst/>
            </a:prstGeom>
            <a:noFill/>
            <a:ln w="12700">
              <a:solidFill>
                <a:schemeClr val="tx1"/>
              </a:solidFill>
              <a:round/>
              <a:headEnd/>
              <a:tailEnd/>
            </a:ln>
            <a:effectLst/>
          </p:spPr>
          <p:txBody>
            <a:bodyPr wrap="none" anchor="ctr"/>
            <a:lstStyle/>
            <a:p>
              <a:endParaRPr lang="en-US"/>
            </a:p>
          </p:txBody>
        </p:sp>
        <p:sp>
          <p:nvSpPr>
            <p:cNvPr id="25" name="Line 22"/>
            <p:cNvSpPr>
              <a:spLocks noChangeShapeType="1"/>
            </p:cNvSpPr>
            <p:nvPr/>
          </p:nvSpPr>
          <p:spPr bwMode="auto">
            <a:xfrm flipV="1">
              <a:off x="5667375" y="4191000"/>
              <a:ext cx="666750" cy="182563"/>
            </a:xfrm>
            <a:prstGeom prst="line">
              <a:avLst/>
            </a:prstGeom>
            <a:noFill/>
            <a:ln w="12700">
              <a:solidFill>
                <a:schemeClr val="tx1"/>
              </a:solidFill>
              <a:round/>
              <a:headEnd/>
              <a:tailEnd/>
            </a:ln>
            <a:effectLst/>
          </p:spPr>
          <p:txBody>
            <a:bodyPr wrap="none" anchor="ctr"/>
            <a:lstStyle/>
            <a:p>
              <a:endParaRPr lang="en-US"/>
            </a:p>
          </p:txBody>
        </p:sp>
        <p:sp>
          <p:nvSpPr>
            <p:cNvPr id="26" name="Line 23"/>
            <p:cNvSpPr>
              <a:spLocks noChangeShapeType="1"/>
            </p:cNvSpPr>
            <p:nvPr/>
          </p:nvSpPr>
          <p:spPr bwMode="auto">
            <a:xfrm flipV="1">
              <a:off x="4794250" y="1968500"/>
              <a:ext cx="1420813" cy="1492250"/>
            </a:xfrm>
            <a:prstGeom prst="line">
              <a:avLst/>
            </a:prstGeom>
            <a:noFill/>
            <a:ln w="12700">
              <a:solidFill>
                <a:schemeClr val="tx1"/>
              </a:solidFill>
              <a:round/>
              <a:headEnd/>
              <a:tailEnd/>
            </a:ln>
            <a:effectLst/>
          </p:spPr>
          <p:txBody>
            <a:bodyPr wrap="none" anchor="ctr"/>
            <a:lstStyle/>
            <a:p>
              <a:endParaRPr lang="en-US"/>
            </a:p>
          </p:txBody>
        </p:sp>
        <p:sp>
          <p:nvSpPr>
            <p:cNvPr id="27" name="Line 24"/>
            <p:cNvSpPr>
              <a:spLocks noChangeShapeType="1"/>
            </p:cNvSpPr>
            <p:nvPr/>
          </p:nvSpPr>
          <p:spPr bwMode="auto">
            <a:xfrm flipV="1">
              <a:off x="4603750" y="1484313"/>
              <a:ext cx="1198563" cy="936625"/>
            </a:xfrm>
            <a:prstGeom prst="line">
              <a:avLst/>
            </a:prstGeom>
            <a:noFill/>
            <a:ln w="12700">
              <a:solidFill>
                <a:schemeClr val="tx1"/>
              </a:solidFill>
              <a:round/>
              <a:headEnd/>
              <a:tailEnd/>
            </a:ln>
            <a:effectLst/>
          </p:spPr>
          <p:txBody>
            <a:bodyPr wrap="none" anchor="ctr"/>
            <a:lstStyle/>
            <a:p>
              <a:endParaRPr lang="en-US"/>
            </a:p>
          </p:txBody>
        </p:sp>
        <p:sp>
          <p:nvSpPr>
            <p:cNvPr id="28" name="Line 25"/>
            <p:cNvSpPr>
              <a:spLocks noChangeShapeType="1"/>
            </p:cNvSpPr>
            <p:nvPr/>
          </p:nvSpPr>
          <p:spPr bwMode="auto">
            <a:xfrm flipV="1">
              <a:off x="4627563" y="873125"/>
              <a:ext cx="754062" cy="857250"/>
            </a:xfrm>
            <a:prstGeom prst="line">
              <a:avLst/>
            </a:prstGeom>
            <a:noFill/>
            <a:ln w="12700">
              <a:solidFill>
                <a:schemeClr val="tx1"/>
              </a:solidFill>
              <a:round/>
              <a:headEnd/>
              <a:tailEnd/>
            </a:ln>
            <a:effectLst/>
          </p:spPr>
          <p:txBody>
            <a:bodyPr wrap="none" anchor="ctr"/>
            <a:lstStyle/>
            <a:p>
              <a:endParaRPr lang="en-US"/>
            </a:p>
          </p:txBody>
        </p:sp>
        <p:sp>
          <p:nvSpPr>
            <p:cNvPr id="29" name="AutoShape 26"/>
            <p:cNvSpPr>
              <a:spLocks/>
            </p:cNvSpPr>
            <p:nvPr/>
          </p:nvSpPr>
          <p:spPr bwMode="auto">
            <a:xfrm rot="-2624626">
              <a:off x="6926263" y="0"/>
              <a:ext cx="219075" cy="2066925"/>
            </a:xfrm>
            <a:prstGeom prst="rightBrace">
              <a:avLst>
                <a:gd name="adj1" fmla="val 78623"/>
                <a:gd name="adj2" fmla="val 50000"/>
              </a:avLst>
            </a:prstGeom>
            <a:noFill/>
            <a:ln w="12700">
              <a:solidFill>
                <a:schemeClr val="tx1"/>
              </a:solidFill>
              <a:round/>
              <a:headEnd/>
              <a:tailEnd/>
            </a:ln>
            <a:effectLst/>
          </p:spPr>
          <p:txBody>
            <a:bodyPr wrap="none" anchor="ctr"/>
            <a:lstStyle/>
            <a:p>
              <a:endParaRPr lang="en-US"/>
            </a:p>
          </p:txBody>
        </p:sp>
        <p:sp>
          <p:nvSpPr>
            <p:cNvPr id="30" name="AutoShape 27"/>
            <p:cNvSpPr>
              <a:spLocks/>
            </p:cNvSpPr>
            <p:nvPr/>
          </p:nvSpPr>
          <p:spPr bwMode="auto">
            <a:xfrm rot="12569895">
              <a:off x="2236788" y="428625"/>
              <a:ext cx="184150" cy="1550988"/>
            </a:xfrm>
            <a:prstGeom prst="rightBrace">
              <a:avLst>
                <a:gd name="adj1" fmla="val 70187"/>
                <a:gd name="adj2" fmla="val 50000"/>
              </a:avLst>
            </a:prstGeom>
            <a:noFill/>
            <a:ln w="12700">
              <a:solidFill>
                <a:schemeClr val="tx1"/>
              </a:solidFill>
              <a:round/>
              <a:headEnd/>
              <a:tailEnd/>
            </a:ln>
            <a:effectLst/>
          </p:spPr>
          <p:txBody>
            <a:bodyPr wrap="none" anchor="ctr"/>
            <a:lstStyle/>
            <a:p>
              <a:endParaRPr lang="en-US"/>
            </a:p>
          </p:txBody>
        </p:sp>
      </p:grpSp>
      <p:sp>
        <p:nvSpPr>
          <p:cNvPr id="31" name="TextBox 30"/>
          <p:cNvSpPr txBox="1"/>
          <p:nvPr/>
        </p:nvSpPr>
        <p:spPr>
          <a:xfrm>
            <a:off x="4452032" y="152400"/>
            <a:ext cx="3890809" cy="707886"/>
          </a:xfrm>
          <a:prstGeom prst="rect">
            <a:avLst/>
          </a:prstGeom>
          <a:solidFill>
            <a:schemeClr val="bg1">
              <a:tint val="95000"/>
              <a:satMod val="170000"/>
            </a:schemeClr>
          </a:solidFill>
        </p:spPr>
        <p:txBody>
          <a:bodyPr wrap="none" rtlCol="0">
            <a:spAutoFit/>
          </a:bodyPr>
          <a:lstStyle/>
          <a:p>
            <a:r>
              <a:rPr lang="en-US" sz="4000" b="1" dirty="0"/>
              <a:t>Parts of a Flower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524000" y="1117554"/>
            <a:ext cx="6553200" cy="5262979"/>
          </a:xfrm>
          <a:prstGeom prst="rect">
            <a:avLst/>
          </a:prstGeom>
          <a:solidFill>
            <a:schemeClr val="bg1">
              <a:tint val="95000"/>
              <a:satMod val="170000"/>
            </a:schemeClr>
          </a:solidFill>
        </p:spPr>
        <p:txBody>
          <a:bodyPr wrap="square">
            <a:spAutoFit/>
          </a:bodyPr>
          <a:lstStyle/>
          <a:p>
            <a:pPr marL="514350" indent="-514350">
              <a:buFont typeface="Arial" pitchFamily="34" charset="0"/>
              <a:buChar char="•"/>
            </a:pPr>
            <a:r>
              <a:rPr lang="en-US" sz="2800" dirty="0"/>
              <a:t>Sepals are just under the petals and are most times small green leaf-like structures. In some </a:t>
            </a:r>
          </a:p>
          <a:p>
            <a:pPr marL="514350" indent="-514350"/>
            <a:r>
              <a:rPr lang="en-US" sz="2800" dirty="0"/>
              <a:t>       plants these are modified to be showy like petals. </a:t>
            </a:r>
          </a:p>
          <a:p>
            <a:pPr marL="514350" indent="-514350"/>
            <a:r>
              <a:rPr lang="en-US" sz="2800" dirty="0"/>
              <a:t>       All together they are called the calyx.</a:t>
            </a:r>
          </a:p>
          <a:p>
            <a:pPr marL="514350" indent="-514350"/>
            <a:endParaRPr lang="en-US" sz="2800" dirty="0"/>
          </a:p>
          <a:p>
            <a:pPr>
              <a:buFont typeface="Arial" pitchFamily="34" charset="0"/>
              <a:buChar char="•"/>
            </a:pPr>
            <a:r>
              <a:rPr lang="en-US" sz="2800" dirty="0"/>
              <a:t>     Petals are the brightly colored </a:t>
            </a:r>
          </a:p>
          <a:p>
            <a:r>
              <a:rPr lang="en-US" sz="2800" dirty="0"/>
              <a:t>       parts  of the flower that may have</a:t>
            </a:r>
          </a:p>
          <a:p>
            <a:r>
              <a:rPr lang="en-US" sz="2800" dirty="0"/>
              <a:t>       a fragrance or nectar to attract </a:t>
            </a:r>
          </a:p>
          <a:p>
            <a:r>
              <a:rPr lang="en-US" sz="2800" dirty="0"/>
              <a:t>      pollinators . All together </a:t>
            </a:r>
          </a:p>
          <a:p>
            <a:r>
              <a:rPr lang="en-US" sz="2800" dirty="0"/>
              <a:t>       they are called the corolla.</a:t>
            </a:r>
          </a:p>
        </p:txBody>
      </p:sp>
      <p:sp>
        <p:nvSpPr>
          <p:cNvPr id="5" name="TextBox 4"/>
          <p:cNvSpPr txBox="1"/>
          <p:nvPr/>
        </p:nvSpPr>
        <p:spPr>
          <a:xfrm>
            <a:off x="3810000" y="76200"/>
            <a:ext cx="4976234" cy="707886"/>
          </a:xfrm>
          <a:prstGeom prst="rect">
            <a:avLst/>
          </a:prstGeom>
          <a:solidFill>
            <a:schemeClr val="bg1">
              <a:tint val="95000"/>
              <a:satMod val="170000"/>
            </a:schemeClr>
          </a:solidFill>
        </p:spPr>
        <p:txBody>
          <a:bodyPr wrap="none" rtlCol="0">
            <a:spAutoFit/>
          </a:bodyPr>
          <a:lstStyle/>
          <a:p>
            <a:r>
              <a:rPr lang="en-US" sz="4000" b="1" dirty="0"/>
              <a:t>The Sepals and Petals</a:t>
            </a:r>
          </a:p>
        </p:txBody>
      </p:sp>
      <p:pic>
        <p:nvPicPr>
          <p:cNvPr id="6" name="Picture 5" descr="Sepals.png"/>
          <p:cNvPicPr>
            <a:picLocks noChangeAspect="1"/>
          </p:cNvPicPr>
          <p:nvPr/>
        </p:nvPicPr>
        <p:blipFill>
          <a:blip r:embed="rId3" cstate="print"/>
          <a:stretch>
            <a:fillRect/>
          </a:stretch>
        </p:blipFill>
        <p:spPr>
          <a:xfrm>
            <a:off x="8235885" y="1147406"/>
            <a:ext cx="3422391" cy="2281594"/>
          </a:xfrm>
          <a:prstGeom prst="rect">
            <a:avLst/>
          </a:prstGeom>
        </p:spPr>
      </p:pic>
      <p:pic>
        <p:nvPicPr>
          <p:cNvPr id="7" name="Picture 6" descr="Petals.jpg"/>
          <p:cNvPicPr>
            <a:picLocks noChangeAspect="1"/>
          </p:cNvPicPr>
          <p:nvPr/>
        </p:nvPicPr>
        <p:blipFill>
          <a:blip r:embed="rId4" cstate="print"/>
          <a:stretch>
            <a:fillRect/>
          </a:stretch>
        </p:blipFill>
        <p:spPr>
          <a:xfrm>
            <a:off x="8956480" y="3657600"/>
            <a:ext cx="1981200" cy="2977213"/>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Rectangle 4"/>
          <p:cNvSpPr/>
          <p:nvPr/>
        </p:nvSpPr>
        <p:spPr>
          <a:xfrm>
            <a:off x="685800" y="2762815"/>
            <a:ext cx="5486400" cy="2246769"/>
          </a:xfrm>
          <a:prstGeom prst="rect">
            <a:avLst/>
          </a:prstGeom>
          <a:solidFill>
            <a:schemeClr val="bg1">
              <a:tint val="95000"/>
              <a:satMod val="170000"/>
            </a:schemeClr>
          </a:solidFill>
        </p:spPr>
        <p:txBody>
          <a:bodyPr wrap="square">
            <a:spAutoFit/>
          </a:bodyPr>
          <a:lstStyle/>
          <a:p>
            <a:pPr>
              <a:buFont typeface="Arial" pitchFamily="34" charset="0"/>
              <a:buChar char="•"/>
            </a:pPr>
            <a:r>
              <a:rPr lang="en-US" sz="2800" dirty="0"/>
              <a:t>    Stamens are the male </a:t>
            </a:r>
          </a:p>
          <a:p>
            <a:r>
              <a:rPr lang="en-US" sz="2800" dirty="0"/>
              <a:t>      reproductive  parts  just inside </a:t>
            </a:r>
          </a:p>
          <a:p>
            <a:r>
              <a:rPr lang="en-US" sz="2800" dirty="0"/>
              <a:t>      the petals. The  stalk is called </a:t>
            </a:r>
          </a:p>
          <a:p>
            <a:r>
              <a:rPr lang="en-US" sz="2800" dirty="0"/>
              <a:t>      the filament and on top is the</a:t>
            </a:r>
          </a:p>
          <a:p>
            <a:r>
              <a:rPr lang="en-US" sz="2800" dirty="0"/>
              <a:t>      anther, the pollen pack.</a:t>
            </a:r>
          </a:p>
        </p:txBody>
      </p:sp>
      <p:pic>
        <p:nvPicPr>
          <p:cNvPr id="6" name="Picture 5" descr="Stamens_aka.jpg"/>
          <p:cNvPicPr>
            <a:picLocks noChangeAspect="1"/>
          </p:cNvPicPr>
          <p:nvPr/>
        </p:nvPicPr>
        <p:blipFill>
          <a:blip r:embed="rId3" cstate="print"/>
          <a:stretch>
            <a:fillRect/>
          </a:stretch>
        </p:blipFill>
        <p:spPr>
          <a:xfrm>
            <a:off x="6553200" y="2057400"/>
            <a:ext cx="5073706" cy="3822192"/>
          </a:xfrm>
          <a:prstGeom prst="rect">
            <a:avLst/>
          </a:prstGeom>
        </p:spPr>
      </p:pic>
      <p:sp>
        <p:nvSpPr>
          <p:cNvPr id="7" name="TextBox 6"/>
          <p:cNvSpPr txBox="1"/>
          <p:nvPr/>
        </p:nvSpPr>
        <p:spPr>
          <a:xfrm>
            <a:off x="4495800" y="304800"/>
            <a:ext cx="3080010" cy="707886"/>
          </a:xfrm>
          <a:prstGeom prst="rect">
            <a:avLst/>
          </a:prstGeom>
          <a:solidFill>
            <a:schemeClr val="bg1">
              <a:tint val="95000"/>
              <a:satMod val="170000"/>
            </a:schemeClr>
          </a:solidFill>
        </p:spPr>
        <p:txBody>
          <a:bodyPr wrap="none" rtlCol="0">
            <a:spAutoFit/>
          </a:bodyPr>
          <a:lstStyle/>
          <a:p>
            <a:r>
              <a:rPr lang="en-US" sz="4000" b="1" dirty="0"/>
              <a:t>The Stamens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p:cNvSpPr/>
          <p:nvPr/>
        </p:nvSpPr>
        <p:spPr>
          <a:xfrm>
            <a:off x="1943100" y="1320368"/>
            <a:ext cx="8305800" cy="954107"/>
          </a:xfrm>
          <a:prstGeom prst="rect">
            <a:avLst/>
          </a:prstGeom>
          <a:solidFill>
            <a:schemeClr val="bg1">
              <a:tint val="95000"/>
              <a:satMod val="170000"/>
            </a:schemeClr>
          </a:solidFill>
        </p:spPr>
        <p:txBody>
          <a:bodyPr wrap="square">
            <a:spAutoFit/>
          </a:bodyPr>
          <a:lstStyle/>
          <a:p>
            <a:r>
              <a:rPr lang="en-US" sz="2800" dirty="0"/>
              <a:t>In the center of the flower is the Pistil. It is the female reproductive part and is shaped  like a bowling pin. </a:t>
            </a:r>
          </a:p>
        </p:txBody>
      </p:sp>
      <p:sp>
        <p:nvSpPr>
          <p:cNvPr id="3" name="TextBox 2"/>
          <p:cNvSpPr txBox="1"/>
          <p:nvPr/>
        </p:nvSpPr>
        <p:spPr>
          <a:xfrm>
            <a:off x="5037537" y="237941"/>
            <a:ext cx="2116926" cy="707886"/>
          </a:xfrm>
          <a:prstGeom prst="rect">
            <a:avLst/>
          </a:prstGeom>
          <a:solidFill>
            <a:schemeClr val="bg1">
              <a:tint val="95000"/>
              <a:satMod val="170000"/>
            </a:schemeClr>
          </a:solidFill>
        </p:spPr>
        <p:txBody>
          <a:bodyPr wrap="none" rtlCol="0">
            <a:spAutoFit/>
          </a:bodyPr>
          <a:lstStyle/>
          <a:p>
            <a:pPr algn="ctr"/>
            <a:r>
              <a:rPr lang="en-US" sz="4000" b="1" dirty="0"/>
              <a:t>The Pistil</a:t>
            </a:r>
          </a:p>
        </p:txBody>
      </p:sp>
      <p:pic>
        <p:nvPicPr>
          <p:cNvPr id="6" name="Picture 5" descr="Pistil 2.png"/>
          <p:cNvPicPr>
            <a:picLocks noChangeAspect="1"/>
          </p:cNvPicPr>
          <p:nvPr/>
        </p:nvPicPr>
        <p:blipFill>
          <a:blip r:embed="rId3" cstate="print"/>
          <a:stretch>
            <a:fillRect/>
          </a:stretch>
        </p:blipFill>
        <p:spPr>
          <a:xfrm>
            <a:off x="4038600" y="2514600"/>
            <a:ext cx="4038600" cy="3806162"/>
          </a:xfrm>
          <a:prstGeom prst="rect">
            <a:avLst/>
          </a:prstGeom>
        </p:spPr>
      </p:pic>
      <p:pic>
        <p:nvPicPr>
          <p:cNvPr id="7" name="Picture 6" descr="Femalesquash pistil.jpg"/>
          <p:cNvPicPr>
            <a:picLocks noChangeAspect="1"/>
          </p:cNvPicPr>
          <p:nvPr/>
        </p:nvPicPr>
        <p:blipFill>
          <a:blip r:embed="rId4" cstate="print"/>
          <a:stretch>
            <a:fillRect/>
          </a:stretch>
        </p:blipFill>
        <p:spPr>
          <a:xfrm rot="5400000">
            <a:off x="1767691" y="3448912"/>
            <a:ext cx="4093045" cy="2142027"/>
          </a:xfrm>
          <a:prstGeom prst="rect">
            <a:avLst/>
          </a:prstGeom>
        </p:spPr>
      </p:pic>
      <p:pic>
        <p:nvPicPr>
          <p:cNvPr id="9" name="Picture 8" descr="Pistil.jpg"/>
          <p:cNvPicPr>
            <a:picLocks noChangeAspect="1"/>
          </p:cNvPicPr>
          <p:nvPr/>
        </p:nvPicPr>
        <p:blipFill>
          <a:blip r:embed="rId5" cstate="print"/>
          <a:stretch>
            <a:fillRect/>
          </a:stretch>
        </p:blipFill>
        <p:spPr>
          <a:xfrm>
            <a:off x="8229600" y="3021931"/>
            <a:ext cx="3276600" cy="2515701"/>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9" name="TextBox 8"/>
          <p:cNvSpPr txBox="1"/>
          <p:nvPr/>
        </p:nvSpPr>
        <p:spPr>
          <a:xfrm>
            <a:off x="4557195" y="0"/>
            <a:ext cx="2116926" cy="707886"/>
          </a:xfrm>
          <a:prstGeom prst="rect">
            <a:avLst/>
          </a:prstGeom>
          <a:solidFill>
            <a:schemeClr val="bg1">
              <a:tint val="95000"/>
              <a:satMod val="170000"/>
            </a:schemeClr>
          </a:solidFill>
        </p:spPr>
        <p:txBody>
          <a:bodyPr wrap="none" rtlCol="0">
            <a:spAutoFit/>
          </a:bodyPr>
          <a:lstStyle/>
          <a:p>
            <a:pPr algn="ctr"/>
            <a:r>
              <a:rPr lang="en-US" sz="4000" b="1" dirty="0"/>
              <a:t>The Pistil</a:t>
            </a:r>
          </a:p>
        </p:txBody>
      </p:sp>
      <p:sp>
        <p:nvSpPr>
          <p:cNvPr id="11" name="Rectangle 10"/>
          <p:cNvSpPr/>
          <p:nvPr/>
        </p:nvSpPr>
        <p:spPr>
          <a:xfrm>
            <a:off x="1524000" y="685800"/>
            <a:ext cx="7467600" cy="5940088"/>
          </a:xfrm>
          <a:prstGeom prst="rect">
            <a:avLst/>
          </a:prstGeom>
          <a:solidFill>
            <a:schemeClr val="bg1">
              <a:tint val="95000"/>
              <a:satMod val="170000"/>
            </a:schemeClr>
          </a:solidFill>
        </p:spPr>
        <p:txBody>
          <a:bodyPr wrap="square">
            <a:spAutoFit/>
          </a:bodyPr>
          <a:lstStyle/>
          <a:p>
            <a:r>
              <a:rPr lang="en-US" sz="2800" dirty="0"/>
              <a:t>The pistil has three main parts.</a:t>
            </a:r>
          </a:p>
          <a:p>
            <a:endParaRPr lang="en-US" sz="1600" dirty="0"/>
          </a:p>
          <a:p>
            <a:pPr>
              <a:buFont typeface="Arial" pitchFamily="34" charset="0"/>
              <a:buChar char="•"/>
            </a:pPr>
            <a:r>
              <a:rPr lang="en-US" sz="2800" dirty="0"/>
              <a:t>	</a:t>
            </a:r>
            <a:r>
              <a:rPr lang="en-US" sz="2800" b="1" dirty="0"/>
              <a:t>Stigma</a:t>
            </a:r>
            <a:r>
              <a:rPr lang="en-US" sz="2800" dirty="0"/>
              <a:t> –  the sticky part at the </a:t>
            </a:r>
          </a:p>
          <a:p>
            <a:r>
              <a:rPr lang="en-US" sz="2800" dirty="0"/>
              <a:t>       top of the pistil that catches pollen. </a:t>
            </a:r>
          </a:p>
          <a:p>
            <a:r>
              <a:rPr lang="en-US" sz="2800" dirty="0"/>
              <a:t>       When the pistil has received pollen, </a:t>
            </a:r>
          </a:p>
          <a:p>
            <a:r>
              <a:rPr lang="en-US" sz="2800" dirty="0"/>
              <a:t>       we say the flower has been pollinated.</a:t>
            </a:r>
          </a:p>
          <a:p>
            <a:r>
              <a:rPr lang="en-US" sz="2800" dirty="0"/>
              <a:t>	      </a:t>
            </a:r>
          </a:p>
          <a:p>
            <a:pPr>
              <a:buFont typeface="Arial" pitchFamily="34" charset="0"/>
              <a:buChar char="•"/>
            </a:pPr>
            <a:r>
              <a:rPr lang="en-US" sz="2800" dirty="0"/>
              <a:t>	</a:t>
            </a:r>
            <a:r>
              <a:rPr lang="en-US" sz="2800" b="1" dirty="0"/>
              <a:t>Style</a:t>
            </a:r>
            <a:r>
              <a:rPr lang="en-US" sz="2800" dirty="0"/>
              <a:t> – the stalk that hold the stigma </a:t>
            </a:r>
          </a:p>
          <a:p>
            <a:r>
              <a:rPr lang="en-US" sz="2800" dirty="0"/>
              <a:t>       up to get receive pollen</a:t>
            </a:r>
          </a:p>
          <a:p>
            <a:endParaRPr lang="en-US" sz="2800" dirty="0"/>
          </a:p>
          <a:p>
            <a:pPr>
              <a:buFont typeface="Arial" pitchFamily="34" charset="0"/>
              <a:buChar char="•"/>
            </a:pPr>
            <a:r>
              <a:rPr lang="en-US" sz="2800" dirty="0"/>
              <a:t>	</a:t>
            </a:r>
            <a:r>
              <a:rPr lang="en-US" sz="2800" b="1" dirty="0"/>
              <a:t>Ovary</a:t>
            </a:r>
            <a:r>
              <a:rPr lang="en-US" sz="2800" dirty="0"/>
              <a:t> – contains the ovules (eggs) which </a:t>
            </a:r>
          </a:p>
          <a:p>
            <a:r>
              <a:rPr lang="en-US" sz="2800" dirty="0"/>
              <a:t>       will be fertilized eventually by the pollen.  </a:t>
            </a:r>
          </a:p>
          <a:p>
            <a:r>
              <a:rPr lang="en-US" sz="2800" dirty="0"/>
              <a:t>       The ovary will become the fruit and the</a:t>
            </a:r>
          </a:p>
          <a:p>
            <a:r>
              <a:rPr lang="en-US" sz="2800" dirty="0"/>
              <a:t>        ovules will become seeds.</a:t>
            </a:r>
          </a:p>
        </p:txBody>
      </p:sp>
      <p:pic>
        <p:nvPicPr>
          <p:cNvPr id="5" name="Picture 4" descr="Pistil 2.png">
            <a:extLst>
              <a:ext uri="{FF2B5EF4-FFF2-40B4-BE49-F238E27FC236}">
                <a16:creationId xmlns:a16="http://schemas.microsoft.com/office/drawing/2014/main" id="{29EFEC3D-217E-47DE-B339-FC3F700B519A}"/>
              </a:ext>
            </a:extLst>
          </p:cNvPr>
          <p:cNvPicPr>
            <a:picLocks noChangeAspect="1"/>
          </p:cNvPicPr>
          <p:nvPr/>
        </p:nvPicPr>
        <p:blipFill>
          <a:blip r:embed="rId3" cstate="print"/>
          <a:stretch>
            <a:fillRect/>
          </a:stretch>
        </p:blipFill>
        <p:spPr>
          <a:xfrm>
            <a:off x="8309609" y="707886"/>
            <a:ext cx="3715186" cy="3501362"/>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10" name="TextBox 9"/>
          <p:cNvSpPr txBox="1"/>
          <p:nvPr/>
        </p:nvSpPr>
        <p:spPr>
          <a:xfrm>
            <a:off x="1828800" y="1066800"/>
            <a:ext cx="6400800" cy="5755422"/>
          </a:xfrm>
          <a:prstGeom prst="rect">
            <a:avLst/>
          </a:prstGeom>
          <a:solidFill>
            <a:schemeClr val="bg1">
              <a:tint val="95000"/>
              <a:satMod val="170000"/>
            </a:schemeClr>
          </a:solidFill>
        </p:spPr>
        <p:txBody>
          <a:bodyPr wrap="square" rtlCol="0">
            <a:spAutoFit/>
          </a:bodyPr>
          <a:lstStyle/>
          <a:p>
            <a:r>
              <a:rPr lang="en-US" sz="2800" b="1" dirty="0"/>
              <a:t>Pollination, </a:t>
            </a:r>
            <a:r>
              <a:rPr lang="en-US" sz="2800" dirty="0"/>
              <a:t>pollen landing on the stigma,</a:t>
            </a:r>
            <a:r>
              <a:rPr lang="en-US" sz="2800" b="1" dirty="0"/>
              <a:t> </a:t>
            </a:r>
            <a:r>
              <a:rPr lang="en-US" sz="2800" dirty="0"/>
              <a:t> is necessary in most plants  before the ovary can develop into a  fruit like a watermelon or a tomato.</a:t>
            </a:r>
          </a:p>
          <a:p>
            <a:endParaRPr lang="en-US" sz="1600" dirty="0"/>
          </a:p>
          <a:p>
            <a:r>
              <a:rPr lang="en-US" sz="2800" dirty="0"/>
              <a:t>You will hear more about pollination during the talk on pollinators.</a:t>
            </a:r>
          </a:p>
          <a:p>
            <a:endParaRPr lang="en-US" sz="1600" dirty="0"/>
          </a:p>
          <a:p>
            <a:r>
              <a:rPr lang="en-US" sz="2800" b="1" dirty="0"/>
              <a:t>Fertilization</a:t>
            </a:r>
            <a:r>
              <a:rPr lang="en-US" sz="2800" dirty="0"/>
              <a:t> occurs after pollination. The pollen grows a tube down through the style to the ovary where it releases a sperm cell to fertilize the egg cell in the ovary. This results in a zygote, a new plant for the next generation.</a:t>
            </a:r>
          </a:p>
        </p:txBody>
      </p:sp>
      <p:sp>
        <p:nvSpPr>
          <p:cNvPr id="11" name="TextBox 10"/>
          <p:cNvSpPr txBox="1"/>
          <p:nvPr/>
        </p:nvSpPr>
        <p:spPr>
          <a:xfrm>
            <a:off x="2895600" y="304800"/>
            <a:ext cx="6316024" cy="707886"/>
          </a:xfrm>
          <a:prstGeom prst="rect">
            <a:avLst/>
          </a:prstGeom>
          <a:solidFill>
            <a:schemeClr val="bg1">
              <a:tint val="95000"/>
              <a:satMod val="170000"/>
            </a:schemeClr>
          </a:solidFill>
        </p:spPr>
        <p:txBody>
          <a:bodyPr wrap="none" rtlCol="0">
            <a:spAutoFit/>
          </a:bodyPr>
          <a:lstStyle/>
          <a:p>
            <a:r>
              <a:rPr lang="en-US" sz="4000" b="1" dirty="0"/>
              <a:t>Pollination and Fertilization</a:t>
            </a:r>
          </a:p>
        </p:txBody>
      </p:sp>
      <p:pic>
        <p:nvPicPr>
          <p:cNvPr id="12" name="Picture 11" descr="Pollination.jpg"/>
          <p:cNvPicPr>
            <a:picLocks noChangeAspect="1"/>
          </p:cNvPicPr>
          <p:nvPr/>
        </p:nvPicPr>
        <p:blipFill>
          <a:blip r:embed="rId3" cstate="print"/>
          <a:stretch>
            <a:fillRect/>
          </a:stretch>
        </p:blipFill>
        <p:spPr>
          <a:xfrm>
            <a:off x="8382000" y="1458468"/>
            <a:ext cx="3581400" cy="2005584"/>
          </a:xfrm>
          <a:prstGeom prst="rect">
            <a:avLst/>
          </a:prstGeom>
        </p:spPr>
      </p:pic>
      <p:pic>
        <p:nvPicPr>
          <p:cNvPr id="13" name="Picture 12" descr="Diagram-of-fertilization-in-flower.jpg"/>
          <p:cNvPicPr>
            <a:picLocks noChangeAspect="1"/>
          </p:cNvPicPr>
          <p:nvPr/>
        </p:nvPicPr>
        <p:blipFill>
          <a:blip r:embed="rId4" cstate="print"/>
          <a:stretch>
            <a:fillRect/>
          </a:stretch>
        </p:blipFill>
        <p:spPr>
          <a:xfrm>
            <a:off x="9144000" y="3657600"/>
            <a:ext cx="2057400" cy="300228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193538" name="Picture 2" descr="The Structure and Functions of Flowers"/>
          <p:cNvPicPr>
            <a:picLocks noChangeAspect="1" noChangeArrowheads="1"/>
          </p:cNvPicPr>
          <p:nvPr/>
        </p:nvPicPr>
        <p:blipFill>
          <a:blip r:embed="rId4" cstate="print"/>
          <a:srcRect/>
          <a:stretch>
            <a:fillRect/>
          </a:stretch>
        </p:blipFill>
        <p:spPr bwMode="auto">
          <a:xfrm>
            <a:off x="1524000" y="1066800"/>
            <a:ext cx="8985698" cy="5791200"/>
          </a:xfrm>
          <a:prstGeom prst="rect">
            <a:avLst/>
          </a:prstGeom>
          <a:noFill/>
        </p:spPr>
      </p:pic>
      <p:sp>
        <p:nvSpPr>
          <p:cNvPr id="4" name="TextBox 3"/>
          <p:cNvSpPr txBox="1"/>
          <p:nvPr/>
        </p:nvSpPr>
        <p:spPr>
          <a:xfrm>
            <a:off x="4415467" y="206514"/>
            <a:ext cx="3507883" cy="707886"/>
          </a:xfrm>
          <a:prstGeom prst="rect">
            <a:avLst/>
          </a:prstGeom>
          <a:solidFill>
            <a:schemeClr val="bg1">
              <a:tint val="95000"/>
              <a:satMod val="170000"/>
            </a:schemeClr>
          </a:solidFill>
        </p:spPr>
        <p:txBody>
          <a:bodyPr wrap="none" rtlCol="0">
            <a:spAutoFit/>
          </a:bodyPr>
          <a:lstStyle/>
          <a:p>
            <a:pPr algn="ctr"/>
            <a:r>
              <a:rPr lang="en-US" sz="4000" b="1" dirty="0"/>
              <a:t>Fruit Formation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1905000" y="920621"/>
            <a:ext cx="8382000" cy="5016758"/>
          </a:xfrm>
          <a:prstGeom prst="rect">
            <a:avLst/>
          </a:prstGeom>
          <a:solidFill>
            <a:schemeClr val="bg1"/>
          </a:solidFill>
        </p:spPr>
        <p:txBody>
          <a:bodyPr wrap="square">
            <a:spAutoFit/>
          </a:bodyPr>
          <a:lstStyle/>
          <a:p>
            <a:r>
              <a:rPr lang="en-US" dirty="0"/>
              <a:t>. </a:t>
            </a:r>
            <a:r>
              <a:rPr lang="en-US" sz="4000" dirty="0"/>
              <a:t>The Angiosperm group is divided in to three groups, two of which you will be concerned with. </a:t>
            </a:r>
          </a:p>
          <a:p>
            <a:endParaRPr lang="en-US" sz="4000" dirty="0"/>
          </a:p>
          <a:p>
            <a:r>
              <a:rPr lang="en-US" sz="4000" dirty="0"/>
              <a:t>These are the  </a:t>
            </a:r>
            <a:r>
              <a:rPr lang="en-US" sz="4000" b="1" dirty="0"/>
              <a:t>monocot</a:t>
            </a:r>
            <a:r>
              <a:rPr lang="en-US" sz="4000" dirty="0"/>
              <a:t> and </a:t>
            </a:r>
            <a:r>
              <a:rPr lang="en-US" sz="4000" b="1" dirty="0"/>
              <a:t>eudicots.</a:t>
            </a:r>
            <a:r>
              <a:rPr lang="en-US" sz="4000" dirty="0"/>
              <a:t> It is important to Know which group you are working with because some herbicides may target one or the other.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9" name="Picture 6" descr="Image result for imperfect flower diagram"/>
          <p:cNvPicPr>
            <a:picLocks noChangeAspect="1" noChangeArrowheads="1"/>
          </p:cNvPicPr>
          <p:nvPr/>
        </p:nvPicPr>
        <p:blipFill>
          <a:blip r:embed="rId3" cstate="print"/>
          <a:srcRect/>
          <a:stretch>
            <a:fillRect/>
          </a:stretch>
        </p:blipFill>
        <p:spPr bwMode="auto">
          <a:xfrm>
            <a:off x="3810000" y="2743202"/>
            <a:ext cx="4114800" cy="4114799"/>
          </a:xfrm>
          <a:prstGeom prst="rect">
            <a:avLst/>
          </a:prstGeom>
          <a:noFill/>
        </p:spPr>
      </p:pic>
      <p:sp>
        <p:nvSpPr>
          <p:cNvPr id="10" name="Rectangle 9"/>
          <p:cNvSpPr/>
          <p:nvPr/>
        </p:nvSpPr>
        <p:spPr>
          <a:xfrm rot="16200000">
            <a:off x="10686773" y="3105428"/>
            <a:ext cx="2403832" cy="307777"/>
          </a:xfrm>
          <a:prstGeom prst="rect">
            <a:avLst/>
          </a:prstGeom>
        </p:spPr>
        <p:txBody>
          <a:bodyPr wrap="square">
            <a:spAutoFit/>
          </a:bodyPr>
          <a:lstStyle/>
          <a:p>
            <a:r>
              <a:rPr lang="en-US" sz="1400" dirty="0"/>
              <a:t>http://i375.photobucket.com/</a:t>
            </a:r>
          </a:p>
        </p:txBody>
      </p:sp>
      <p:sp>
        <p:nvSpPr>
          <p:cNvPr id="7" name="TextBox 6"/>
          <p:cNvSpPr txBox="1"/>
          <p:nvPr/>
        </p:nvSpPr>
        <p:spPr>
          <a:xfrm>
            <a:off x="3203216" y="304801"/>
            <a:ext cx="5605317" cy="3293209"/>
          </a:xfrm>
          <a:prstGeom prst="rect">
            <a:avLst/>
          </a:prstGeom>
          <a:solidFill>
            <a:schemeClr val="bg1">
              <a:tint val="95000"/>
              <a:satMod val="170000"/>
            </a:schemeClr>
          </a:solidFill>
          <a:ln>
            <a:noFill/>
          </a:ln>
        </p:spPr>
        <p:txBody>
          <a:bodyPr wrap="none" rtlCol="0">
            <a:spAutoFit/>
          </a:bodyPr>
          <a:lstStyle/>
          <a:p>
            <a:pPr algn="ctr"/>
            <a:r>
              <a:rPr lang="en-US" sz="4000" dirty="0"/>
              <a:t>Perfect Flowers</a:t>
            </a:r>
          </a:p>
          <a:p>
            <a:pPr algn="ctr"/>
            <a:r>
              <a:rPr lang="en-US" sz="2800" dirty="0"/>
              <a:t>Have all the male and female parts</a:t>
            </a:r>
          </a:p>
          <a:p>
            <a:pPr algn="ctr"/>
            <a:r>
              <a:rPr lang="en-US" sz="2800" dirty="0"/>
              <a:t>Examples: Tomato, pepper, eggplant</a:t>
            </a:r>
          </a:p>
          <a:p>
            <a:pPr algn="ctr"/>
            <a:endParaRPr lang="en-US" sz="1600" dirty="0"/>
          </a:p>
          <a:p>
            <a:pPr algn="ctr"/>
            <a:r>
              <a:rPr lang="en-US" sz="4000" dirty="0"/>
              <a:t>Imperfect Flower</a:t>
            </a:r>
          </a:p>
          <a:p>
            <a:pPr algn="ctr"/>
            <a:r>
              <a:rPr lang="en-US" sz="2800" dirty="0"/>
              <a:t>Missing either male or female parts</a:t>
            </a:r>
          </a:p>
          <a:p>
            <a:pPr algn="ctr"/>
            <a:r>
              <a:rPr lang="en-US" sz="2800" dirty="0"/>
              <a:t>Examples: Squash, melons, corn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TextBox 5"/>
          <p:cNvSpPr txBox="1"/>
          <p:nvPr/>
        </p:nvSpPr>
        <p:spPr>
          <a:xfrm>
            <a:off x="1219200" y="659011"/>
            <a:ext cx="8153400" cy="5539978"/>
          </a:xfrm>
          <a:prstGeom prst="rect">
            <a:avLst/>
          </a:prstGeom>
          <a:solidFill>
            <a:schemeClr val="bg1">
              <a:tint val="95000"/>
              <a:satMod val="170000"/>
            </a:schemeClr>
          </a:solidFill>
        </p:spPr>
        <p:txBody>
          <a:bodyPr wrap="square" rtlCol="0">
            <a:spAutoFit/>
          </a:bodyPr>
          <a:lstStyle/>
          <a:p>
            <a:r>
              <a:rPr lang="en-US" sz="2800" b="1" dirty="0"/>
              <a:t>Imperfect flowers </a:t>
            </a:r>
            <a:r>
              <a:rPr lang="en-US" sz="2800" dirty="0"/>
              <a:t>can pose a </a:t>
            </a:r>
          </a:p>
          <a:p>
            <a:r>
              <a:rPr lang="en-US" sz="2800" dirty="0"/>
              <a:t>problem with  pollination. If you </a:t>
            </a:r>
          </a:p>
          <a:p>
            <a:r>
              <a:rPr lang="en-US" sz="2800" dirty="0"/>
              <a:t>have both </a:t>
            </a:r>
            <a:r>
              <a:rPr lang="en-US" sz="2800" dirty="0" err="1"/>
              <a:t>pistillate</a:t>
            </a:r>
            <a:r>
              <a:rPr lang="en-US" sz="2800" dirty="0"/>
              <a:t> and staminate </a:t>
            </a:r>
          </a:p>
          <a:p>
            <a:r>
              <a:rPr lang="en-US" sz="2800" dirty="0"/>
              <a:t>flowers on the same plant, like </a:t>
            </a:r>
          </a:p>
          <a:p>
            <a:r>
              <a:rPr lang="en-US" sz="2800" dirty="0"/>
              <a:t>squash, you have no problems as </a:t>
            </a:r>
          </a:p>
          <a:p>
            <a:r>
              <a:rPr lang="en-US" sz="2800" dirty="0"/>
              <a:t>long as pollinators are present and </a:t>
            </a:r>
          </a:p>
          <a:p>
            <a:r>
              <a:rPr lang="en-US" sz="2800" dirty="0"/>
              <a:t>male and female flowers open at </a:t>
            </a:r>
          </a:p>
          <a:p>
            <a:r>
              <a:rPr lang="en-US" sz="2800" dirty="0"/>
              <a:t>the same time.</a:t>
            </a:r>
          </a:p>
          <a:p>
            <a:endParaRPr lang="en-US" dirty="0"/>
          </a:p>
          <a:p>
            <a:r>
              <a:rPr lang="en-US" sz="2800" dirty="0"/>
              <a:t>Male and female can, however, be on separate plants, or open at separate times. In this case you will need to be sure you have plenty of each planted if pollination is required.</a:t>
            </a:r>
          </a:p>
        </p:txBody>
      </p:sp>
      <p:pic>
        <p:nvPicPr>
          <p:cNvPr id="5" name="Picture 4" descr="male and female squash flower.jpeg">
            <a:extLst>
              <a:ext uri="{FF2B5EF4-FFF2-40B4-BE49-F238E27FC236}">
                <a16:creationId xmlns:a16="http://schemas.microsoft.com/office/drawing/2014/main" id="{F318CE49-1441-4BAA-A892-D878AD8EBFC7}"/>
              </a:ext>
            </a:extLst>
          </p:cNvPr>
          <p:cNvPicPr>
            <a:picLocks noChangeAspect="1"/>
          </p:cNvPicPr>
          <p:nvPr/>
        </p:nvPicPr>
        <p:blipFill>
          <a:blip r:embed="rId3" cstate="print"/>
          <a:stretch>
            <a:fillRect/>
          </a:stretch>
        </p:blipFill>
        <p:spPr>
          <a:xfrm>
            <a:off x="7467600" y="457200"/>
            <a:ext cx="3733800" cy="37338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p:cNvSpPr/>
          <p:nvPr/>
        </p:nvSpPr>
        <p:spPr>
          <a:xfrm>
            <a:off x="2667000" y="1443841"/>
            <a:ext cx="6858000" cy="4524315"/>
          </a:xfrm>
          <a:prstGeom prst="rect">
            <a:avLst/>
          </a:prstGeom>
          <a:solidFill>
            <a:schemeClr val="bg1">
              <a:tint val="95000"/>
              <a:satMod val="170000"/>
            </a:schemeClr>
          </a:solidFill>
        </p:spPr>
        <p:txBody>
          <a:bodyPr wrap="square">
            <a:spAutoFit/>
          </a:bodyPr>
          <a:lstStyle/>
          <a:p>
            <a:r>
              <a:rPr lang="en-US" sz="3600" dirty="0"/>
              <a:t>Some plants can develop fruits without pollination and fertilization.</a:t>
            </a:r>
          </a:p>
          <a:p>
            <a:r>
              <a:rPr lang="en-US" sz="3600" dirty="0"/>
              <a:t>This is called </a:t>
            </a:r>
            <a:r>
              <a:rPr lang="en-US" sz="3600" b="1" dirty="0" err="1"/>
              <a:t>Parthenocarpy</a:t>
            </a:r>
            <a:r>
              <a:rPr lang="en-US" sz="3600" dirty="0"/>
              <a:t>; These fruits will not have seeds.</a:t>
            </a:r>
          </a:p>
          <a:p>
            <a:endParaRPr lang="en-US" sz="3600" dirty="0"/>
          </a:p>
          <a:p>
            <a:r>
              <a:rPr lang="en-US" sz="3600" dirty="0"/>
              <a:t>Example: Bananas and some varieties of cucumbers and squash.</a:t>
            </a:r>
          </a:p>
        </p:txBody>
      </p:sp>
      <p:sp>
        <p:nvSpPr>
          <p:cNvPr id="3" name="TextBox 2"/>
          <p:cNvSpPr txBox="1"/>
          <p:nvPr/>
        </p:nvSpPr>
        <p:spPr>
          <a:xfrm>
            <a:off x="4114800" y="304800"/>
            <a:ext cx="3464410" cy="707886"/>
          </a:xfrm>
          <a:prstGeom prst="rect">
            <a:avLst/>
          </a:prstGeom>
          <a:solidFill>
            <a:schemeClr val="bg1">
              <a:tint val="95000"/>
              <a:satMod val="170000"/>
            </a:schemeClr>
          </a:solidFill>
        </p:spPr>
        <p:txBody>
          <a:bodyPr wrap="none" rtlCol="0">
            <a:spAutoFit/>
          </a:bodyPr>
          <a:lstStyle/>
          <a:p>
            <a:pPr algn="ctr"/>
            <a:r>
              <a:rPr lang="en-US" sz="4000" b="1" dirty="0" err="1"/>
              <a:t>Parthenocarpy</a:t>
            </a:r>
            <a:endParaRPr lang="en-US" sz="4000" b="1"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TextBox 4"/>
          <p:cNvSpPr txBox="1"/>
          <p:nvPr/>
        </p:nvSpPr>
        <p:spPr>
          <a:xfrm>
            <a:off x="2286000" y="457200"/>
            <a:ext cx="7772400" cy="1815882"/>
          </a:xfrm>
          <a:prstGeom prst="rect">
            <a:avLst/>
          </a:prstGeom>
          <a:solidFill>
            <a:schemeClr val="bg1">
              <a:tint val="95000"/>
              <a:satMod val="170000"/>
            </a:schemeClr>
          </a:solidFill>
        </p:spPr>
        <p:txBody>
          <a:bodyPr wrap="square" rtlCol="0">
            <a:spAutoFit/>
          </a:bodyPr>
          <a:lstStyle/>
          <a:p>
            <a:r>
              <a:rPr lang="en-US" sz="2800" dirty="0"/>
              <a:t>In  some plants, what we call the fruit is a group of fruits, each from a separate flower, like an ear or corn. In this case every flower needs to be pollinated for the ear to be full.</a:t>
            </a:r>
          </a:p>
        </p:txBody>
      </p:sp>
      <p:pic>
        <p:nvPicPr>
          <p:cNvPr id="6" name="Picture 5" descr="Inc Pol Corn.jpg"/>
          <p:cNvPicPr>
            <a:picLocks noChangeAspect="1"/>
          </p:cNvPicPr>
          <p:nvPr/>
        </p:nvPicPr>
        <p:blipFill>
          <a:blip r:embed="rId3" cstate="print"/>
          <a:stretch>
            <a:fillRect/>
          </a:stretch>
        </p:blipFill>
        <p:spPr>
          <a:xfrm>
            <a:off x="3657600" y="2590800"/>
            <a:ext cx="4434840" cy="1485900"/>
          </a:xfrm>
          <a:prstGeom prst="rect">
            <a:avLst/>
          </a:prstGeom>
        </p:spPr>
      </p:pic>
      <p:sp>
        <p:nvSpPr>
          <p:cNvPr id="8" name="TextBox 7"/>
          <p:cNvSpPr txBox="1"/>
          <p:nvPr/>
        </p:nvSpPr>
        <p:spPr>
          <a:xfrm>
            <a:off x="2819400" y="4267200"/>
            <a:ext cx="6705600" cy="1938992"/>
          </a:xfrm>
          <a:prstGeom prst="rect">
            <a:avLst/>
          </a:prstGeom>
          <a:solidFill>
            <a:schemeClr val="bg1">
              <a:tint val="95000"/>
              <a:satMod val="170000"/>
            </a:schemeClr>
          </a:solidFill>
        </p:spPr>
        <p:txBody>
          <a:bodyPr wrap="square" rtlCol="0">
            <a:spAutoFit/>
          </a:bodyPr>
          <a:lstStyle/>
          <a:p>
            <a:r>
              <a:rPr lang="en-US" sz="2400" dirty="0"/>
              <a:t>It is an interesting fact that each corn silk is the stigma and style for each separate corn ovary  on the cob. When the pollen lands on the sigma at the end of the silk, it has to grow a pollen tub the full length of the silk to get to the ovary on the cob.</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TextBox 2"/>
          <p:cNvSpPr txBox="1"/>
          <p:nvPr/>
        </p:nvSpPr>
        <p:spPr>
          <a:xfrm>
            <a:off x="1905000" y="152400"/>
            <a:ext cx="8686800" cy="707886"/>
          </a:xfrm>
          <a:prstGeom prst="rect">
            <a:avLst/>
          </a:prstGeom>
          <a:solidFill>
            <a:schemeClr val="bg1">
              <a:tint val="95000"/>
              <a:satMod val="170000"/>
            </a:schemeClr>
          </a:solidFill>
        </p:spPr>
        <p:txBody>
          <a:bodyPr wrap="square" rtlCol="0">
            <a:spAutoFit/>
          </a:bodyPr>
          <a:lstStyle/>
          <a:p>
            <a:r>
              <a:rPr lang="en-US" sz="4000" b="1" dirty="0"/>
              <a:t>What is a Fruit? What is a Vegetable?</a:t>
            </a:r>
          </a:p>
        </p:txBody>
      </p:sp>
      <p:sp>
        <p:nvSpPr>
          <p:cNvPr id="6" name="TextBox 5"/>
          <p:cNvSpPr txBox="1"/>
          <p:nvPr/>
        </p:nvSpPr>
        <p:spPr>
          <a:xfrm>
            <a:off x="2438400" y="996345"/>
            <a:ext cx="7086600" cy="5709255"/>
          </a:xfrm>
          <a:prstGeom prst="rect">
            <a:avLst/>
          </a:prstGeom>
          <a:solidFill>
            <a:schemeClr val="bg1">
              <a:tint val="95000"/>
              <a:satMod val="170000"/>
            </a:schemeClr>
          </a:solidFill>
        </p:spPr>
        <p:txBody>
          <a:bodyPr wrap="square" rtlCol="0">
            <a:spAutoFit/>
          </a:bodyPr>
          <a:lstStyle/>
          <a:p>
            <a:pPr algn="ctr"/>
            <a:r>
              <a:rPr lang="en-US" sz="2800" dirty="0"/>
              <a:t>In the Grocery Store:  </a:t>
            </a:r>
          </a:p>
          <a:p>
            <a:r>
              <a:rPr lang="en-US" sz="2800" b="1" dirty="0"/>
              <a:t>A fruit </a:t>
            </a:r>
            <a:r>
              <a:rPr lang="en-US" sz="2800" dirty="0"/>
              <a:t>is produce that is usually sweet and can be eaten with little or no preparation.</a:t>
            </a:r>
          </a:p>
          <a:p>
            <a:endParaRPr lang="en-US" sz="1000" dirty="0"/>
          </a:p>
          <a:p>
            <a:r>
              <a:rPr lang="en-US" sz="2800" b="1" dirty="0"/>
              <a:t>A vegetable </a:t>
            </a:r>
            <a:r>
              <a:rPr lang="en-US" sz="2800" dirty="0"/>
              <a:t>is produce that is not usually sweet and can be eaten with little or not preparation.</a:t>
            </a:r>
          </a:p>
          <a:p>
            <a:pPr algn="ctr"/>
            <a:r>
              <a:rPr lang="en-US" sz="2800" dirty="0"/>
              <a:t>In Science:  </a:t>
            </a:r>
          </a:p>
          <a:p>
            <a:r>
              <a:rPr lang="en-US" sz="2800" b="1" dirty="0"/>
              <a:t>A fruit </a:t>
            </a:r>
            <a:r>
              <a:rPr lang="en-US" sz="2800" dirty="0"/>
              <a:t>is a ripened ovary of a flower. Some fruits, as you will see, have accessory flower parts.</a:t>
            </a:r>
          </a:p>
          <a:p>
            <a:endParaRPr lang="en-US" sz="1000" dirty="0"/>
          </a:p>
          <a:p>
            <a:r>
              <a:rPr lang="en-US" sz="2800" dirty="0"/>
              <a:t> The term </a:t>
            </a:r>
            <a:r>
              <a:rPr lang="en-US" sz="2800" b="1" dirty="0"/>
              <a:t>vegetable</a:t>
            </a:r>
            <a:r>
              <a:rPr lang="en-US" sz="2800" dirty="0"/>
              <a:t> does not occur in science.</a:t>
            </a:r>
          </a:p>
          <a:p>
            <a:endParaRPr lang="en-US" sz="900" dirty="0"/>
          </a:p>
          <a:p>
            <a:r>
              <a:rPr lang="en-US" sz="2800" dirty="0"/>
              <a:t>No matter what the Supreme court decided, the tomato is still a FRUIT in science.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4495801" y="609600"/>
            <a:ext cx="2808461" cy="707886"/>
          </a:xfrm>
          <a:prstGeom prst="rect">
            <a:avLst/>
          </a:prstGeom>
          <a:solidFill>
            <a:schemeClr val="bg1">
              <a:tint val="95000"/>
              <a:satMod val="170000"/>
            </a:schemeClr>
          </a:solidFill>
        </p:spPr>
        <p:txBody>
          <a:bodyPr wrap="none" rtlCol="0">
            <a:spAutoFit/>
          </a:bodyPr>
          <a:lstStyle/>
          <a:p>
            <a:r>
              <a:rPr lang="en-US" sz="4000" b="1" dirty="0"/>
              <a:t>Fruits Types</a:t>
            </a:r>
          </a:p>
        </p:txBody>
      </p:sp>
      <p:sp>
        <p:nvSpPr>
          <p:cNvPr id="5" name="TextBox 4"/>
          <p:cNvSpPr txBox="1"/>
          <p:nvPr/>
        </p:nvSpPr>
        <p:spPr>
          <a:xfrm>
            <a:off x="2133600" y="2325232"/>
            <a:ext cx="7924800" cy="2246769"/>
          </a:xfrm>
          <a:prstGeom prst="rect">
            <a:avLst/>
          </a:prstGeom>
          <a:solidFill>
            <a:schemeClr val="bg1">
              <a:tint val="95000"/>
              <a:satMod val="170000"/>
            </a:schemeClr>
          </a:solidFill>
        </p:spPr>
        <p:txBody>
          <a:bodyPr wrap="square" rtlCol="0">
            <a:spAutoFit/>
          </a:bodyPr>
          <a:lstStyle/>
          <a:p>
            <a:r>
              <a:rPr lang="en-US" sz="2800" dirty="0"/>
              <a:t>In science, everything has a name and some are more useful than others. In fruits there are different ways to classify them. We present what we think is most useful. This is based on the part or parts of the flower or flowers which are involved.</a:t>
            </a:r>
          </a:p>
        </p:txBody>
      </p:sp>
      <p:sp>
        <p:nvSpPr>
          <p:cNvPr id="6" name="TextBox 5"/>
          <p:cNvSpPr txBox="1"/>
          <p:nvPr/>
        </p:nvSpPr>
        <p:spPr>
          <a:xfrm>
            <a:off x="2209800" y="3441681"/>
            <a:ext cx="7696200" cy="2769989"/>
          </a:xfrm>
          <a:prstGeom prst="rect">
            <a:avLst/>
          </a:prstGeom>
          <a:noFill/>
        </p:spPr>
        <p:txBody>
          <a:bodyPr wrap="square" rtlCol="0">
            <a:spAutoFit/>
          </a:bodyPr>
          <a:lstStyle/>
          <a:p>
            <a:endParaRPr lang="en-US" sz="2800" dirty="0"/>
          </a:p>
          <a:p>
            <a:endParaRPr lang="en-US" sz="2800" dirty="0"/>
          </a:p>
          <a:p>
            <a:endParaRPr lang="en-US" sz="2800" dirty="0"/>
          </a:p>
          <a:p>
            <a:endParaRPr lang="en-US" dirty="0"/>
          </a:p>
          <a:p>
            <a:endParaRPr lang="en-US" dirty="0"/>
          </a:p>
          <a:p>
            <a:endParaRPr lang="en-US" dirty="0"/>
          </a:p>
          <a:p>
            <a:endParaRPr lang="en-US" dirty="0"/>
          </a:p>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Rectangle 2"/>
          <p:cNvSpPr/>
          <p:nvPr/>
        </p:nvSpPr>
        <p:spPr>
          <a:xfrm>
            <a:off x="2362200" y="1295400"/>
            <a:ext cx="7391400" cy="1077218"/>
          </a:xfrm>
          <a:prstGeom prst="rect">
            <a:avLst/>
          </a:prstGeom>
          <a:solidFill>
            <a:schemeClr val="bg1">
              <a:tint val="95000"/>
              <a:satMod val="170000"/>
            </a:schemeClr>
          </a:solidFill>
        </p:spPr>
        <p:txBody>
          <a:bodyPr wrap="square">
            <a:spAutoFit/>
          </a:bodyPr>
          <a:lstStyle/>
          <a:p>
            <a:r>
              <a:rPr lang="en-US" sz="3200" dirty="0"/>
              <a:t>Simple fruit – fruit from a single ovary of a</a:t>
            </a:r>
          </a:p>
          <a:p>
            <a:r>
              <a:rPr lang="en-US" sz="3200" dirty="0"/>
              <a:t>                            single flower.</a:t>
            </a:r>
          </a:p>
        </p:txBody>
      </p:sp>
      <p:sp>
        <p:nvSpPr>
          <p:cNvPr id="4" name="TextBox 3"/>
          <p:cNvSpPr txBox="1"/>
          <p:nvPr/>
        </p:nvSpPr>
        <p:spPr>
          <a:xfrm>
            <a:off x="4496042" y="304612"/>
            <a:ext cx="3199915" cy="707886"/>
          </a:xfrm>
          <a:prstGeom prst="rect">
            <a:avLst/>
          </a:prstGeom>
          <a:solidFill>
            <a:schemeClr val="bg1">
              <a:tint val="95000"/>
              <a:satMod val="170000"/>
            </a:schemeClr>
          </a:solidFill>
        </p:spPr>
        <p:txBody>
          <a:bodyPr wrap="none" rtlCol="0">
            <a:spAutoFit/>
          </a:bodyPr>
          <a:lstStyle/>
          <a:p>
            <a:r>
              <a:rPr lang="en-US" sz="4000" b="1" dirty="0"/>
              <a:t>Simple Fruits </a:t>
            </a:r>
          </a:p>
        </p:txBody>
      </p:sp>
      <p:pic>
        <p:nvPicPr>
          <p:cNvPr id="5" name="Picture 4" descr="Eggplant simple.jpg"/>
          <p:cNvPicPr>
            <a:picLocks noChangeAspect="1"/>
          </p:cNvPicPr>
          <p:nvPr/>
        </p:nvPicPr>
        <p:blipFill>
          <a:blip r:embed="rId3" cstate="print"/>
          <a:stretch>
            <a:fillRect/>
          </a:stretch>
        </p:blipFill>
        <p:spPr>
          <a:xfrm>
            <a:off x="1524001" y="3629026"/>
            <a:ext cx="4696691" cy="3228975"/>
          </a:xfrm>
          <a:prstGeom prst="rect">
            <a:avLst/>
          </a:prstGeom>
        </p:spPr>
      </p:pic>
      <p:pic>
        <p:nvPicPr>
          <p:cNvPr id="7" name="Picture 6" descr="Pepper tomato simple.jpg"/>
          <p:cNvPicPr>
            <a:picLocks noChangeAspect="1"/>
          </p:cNvPicPr>
          <p:nvPr/>
        </p:nvPicPr>
        <p:blipFill>
          <a:blip r:embed="rId4" cstate="print"/>
          <a:stretch>
            <a:fillRect/>
          </a:stretch>
        </p:blipFill>
        <p:spPr>
          <a:xfrm>
            <a:off x="5791201" y="4267200"/>
            <a:ext cx="4659363" cy="2438400"/>
          </a:xfrm>
          <a:prstGeom prst="rect">
            <a:avLst/>
          </a:prstGeom>
        </p:spPr>
      </p:pic>
      <p:pic>
        <p:nvPicPr>
          <p:cNvPr id="6" name="Picture 5" descr="squash simple.jpg"/>
          <p:cNvPicPr>
            <a:picLocks noChangeAspect="1"/>
          </p:cNvPicPr>
          <p:nvPr/>
        </p:nvPicPr>
        <p:blipFill>
          <a:blip r:embed="rId5" cstate="print"/>
          <a:stretch>
            <a:fillRect/>
          </a:stretch>
        </p:blipFill>
        <p:spPr>
          <a:xfrm>
            <a:off x="4267200" y="2667001"/>
            <a:ext cx="3409950" cy="2269167"/>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p:cNvSpPr/>
          <p:nvPr/>
        </p:nvSpPr>
        <p:spPr>
          <a:xfrm>
            <a:off x="2286000" y="1371600"/>
            <a:ext cx="8001000" cy="1077218"/>
          </a:xfrm>
          <a:prstGeom prst="rect">
            <a:avLst/>
          </a:prstGeom>
          <a:solidFill>
            <a:schemeClr val="bg1">
              <a:tint val="95000"/>
              <a:satMod val="170000"/>
            </a:schemeClr>
          </a:solidFill>
        </p:spPr>
        <p:txBody>
          <a:bodyPr wrap="square">
            <a:spAutoFit/>
          </a:bodyPr>
          <a:lstStyle/>
          <a:p>
            <a:r>
              <a:rPr lang="en-US" sz="3200" dirty="0"/>
              <a:t>Aggregate fruit – fruit from many ovaries in</a:t>
            </a:r>
          </a:p>
          <a:p>
            <a:r>
              <a:rPr lang="en-US" sz="3200" dirty="0"/>
              <a:t>                                    the same flower.</a:t>
            </a:r>
          </a:p>
        </p:txBody>
      </p:sp>
      <p:sp>
        <p:nvSpPr>
          <p:cNvPr id="3" name="TextBox 2"/>
          <p:cNvSpPr txBox="1"/>
          <p:nvPr/>
        </p:nvSpPr>
        <p:spPr>
          <a:xfrm>
            <a:off x="4015336" y="384788"/>
            <a:ext cx="4009431" cy="707886"/>
          </a:xfrm>
          <a:prstGeom prst="rect">
            <a:avLst/>
          </a:prstGeom>
          <a:solidFill>
            <a:schemeClr val="bg1">
              <a:tint val="95000"/>
              <a:satMod val="170000"/>
            </a:schemeClr>
          </a:solidFill>
        </p:spPr>
        <p:txBody>
          <a:bodyPr wrap="none" rtlCol="0">
            <a:spAutoFit/>
          </a:bodyPr>
          <a:lstStyle/>
          <a:p>
            <a:r>
              <a:rPr lang="en-US" sz="4000" b="1" dirty="0"/>
              <a:t>Aggregate Fruits </a:t>
            </a:r>
          </a:p>
        </p:txBody>
      </p:sp>
      <p:pic>
        <p:nvPicPr>
          <p:cNvPr id="5" name="Picture 4" descr="aggregate blackberry.jpg"/>
          <p:cNvPicPr>
            <a:picLocks noChangeAspect="1"/>
          </p:cNvPicPr>
          <p:nvPr/>
        </p:nvPicPr>
        <p:blipFill>
          <a:blip r:embed="rId3" cstate="print"/>
          <a:stretch>
            <a:fillRect/>
          </a:stretch>
        </p:blipFill>
        <p:spPr>
          <a:xfrm>
            <a:off x="1981200" y="3352801"/>
            <a:ext cx="4366260" cy="3102343"/>
          </a:xfrm>
          <a:prstGeom prst="rect">
            <a:avLst/>
          </a:prstGeom>
        </p:spPr>
      </p:pic>
      <p:pic>
        <p:nvPicPr>
          <p:cNvPr id="6" name="Picture 5" descr="raspberry.jpg"/>
          <p:cNvPicPr>
            <a:picLocks noChangeAspect="1"/>
          </p:cNvPicPr>
          <p:nvPr/>
        </p:nvPicPr>
        <p:blipFill>
          <a:blip r:embed="rId4" cstate="print"/>
          <a:stretch>
            <a:fillRect/>
          </a:stretch>
        </p:blipFill>
        <p:spPr>
          <a:xfrm>
            <a:off x="6781800" y="3657600"/>
            <a:ext cx="2481220" cy="25146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Picture 3" descr="Multiple pineapple.jpg"/>
          <p:cNvPicPr>
            <a:picLocks noChangeAspect="1"/>
          </p:cNvPicPr>
          <p:nvPr/>
        </p:nvPicPr>
        <p:blipFill>
          <a:blip r:embed="rId3" cstate="print"/>
          <a:stretch>
            <a:fillRect/>
          </a:stretch>
        </p:blipFill>
        <p:spPr>
          <a:xfrm>
            <a:off x="5230428" y="1981200"/>
            <a:ext cx="5437572" cy="4572000"/>
          </a:xfrm>
          <a:prstGeom prst="rect">
            <a:avLst/>
          </a:prstGeom>
        </p:spPr>
      </p:pic>
      <p:sp>
        <p:nvSpPr>
          <p:cNvPr id="2" name="Rectangle 1"/>
          <p:cNvSpPr/>
          <p:nvPr/>
        </p:nvSpPr>
        <p:spPr>
          <a:xfrm>
            <a:off x="1828800" y="1295400"/>
            <a:ext cx="9448800" cy="1077218"/>
          </a:xfrm>
          <a:prstGeom prst="rect">
            <a:avLst/>
          </a:prstGeom>
          <a:solidFill>
            <a:schemeClr val="bg1">
              <a:tint val="95000"/>
              <a:satMod val="170000"/>
            </a:schemeClr>
          </a:solidFill>
        </p:spPr>
        <p:txBody>
          <a:bodyPr wrap="square">
            <a:spAutoFit/>
          </a:bodyPr>
          <a:lstStyle/>
          <a:p>
            <a:r>
              <a:rPr lang="en-US" sz="3200" dirty="0"/>
              <a:t>Multiple fruit  - fruit consisting of many ripened ovaries from many flowers which have fused</a:t>
            </a:r>
          </a:p>
        </p:txBody>
      </p:sp>
      <p:sp>
        <p:nvSpPr>
          <p:cNvPr id="3" name="TextBox 2"/>
          <p:cNvSpPr txBox="1"/>
          <p:nvPr/>
        </p:nvSpPr>
        <p:spPr>
          <a:xfrm>
            <a:off x="4350169" y="304800"/>
            <a:ext cx="3491661" cy="707886"/>
          </a:xfrm>
          <a:prstGeom prst="rect">
            <a:avLst/>
          </a:prstGeom>
          <a:solidFill>
            <a:schemeClr val="bg1">
              <a:tint val="95000"/>
              <a:satMod val="170000"/>
            </a:schemeClr>
          </a:solidFill>
        </p:spPr>
        <p:txBody>
          <a:bodyPr wrap="none" rtlCol="0">
            <a:spAutoFit/>
          </a:bodyPr>
          <a:lstStyle/>
          <a:p>
            <a:pPr algn="ctr"/>
            <a:r>
              <a:rPr lang="en-US" sz="4000" b="1" dirty="0"/>
              <a:t>Multiple Fruits </a:t>
            </a:r>
          </a:p>
        </p:txBody>
      </p:sp>
      <p:pic>
        <p:nvPicPr>
          <p:cNvPr id="5" name="Picture 4" descr="Pineapple flowers good.jpg"/>
          <p:cNvPicPr>
            <a:picLocks noChangeAspect="1"/>
          </p:cNvPicPr>
          <p:nvPr/>
        </p:nvPicPr>
        <p:blipFill>
          <a:blip r:embed="rId4" cstate="print"/>
          <a:stretch>
            <a:fillRect/>
          </a:stretch>
        </p:blipFill>
        <p:spPr>
          <a:xfrm>
            <a:off x="2438401" y="3200401"/>
            <a:ext cx="2392511" cy="318529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3962400" y="304800"/>
            <a:ext cx="3868880" cy="707886"/>
          </a:xfrm>
          <a:prstGeom prst="rect">
            <a:avLst/>
          </a:prstGeom>
          <a:solidFill>
            <a:schemeClr val="bg1">
              <a:tint val="95000"/>
              <a:satMod val="170000"/>
            </a:schemeClr>
          </a:solidFill>
        </p:spPr>
        <p:txBody>
          <a:bodyPr wrap="none" rtlCol="0">
            <a:spAutoFit/>
          </a:bodyPr>
          <a:lstStyle/>
          <a:p>
            <a:pPr algn="ctr"/>
            <a:r>
              <a:rPr lang="en-US" sz="4000" b="1" dirty="0"/>
              <a:t>Accessory Fruits </a:t>
            </a:r>
          </a:p>
        </p:txBody>
      </p:sp>
      <p:sp>
        <p:nvSpPr>
          <p:cNvPr id="195586" name="AutoShape 2" descr="Fruits | Digital Atlas of Ancient Life"/>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 name="TextBox 4"/>
          <p:cNvSpPr txBox="1"/>
          <p:nvPr/>
        </p:nvSpPr>
        <p:spPr>
          <a:xfrm>
            <a:off x="1676400" y="1066800"/>
            <a:ext cx="9296400" cy="1077218"/>
          </a:xfrm>
          <a:prstGeom prst="rect">
            <a:avLst/>
          </a:prstGeom>
          <a:solidFill>
            <a:schemeClr val="bg1">
              <a:tint val="95000"/>
              <a:satMod val="170000"/>
            </a:schemeClr>
          </a:solidFill>
        </p:spPr>
        <p:txBody>
          <a:bodyPr wrap="square" rtlCol="0">
            <a:spAutoFit/>
          </a:bodyPr>
          <a:lstStyle/>
          <a:p>
            <a:r>
              <a:rPr lang="en-US" sz="3200" dirty="0"/>
              <a:t>Accessory Fruits -  fruits  the develop from the ovary and other flower parts.</a:t>
            </a:r>
          </a:p>
        </p:txBody>
      </p:sp>
      <p:pic>
        <p:nvPicPr>
          <p:cNvPr id="6" name="Picture 5" descr="fruit1.jpg"/>
          <p:cNvPicPr>
            <a:picLocks noChangeAspect="1"/>
          </p:cNvPicPr>
          <p:nvPr/>
        </p:nvPicPr>
        <p:blipFill>
          <a:blip r:embed="rId4" cstate="print"/>
          <a:stretch>
            <a:fillRect/>
          </a:stretch>
        </p:blipFill>
        <p:spPr>
          <a:xfrm>
            <a:off x="1640214" y="4572000"/>
            <a:ext cx="3922386" cy="1662026"/>
          </a:xfrm>
          <a:prstGeom prst="rect">
            <a:avLst/>
          </a:prstGeom>
        </p:spPr>
      </p:pic>
      <p:pic>
        <p:nvPicPr>
          <p:cNvPr id="7" name="Picture 6" descr="capfigsy1b.jpg"/>
          <p:cNvPicPr>
            <a:picLocks noChangeAspect="1"/>
          </p:cNvPicPr>
          <p:nvPr/>
        </p:nvPicPr>
        <p:blipFill>
          <a:blip r:embed="rId5" cstate="print"/>
          <a:stretch>
            <a:fillRect/>
          </a:stretch>
        </p:blipFill>
        <p:spPr>
          <a:xfrm>
            <a:off x="7735330" y="2209800"/>
            <a:ext cx="2507048" cy="1581150"/>
          </a:xfrm>
          <a:prstGeom prst="rect">
            <a:avLst/>
          </a:prstGeom>
        </p:spPr>
      </p:pic>
      <p:pic>
        <p:nvPicPr>
          <p:cNvPr id="8" name="Picture 7" descr="fig.jpg"/>
          <p:cNvPicPr>
            <a:picLocks noChangeAspect="1"/>
          </p:cNvPicPr>
          <p:nvPr/>
        </p:nvPicPr>
        <p:blipFill>
          <a:blip r:embed="rId6" cstate="print"/>
          <a:stretch>
            <a:fillRect/>
          </a:stretch>
        </p:blipFill>
        <p:spPr>
          <a:xfrm>
            <a:off x="5295900" y="2209800"/>
            <a:ext cx="2095500" cy="1394460"/>
          </a:xfrm>
          <a:prstGeom prst="rect">
            <a:avLst/>
          </a:prstGeom>
        </p:spPr>
      </p:pic>
      <p:pic>
        <p:nvPicPr>
          <p:cNvPr id="9" name="Picture 8" descr="accessory-fruit-6417.jpg"/>
          <p:cNvPicPr>
            <a:picLocks noChangeAspect="1"/>
          </p:cNvPicPr>
          <p:nvPr/>
        </p:nvPicPr>
        <p:blipFill>
          <a:blip r:embed="rId7" cstate="print"/>
          <a:stretch>
            <a:fillRect/>
          </a:stretch>
        </p:blipFill>
        <p:spPr>
          <a:xfrm>
            <a:off x="2362200" y="2286000"/>
            <a:ext cx="2667000" cy="1866900"/>
          </a:xfrm>
          <a:prstGeom prst="rect">
            <a:avLst/>
          </a:prstGeom>
        </p:spPr>
      </p:pic>
      <p:pic>
        <p:nvPicPr>
          <p:cNvPr id="10" name="Picture 9" descr="figdrw1b.gif"/>
          <p:cNvPicPr>
            <a:picLocks noChangeAspect="1"/>
          </p:cNvPicPr>
          <p:nvPr/>
        </p:nvPicPr>
        <p:blipFill>
          <a:blip r:embed="rId8" cstate="print"/>
          <a:stretch>
            <a:fillRect/>
          </a:stretch>
        </p:blipFill>
        <p:spPr>
          <a:xfrm>
            <a:off x="6248401" y="3810000"/>
            <a:ext cx="4148385" cy="27774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9" name="TextBox 8"/>
          <p:cNvSpPr txBox="1"/>
          <p:nvPr/>
        </p:nvSpPr>
        <p:spPr>
          <a:xfrm>
            <a:off x="1905001" y="152401"/>
            <a:ext cx="8762999" cy="584775"/>
          </a:xfrm>
          <a:prstGeom prst="rect">
            <a:avLst/>
          </a:prstGeom>
          <a:solidFill>
            <a:schemeClr val="bg1"/>
          </a:solidFill>
        </p:spPr>
        <p:txBody>
          <a:bodyPr wrap="square" rtlCol="0">
            <a:spAutoFit/>
          </a:bodyPr>
          <a:lstStyle/>
          <a:p>
            <a:r>
              <a:rPr lang="en-US" sz="3200" b="1" dirty="0"/>
              <a:t>Monocots and Dicots </a:t>
            </a:r>
            <a:r>
              <a:rPr lang="en-US" sz="3200" dirty="0"/>
              <a:t>– two types of Angiosperms</a:t>
            </a:r>
          </a:p>
        </p:txBody>
      </p:sp>
      <p:sp>
        <p:nvSpPr>
          <p:cNvPr id="10" name="AutoShape 2" descr="Image result for monocots"/>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4" name="Picture 6" descr="Image result for monoco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1" y="1021338"/>
            <a:ext cx="9198541" cy="50746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7785AC5-82DE-4540-9822-1DD518F14C66}"/>
              </a:ext>
            </a:extLst>
          </p:cNvPr>
          <p:cNvSpPr>
            <a:spLocks noGrp="1"/>
          </p:cNvSpPr>
          <p:nvPr>
            <p:ph type="subTitle" idx="1"/>
          </p:nvPr>
        </p:nvSpPr>
        <p:spPr>
          <a:xfrm>
            <a:off x="6622802" y="1056443"/>
            <a:ext cx="4645250" cy="5077657"/>
          </a:xfrm>
        </p:spPr>
        <p:txBody>
          <a:bodyPr anchor="t">
            <a:normAutofit/>
          </a:bodyPr>
          <a:lstStyle/>
          <a:p>
            <a:pPr algn="l"/>
            <a:endParaRPr lang="en-US" sz="2000" dirty="0"/>
          </a:p>
          <a:p>
            <a:pPr algn="l"/>
            <a:endParaRPr lang="en-US" sz="2000" dirty="0"/>
          </a:p>
          <a:p>
            <a:pPr algn="l"/>
            <a:r>
              <a:rPr lang="en-US" sz="2000" dirty="0"/>
              <a:t>Botany lab will be </a:t>
            </a:r>
            <a:r>
              <a:rPr lang="en-US" sz="2000"/>
              <a:t>posted separately! </a:t>
            </a:r>
          </a:p>
          <a:p>
            <a:pPr algn="l"/>
            <a:endParaRPr lang="en-US" sz="2000" dirty="0"/>
          </a:p>
          <a:p>
            <a:pPr algn="l"/>
            <a:endParaRPr lang="en-US" sz="2000" dirty="0"/>
          </a:p>
          <a:p>
            <a:pPr algn="l"/>
            <a:endParaRPr lang="en-US" sz="2000" dirty="0"/>
          </a:p>
          <a:p>
            <a:pPr algn="l"/>
            <a:endParaRPr lang="en-US" sz="2000" dirty="0"/>
          </a:p>
          <a:p>
            <a:pPr algn="l"/>
            <a:endParaRPr lang="en-US" sz="2000" dirty="0"/>
          </a:p>
          <a:p>
            <a:pPr algn="l"/>
            <a:endParaRPr lang="en-US" sz="2000" dirty="0"/>
          </a:p>
        </p:txBody>
      </p:sp>
      <p:sp>
        <p:nvSpPr>
          <p:cNvPr id="1028"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een vegetables , LSU AgCenter logo">
            <a:extLst>
              <a:ext uri="{FF2B5EF4-FFF2-40B4-BE49-F238E27FC236}">
                <a16:creationId xmlns:a16="http://schemas.microsoft.com/office/drawing/2014/main" id="{7C6A2C55-BF61-4D23-BF0B-B9976613AA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98" b="22066"/>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A picture containing food, plate, drawing&#10;&#10;Description automatically generated">
            <a:extLst>
              <a:ext uri="{FF2B5EF4-FFF2-40B4-BE49-F238E27FC236}">
                <a16:creationId xmlns:a16="http://schemas.microsoft.com/office/drawing/2014/main" id="{0B62133A-B70D-4A0E-A6EA-D85F5E81F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4633912"/>
            <a:ext cx="2590800" cy="1762125"/>
          </a:xfrm>
          <a:prstGeom prst="rect">
            <a:avLst/>
          </a:prstGeom>
        </p:spPr>
      </p:pic>
    </p:spTree>
    <p:extLst>
      <p:ext uri="{BB962C8B-B14F-4D97-AF65-F5344CB8AC3E}">
        <p14:creationId xmlns:p14="http://schemas.microsoft.com/office/powerpoint/2010/main" val="212309373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88775676"/>
              </p:ext>
            </p:extLst>
          </p:nvPr>
        </p:nvGraphicFramePr>
        <p:xfrm>
          <a:off x="1905000" y="2082800"/>
          <a:ext cx="8382000" cy="1902206"/>
        </p:xfrm>
        <a:graphic>
          <a:graphicData uri="http://schemas.openxmlformats.org/drawingml/2006/table">
            <a:tbl>
              <a:tblPr/>
              <a:tblGrid>
                <a:gridCol w="1397000">
                  <a:extLst>
                    <a:ext uri="{9D8B030D-6E8A-4147-A177-3AD203B41FA5}">
                      <a16:colId xmlns:a16="http://schemas.microsoft.com/office/drawing/2014/main" val="20000"/>
                    </a:ext>
                  </a:extLst>
                </a:gridCol>
                <a:gridCol w="1397000">
                  <a:extLst>
                    <a:ext uri="{9D8B030D-6E8A-4147-A177-3AD203B41FA5}">
                      <a16:colId xmlns:a16="http://schemas.microsoft.com/office/drawing/2014/main" val="20001"/>
                    </a:ext>
                  </a:extLst>
                </a:gridCol>
                <a:gridCol w="1397000">
                  <a:extLst>
                    <a:ext uri="{9D8B030D-6E8A-4147-A177-3AD203B41FA5}">
                      <a16:colId xmlns:a16="http://schemas.microsoft.com/office/drawing/2014/main" val="20002"/>
                    </a:ext>
                  </a:extLst>
                </a:gridCol>
                <a:gridCol w="1397000">
                  <a:extLst>
                    <a:ext uri="{9D8B030D-6E8A-4147-A177-3AD203B41FA5}">
                      <a16:colId xmlns:a16="http://schemas.microsoft.com/office/drawing/2014/main" val="20003"/>
                    </a:ext>
                  </a:extLst>
                </a:gridCol>
                <a:gridCol w="1397000">
                  <a:extLst>
                    <a:ext uri="{9D8B030D-6E8A-4147-A177-3AD203B41FA5}">
                      <a16:colId xmlns:a16="http://schemas.microsoft.com/office/drawing/2014/main" val="20004"/>
                    </a:ext>
                  </a:extLst>
                </a:gridCol>
                <a:gridCol w="1397000">
                  <a:extLst>
                    <a:ext uri="{9D8B030D-6E8A-4147-A177-3AD203B41FA5}">
                      <a16:colId xmlns:a16="http://schemas.microsoft.com/office/drawing/2014/main" val="20005"/>
                    </a:ext>
                  </a:extLst>
                </a:gridCol>
              </a:tblGrid>
              <a:tr h="584200">
                <a:tc>
                  <a:txBody>
                    <a:bodyPr/>
                    <a:lstStyle/>
                    <a:p>
                      <a:pPr marL="0" marR="0" indent="0">
                        <a:lnSpc>
                          <a:spcPts val="1400"/>
                        </a:lnSpc>
                        <a:spcBef>
                          <a:spcPts val="0"/>
                        </a:spcBef>
                        <a:spcAft>
                          <a:spcPts val="0"/>
                        </a:spcAft>
                      </a:pPr>
                      <a:endParaRPr lang="en-US"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Seed Leaves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Veins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Vascular Tissue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Root System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Flower Parts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84200">
                <a:tc>
                  <a:txBody>
                    <a:bodyPr/>
                    <a:lstStyle/>
                    <a:p>
                      <a:pPr marL="0" marR="0" indent="0">
                        <a:lnSpc>
                          <a:spcPts val="1400"/>
                        </a:lnSpc>
                        <a:spcBef>
                          <a:spcPts val="0"/>
                        </a:spcBef>
                        <a:spcAft>
                          <a:spcPts val="0"/>
                        </a:spcAft>
                      </a:pPr>
                      <a:endParaRPr lang="en-US" sz="2000" dirty="0">
                        <a:latin typeface="Calibri"/>
                        <a:ea typeface="Calibri"/>
                        <a:cs typeface="Times New Roman"/>
                      </a:endParaRPr>
                    </a:p>
                    <a:p>
                      <a:pPr marL="0" marR="0" indent="0">
                        <a:lnSpc>
                          <a:spcPts val="1400"/>
                        </a:lnSpc>
                        <a:spcBef>
                          <a:spcPts val="0"/>
                        </a:spcBef>
                        <a:spcAft>
                          <a:spcPts val="0"/>
                        </a:spcAft>
                      </a:pPr>
                      <a:endParaRPr lang="en-US" sz="2000" dirty="0">
                        <a:latin typeface="Calibri"/>
                        <a:ea typeface="Calibri"/>
                        <a:cs typeface="Times New Roman"/>
                      </a:endParaRPr>
                    </a:p>
                    <a:p>
                      <a:pPr marL="0" marR="0" indent="0">
                        <a:lnSpc>
                          <a:spcPts val="1400"/>
                        </a:lnSpc>
                        <a:spcBef>
                          <a:spcPts val="0"/>
                        </a:spcBef>
                        <a:spcAft>
                          <a:spcPts val="0"/>
                        </a:spcAft>
                      </a:pPr>
                      <a:r>
                        <a:rPr lang="en-US" sz="2000" dirty="0">
                          <a:latin typeface="Calibri"/>
                          <a:ea typeface="Calibri"/>
                          <a:cs typeface="Times New Roman"/>
                        </a:rPr>
                        <a:t>Monocots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One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Parallel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Random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Fibrous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3’s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84200">
                <a:tc>
                  <a:txBody>
                    <a:bodyPr/>
                    <a:lstStyle/>
                    <a:p>
                      <a:pPr marL="0" marR="0" indent="0">
                        <a:lnSpc>
                          <a:spcPts val="1400"/>
                        </a:lnSpc>
                        <a:spcBef>
                          <a:spcPts val="0"/>
                        </a:spcBef>
                        <a:spcAft>
                          <a:spcPts val="0"/>
                        </a:spcAft>
                      </a:pPr>
                      <a:endParaRPr lang="en-US" sz="2000" dirty="0">
                        <a:latin typeface="Calibri"/>
                        <a:ea typeface="Calibri"/>
                        <a:cs typeface="Times New Roman"/>
                      </a:endParaRPr>
                    </a:p>
                    <a:p>
                      <a:pPr marL="0" marR="0" indent="0">
                        <a:lnSpc>
                          <a:spcPts val="1400"/>
                        </a:lnSpc>
                        <a:spcBef>
                          <a:spcPts val="0"/>
                        </a:spcBef>
                        <a:spcAft>
                          <a:spcPts val="0"/>
                        </a:spcAft>
                      </a:pPr>
                      <a:endParaRPr lang="en-US" sz="2000" dirty="0">
                        <a:latin typeface="Calibri"/>
                        <a:ea typeface="Calibri"/>
                        <a:cs typeface="Times New Roman"/>
                      </a:endParaRPr>
                    </a:p>
                    <a:p>
                      <a:pPr marL="0" marR="0" indent="0">
                        <a:lnSpc>
                          <a:spcPts val="1400"/>
                        </a:lnSpc>
                        <a:spcBef>
                          <a:spcPts val="0"/>
                        </a:spcBef>
                        <a:spcAft>
                          <a:spcPts val="0"/>
                        </a:spcAft>
                      </a:pPr>
                      <a:r>
                        <a:rPr lang="en-US" sz="2000" dirty="0" err="1">
                          <a:latin typeface="Calibri"/>
                          <a:ea typeface="Calibri"/>
                          <a:cs typeface="Times New Roman"/>
                        </a:rPr>
                        <a:t>Eudicots</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Two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Netlike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Ring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Taproot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endParaRPr lang="en-US" sz="2000" dirty="0">
                        <a:latin typeface="Calibri"/>
                        <a:ea typeface="Calibri"/>
                        <a:cs typeface="Times New Roman"/>
                      </a:endParaRPr>
                    </a:p>
                    <a:p>
                      <a:pPr marL="0" marR="0" indent="0" algn="ctr">
                        <a:lnSpc>
                          <a:spcPts val="1400"/>
                        </a:lnSpc>
                        <a:spcBef>
                          <a:spcPts val="0"/>
                        </a:spcBef>
                        <a:spcAft>
                          <a:spcPts val="0"/>
                        </a:spcAft>
                      </a:pPr>
                      <a:r>
                        <a:rPr lang="en-US" sz="2000" dirty="0">
                          <a:latin typeface="Calibri"/>
                          <a:ea typeface="Calibri"/>
                          <a:cs typeface="Times New Roman"/>
                        </a:rPr>
                        <a:t>4’s and 5’s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182274" name="Rectangle 2"/>
          <p:cNvSpPr>
            <a:spLocks noChangeArrowheads="1"/>
          </p:cNvSpPr>
          <p:nvPr/>
        </p:nvSpPr>
        <p:spPr bwMode="auto">
          <a:xfrm>
            <a:off x="1524001" y="-40704"/>
            <a:ext cx="3877985" cy="53860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defTabSz="914400" fontAlgn="base">
              <a:spcBef>
                <a:spcPct val="0"/>
              </a:spcBef>
              <a:spcAft>
                <a:spcPct val="0"/>
              </a:spcAft>
            </a:pPr>
            <a:r>
              <a:rPr lang="en-US" sz="1100">
                <a:latin typeface="Calibri" pitchFamily="34" charset="0"/>
                <a:ea typeface="Calibri" pitchFamily="34" charset="0"/>
                <a:cs typeface="Times New Roman" pitchFamily="18" charset="0"/>
              </a:rPr>
              <a:t>				</a:t>
            </a:r>
            <a:endParaRPr lang="en-US" sz="800">
              <a:latin typeface="Arial" pitchFamily="34" charset="0"/>
              <a:cs typeface="Arial" pitchFamily="34" charset="0"/>
            </a:endParaRPr>
          </a:p>
          <a:p>
            <a:pPr defTabSz="914400" eaLnBrk="0" fontAlgn="base" hangingPunct="0">
              <a:spcBef>
                <a:spcPct val="0"/>
              </a:spcBef>
              <a:spcAft>
                <a:spcPct val="0"/>
              </a:spcAft>
            </a:pPr>
            <a:endParaRPr lang="en-US">
              <a:latin typeface="Arial" pitchFamily="34" charset="0"/>
              <a:cs typeface="Arial" pitchFamily="34" charset="0"/>
            </a:endParaRPr>
          </a:p>
        </p:txBody>
      </p:sp>
      <p:sp>
        <p:nvSpPr>
          <p:cNvPr id="7" name="TextBox 6"/>
          <p:cNvSpPr txBox="1"/>
          <p:nvPr/>
        </p:nvSpPr>
        <p:spPr>
          <a:xfrm>
            <a:off x="3810001" y="304800"/>
            <a:ext cx="4466287" cy="707886"/>
          </a:xfrm>
          <a:prstGeom prst="rect">
            <a:avLst/>
          </a:prstGeom>
          <a:solidFill>
            <a:schemeClr val="bg1"/>
          </a:solidFill>
        </p:spPr>
        <p:txBody>
          <a:bodyPr wrap="none" rtlCol="0">
            <a:spAutoFit/>
          </a:bodyPr>
          <a:lstStyle/>
          <a:p>
            <a:r>
              <a:rPr lang="en-US" sz="4000" b="1" dirty="0"/>
              <a:t>Monocots </a:t>
            </a:r>
            <a:r>
              <a:rPr lang="en-US" sz="4000" b="1" dirty="0" err="1"/>
              <a:t>vs</a:t>
            </a:r>
            <a:r>
              <a:rPr lang="en-US" sz="4000" b="1" dirty="0"/>
              <a:t> </a:t>
            </a:r>
            <a:r>
              <a:rPr lang="en-US" sz="4000" b="1" dirty="0" err="1"/>
              <a:t>Dicots</a:t>
            </a:r>
            <a:endParaRPr lang="en-US" sz="4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AutoShape 2" descr="Monocot And Dicot  Smore 603x585"/>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descr="Monocot And Dicot Smo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1" y="76200"/>
            <a:ext cx="6353175" cy="616353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600200" y="6400801"/>
            <a:ext cx="9144000" cy="307777"/>
          </a:xfrm>
          <a:prstGeom prst="rect">
            <a:avLst/>
          </a:prstGeom>
        </p:spPr>
        <p:txBody>
          <a:bodyPr wrap="square">
            <a:spAutoFit/>
          </a:bodyPr>
          <a:lstStyle/>
          <a:p>
            <a:r>
              <a:rPr lang="en-US" sz="1400" dirty="0"/>
              <a:t>http://www.holganix.com/blog/bid/59573/The-Science-Behind-Holganix-Monocots-vs-Dicots-What-You-Need-To-Know</a:t>
            </a:r>
          </a:p>
        </p:txBody>
      </p:sp>
      <p:sp>
        <p:nvSpPr>
          <p:cNvPr id="4" name="TextBox 3"/>
          <p:cNvSpPr txBox="1"/>
          <p:nvPr/>
        </p:nvSpPr>
        <p:spPr>
          <a:xfrm>
            <a:off x="2438399" y="1"/>
            <a:ext cx="7391400" cy="646331"/>
          </a:xfrm>
          <a:prstGeom prst="rect">
            <a:avLst/>
          </a:prstGeom>
          <a:noFill/>
          <a:ln>
            <a:noFill/>
          </a:ln>
        </p:spPr>
        <p:txBody>
          <a:bodyPr wrap="square" rtlCol="0">
            <a:spAutoFit/>
          </a:bodyPr>
          <a:lstStyle/>
          <a:p>
            <a:r>
              <a:rPr lang="en-US" sz="3600" dirty="0"/>
              <a:t>                  </a:t>
            </a:r>
            <a:r>
              <a:rPr lang="en-US" sz="3600" dirty="0">
                <a:solidFill>
                  <a:schemeClr val="bg1"/>
                </a:solidFill>
              </a:rPr>
              <a:t>Monocot or Dicot?</a:t>
            </a:r>
          </a:p>
        </p:txBody>
      </p:sp>
      <p:sp>
        <p:nvSpPr>
          <p:cNvPr id="8" name="Rectangle 7"/>
          <p:cNvSpPr/>
          <p:nvPr/>
        </p:nvSpPr>
        <p:spPr>
          <a:xfrm rot="19890965">
            <a:off x="4330238" y="2202688"/>
            <a:ext cx="3883693"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DICOT</a:t>
            </a:r>
          </a:p>
        </p:txBody>
      </p:sp>
    </p:spTree>
    <p:extLst>
      <p:ext uri="{BB962C8B-B14F-4D97-AF65-F5344CB8AC3E}">
        <p14:creationId xmlns:p14="http://schemas.microsoft.com/office/powerpoint/2010/main" val="147928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5776</TotalTime>
  <Words>2576</Words>
  <Application>Microsoft Office PowerPoint</Application>
  <PresentationFormat>Widescreen</PresentationFormat>
  <Paragraphs>435</Paragraphs>
  <Slides>70</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70</vt:i4>
      </vt:variant>
    </vt:vector>
  </HeadingPairs>
  <TitlesOfParts>
    <vt:vector size="76" baseType="lpstr">
      <vt:lpstr>Arial</vt:lpstr>
      <vt:lpstr>Calibri</vt:lpstr>
      <vt:lpstr>Calibri Light</vt:lpstr>
      <vt:lpstr>Rockwell</vt:lpstr>
      <vt:lpstr>Times New Roman</vt:lpstr>
      <vt:lpstr>Office Theme</vt:lpstr>
      <vt:lpstr>Module 4:  Botany That Every Gardener Should Know</vt:lpstr>
      <vt:lpstr>PowerPoint Presentation</vt:lpstr>
      <vt:lpstr>PowerPoint Presentation</vt:lpstr>
      <vt:lpstr>PowerPoint Presentation</vt:lpstr>
      <vt:lpstr>       Vascular Plants</vt:lpstr>
      <vt:lpstr>PowerPoint Presentation</vt:lpstr>
      <vt:lpstr>PowerPoint Presentation</vt:lpstr>
      <vt:lpstr>PowerPoint Presentation</vt:lpstr>
      <vt:lpstr>PowerPoint Presentation</vt:lpstr>
      <vt:lpstr>PowerPoint Presentation</vt:lpstr>
      <vt:lpstr>Grouping Plants by Life History</vt:lpstr>
      <vt:lpstr>Grouping Plants by Life History</vt:lpstr>
      <vt:lpstr>Grouping Plants by Life History</vt:lpstr>
      <vt:lpstr>Basic Plant Structures</vt:lpstr>
      <vt:lpstr>Roots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Specialized leaves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Botany</dc:title>
  <dc:creator>Kerry D. Heafner</dc:creator>
  <cp:lastModifiedBy>Timmerman, Anna</cp:lastModifiedBy>
  <cp:revision>238</cp:revision>
  <dcterms:created xsi:type="dcterms:W3CDTF">2017-01-26T09:24:26Z</dcterms:created>
  <dcterms:modified xsi:type="dcterms:W3CDTF">2020-06-08T17:22:05Z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2016-11-07T00:00:00Z</vt:filetime>
  </property>
  <property fmtid="{D5CDD505-2E9C-101B-9397-08002B2CF9AE}" pid="3" name="LastSaved">
    <vt:filetime>2017-01-26T00:00:00Z</vt:filetime>
  </property>
</Properties>
</file>