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7" r:id="rId3"/>
    <p:sldId id="259" r:id="rId4"/>
    <p:sldId id="260" r:id="rId5"/>
    <p:sldId id="261" r:id="rId6"/>
    <p:sldId id="262" r:id="rId7"/>
    <p:sldId id="264" r:id="rId8"/>
    <p:sldId id="263" r:id="rId9"/>
    <p:sldId id="265" r:id="rId10"/>
    <p:sldId id="266" r:id="rId11"/>
    <p:sldId id="267" r:id="rId12"/>
    <p:sldId id="268" r:id="rId13"/>
    <p:sldId id="310" r:id="rId14"/>
    <p:sldId id="269" r:id="rId15"/>
    <p:sldId id="270" r:id="rId16"/>
    <p:sldId id="271" r:id="rId17"/>
    <p:sldId id="272" r:id="rId18"/>
    <p:sldId id="273" r:id="rId19"/>
    <p:sldId id="274" r:id="rId20"/>
    <p:sldId id="275" r:id="rId21"/>
    <p:sldId id="276" r:id="rId22"/>
    <p:sldId id="277" r:id="rId23"/>
    <p:sldId id="279" r:id="rId24"/>
    <p:sldId id="278" r:id="rId25"/>
    <p:sldId id="280" r:id="rId26"/>
    <p:sldId id="281" r:id="rId27"/>
    <p:sldId id="283" r:id="rId28"/>
    <p:sldId id="284" r:id="rId29"/>
    <p:sldId id="308" r:id="rId30"/>
    <p:sldId id="286" r:id="rId31"/>
    <p:sldId id="285" r:id="rId32"/>
    <p:sldId id="287" r:id="rId33"/>
    <p:sldId id="288" r:id="rId34"/>
    <p:sldId id="289" r:id="rId35"/>
    <p:sldId id="290" r:id="rId36"/>
    <p:sldId id="291" r:id="rId37"/>
    <p:sldId id="292" r:id="rId38"/>
    <p:sldId id="311" r:id="rId39"/>
    <p:sldId id="309" r:id="rId40"/>
    <p:sldId id="294" r:id="rId41"/>
    <p:sldId id="293" r:id="rId42"/>
    <p:sldId id="295" r:id="rId43"/>
    <p:sldId id="296" r:id="rId44"/>
    <p:sldId id="297" r:id="rId45"/>
    <p:sldId id="298" r:id="rId46"/>
    <p:sldId id="299" r:id="rId47"/>
    <p:sldId id="300" r:id="rId48"/>
    <p:sldId id="301" r:id="rId49"/>
    <p:sldId id="302" r:id="rId50"/>
    <p:sldId id="303" r:id="rId51"/>
    <p:sldId id="304" r:id="rId52"/>
    <p:sldId id="306" r:id="rId53"/>
    <p:sldId id="305" r:id="rId54"/>
    <p:sldId id="307" r:id="rId55"/>
    <p:sldId id="25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EED8"/>
    <a:srgbClr val="E6E6E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14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B7D670-2F6A-462E-B40F-3DC7BD762A56}" type="datetimeFigureOut">
              <a:rPr lang="en-US" smtClean="0"/>
              <a:t>6/8/2020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403CC7-5E59-4172-B172-AAB69994A69D}" type="slidenum">
              <a:rPr lang="en-US" smtClean="0"/>
              <a:t>‹#›</a:t>
            </a:fld>
            <a:endParaRPr lang="en-US"/>
          </a:p>
        </p:txBody>
      </p:sp>
    </p:spTree>
    <p:extLst>
      <p:ext uri="{BB962C8B-B14F-4D97-AF65-F5344CB8AC3E}">
        <p14:creationId xmlns:p14="http://schemas.microsoft.com/office/powerpoint/2010/main" val="1957075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old adage, first attributed to Benjamin Franklin and later rephrased by Coach John Wooden, two very successful people by the way, is just as true in gardening as it is in any venture in life. Another apt phrase is one that I attribute to my colleague, Anna Timmerman. She took a common phrase but added one more element to it.</a:t>
            </a:r>
          </a:p>
          <a:p>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2</a:t>
            </a:fld>
            <a:endParaRPr lang="en-US"/>
          </a:p>
        </p:txBody>
      </p:sp>
    </p:spTree>
    <p:extLst>
      <p:ext uri="{BB962C8B-B14F-4D97-AF65-F5344CB8AC3E}">
        <p14:creationId xmlns:p14="http://schemas.microsoft.com/office/powerpoint/2010/main" val="3342475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may sound odd to consider this when thinking of garden size. But unless your vacations and long trips away from home are during a dormant season for your garden, then you’ll have to arrange for a friend or neighbor to do the chores that you won’t be there to do. If you have a small to moderate garden that only requires an hour or so a week to do, then you can probably get someone to cover for you. If your garden requires an hour or more a day in upkeep, then good luck in finding someone to take it over while you are away.</a:t>
            </a:r>
          </a:p>
        </p:txBody>
      </p:sp>
      <p:sp>
        <p:nvSpPr>
          <p:cNvPr id="4" name="Slide Number Placeholder 3"/>
          <p:cNvSpPr>
            <a:spLocks noGrp="1"/>
          </p:cNvSpPr>
          <p:nvPr>
            <p:ph type="sldNum" sz="quarter" idx="5"/>
          </p:nvPr>
        </p:nvSpPr>
        <p:spPr/>
        <p:txBody>
          <a:bodyPr/>
          <a:lstStyle/>
          <a:p>
            <a:fld id="{15403CC7-5E59-4172-B172-AAB69994A69D}" type="slidenum">
              <a:rPr lang="en-US" smtClean="0"/>
              <a:t>12</a:t>
            </a:fld>
            <a:endParaRPr lang="en-US"/>
          </a:p>
        </p:txBody>
      </p:sp>
    </p:spTree>
    <p:extLst>
      <p:ext uri="{BB962C8B-B14F-4D97-AF65-F5344CB8AC3E}">
        <p14:creationId xmlns:p14="http://schemas.microsoft.com/office/powerpoint/2010/main" val="1343309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you’ll want to decide what kind of garden you will have. By that we mean will it be an inground garden, a raised bed garden or a container garden. You can go into more detail with these types but these three represent the main categories of gardens to consider.</a:t>
            </a:r>
          </a:p>
        </p:txBody>
      </p:sp>
      <p:sp>
        <p:nvSpPr>
          <p:cNvPr id="4" name="Slide Number Placeholder 3"/>
          <p:cNvSpPr>
            <a:spLocks noGrp="1"/>
          </p:cNvSpPr>
          <p:nvPr>
            <p:ph type="sldNum" sz="quarter" idx="5"/>
          </p:nvPr>
        </p:nvSpPr>
        <p:spPr/>
        <p:txBody>
          <a:bodyPr/>
          <a:lstStyle/>
          <a:p>
            <a:fld id="{15403CC7-5E59-4172-B172-AAB69994A69D}" type="slidenum">
              <a:rPr lang="en-US" smtClean="0"/>
              <a:t>14</a:t>
            </a:fld>
            <a:endParaRPr lang="en-US"/>
          </a:p>
        </p:txBody>
      </p:sp>
    </p:spTree>
    <p:extLst>
      <p:ext uri="{BB962C8B-B14F-4D97-AF65-F5344CB8AC3E}">
        <p14:creationId xmlns:p14="http://schemas.microsoft.com/office/powerpoint/2010/main" val="3289031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the different types of garden designs and their advantages and disadvantages. First, in-ground gardens.</a:t>
            </a:r>
          </a:p>
        </p:txBody>
      </p:sp>
      <p:sp>
        <p:nvSpPr>
          <p:cNvPr id="4" name="Slide Number Placeholder 3"/>
          <p:cNvSpPr>
            <a:spLocks noGrp="1"/>
          </p:cNvSpPr>
          <p:nvPr>
            <p:ph type="sldNum" sz="quarter" idx="5"/>
          </p:nvPr>
        </p:nvSpPr>
        <p:spPr/>
        <p:txBody>
          <a:bodyPr/>
          <a:lstStyle/>
          <a:p>
            <a:fld id="{15403CC7-5E59-4172-B172-AAB69994A69D}" type="slidenum">
              <a:rPr lang="en-US" smtClean="0"/>
              <a:t>15</a:t>
            </a:fld>
            <a:endParaRPr lang="en-US"/>
          </a:p>
        </p:txBody>
      </p:sp>
    </p:spTree>
    <p:extLst>
      <p:ext uri="{BB962C8B-B14F-4D97-AF65-F5344CB8AC3E}">
        <p14:creationId xmlns:p14="http://schemas.microsoft.com/office/powerpoint/2010/main" val="2679276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decide gardening is not for you or you want to sale your home and want to remove the garden, all you have to do is take out the plants and lay down sod or install perennial shrubs or the like.</a:t>
            </a:r>
          </a:p>
        </p:txBody>
      </p:sp>
      <p:sp>
        <p:nvSpPr>
          <p:cNvPr id="4" name="Slide Number Placeholder 3"/>
          <p:cNvSpPr>
            <a:spLocks noGrp="1"/>
          </p:cNvSpPr>
          <p:nvPr>
            <p:ph type="sldNum" sz="quarter" idx="5"/>
          </p:nvPr>
        </p:nvSpPr>
        <p:spPr/>
        <p:txBody>
          <a:bodyPr/>
          <a:lstStyle/>
          <a:p>
            <a:fld id="{15403CC7-5E59-4172-B172-AAB69994A69D}" type="slidenum">
              <a:rPr lang="en-US" smtClean="0"/>
              <a:t>18</a:t>
            </a:fld>
            <a:endParaRPr lang="en-US"/>
          </a:p>
        </p:txBody>
      </p:sp>
    </p:spTree>
    <p:extLst>
      <p:ext uri="{BB962C8B-B14F-4D97-AF65-F5344CB8AC3E}">
        <p14:creationId xmlns:p14="http://schemas.microsoft.com/office/powerpoint/2010/main" val="867562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In-ground gardens won’t dry out as quickly as raised beds or containers, so require less water to maintain. Additionally, water that is below the plant root zone can move up by capillary action providing water and nutrients when the root zone starts to dry.</a:t>
            </a:r>
          </a:p>
        </p:txBody>
      </p:sp>
      <p:sp>
        <p:nvSpPr>
          <p:cNvPr id="4" name="Slide Number Placeholder 3"/>
          <p:cNvSpPr>
            <a:spLocks noGrp="1"/>
          </p:cNvSpPr>
          <p:nvPr>
            <p:ph type="sldNum" sz="quarter" idx="5"/>
          </p:nvPr>
        </p:nvSpPr>
        <p:spPr/>
        <p:txBody>
          <a:bodyPr/>
          <a:lstStyle/>
          <a:p>
            <a:fld id="{15403CC7-5E59-4172-B172-AAB69994A69D}" type="slidenum">
              <a:rPr lang="en-US" smtClean="0"/>
              <a:t>19</a:t>
            </a:fld>
            <a:endParaRPr lang="en-US"/>
          </a:p>
        </p:txBody>
      </p:sp>
    </p:spTree>
    <p:extLst>
      <p:ext uri="{BB962C8B-B14F-4D97-AF65-F5344CB8AC3E}">
        <p14:creationId xmlns:p14="http://schemas.microsoft.com/office/powerpoint/2010/main" val="2479103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some of the disadvantages of an in-ground garden? While having the soil already there is an advantage financially, if the soil is bad then you may have to spend years and lots of money building up the soil with amendments and careful management. Remember, the soil is the starting point for all good gardens.</a:t>
            </a:r>
          </a:p>
        </p:txBody>
      </p:sp>
      <p:sp>
        <p:nvSpPr>
          <p:cNvPr id="4" name="Slide Number Placeholder 3"/>
          <p:cNvSpPr>
            <a:spLocks noGrp="1"/>
          </p:cNvSpPr>
          <p:nvPr>
            <p:ph type="sldNum" sz="quarter" idx="5"/>
          </p:nvPr>
        </p:nvSpPr>
        <p:spPr/>
        <p:txBody>
          <a:bodyPr/>
          <a:lstStyle/>
          <a:p>
            <a:fld id="{15403CC7-5E59-4172-B172-AAB69994A69D}" type="slidenum">
              <a:rPr lang="en-US" smtClean="0"/>
              <a:t>20</a:t>
            </a:fld>
            <a:endParaRPr lang="en-US"/>
          </a:p>
        </p:txBody>
      </p:sp>
    </p:spTree>
    <p:extLst>
      <p:ext uri="{BB962C8B-B14F-4D97-AF65-F5344CB8AC3E}">
        <p14:creationId xmlns:p14="http://schemas.microsoft.com/office/powerpoint/2010/main" val="2088750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in-ground gardens, pests and disease can enter the garden from the surrounding soil much more easily. Just think about how far something can be carried into your garden by a sudden downpour that has surface water running in all different directions – not to mention minor flooding. You may need to erect some type of fencing to keep the dogs or kids from running through your garden knocking plants willy-nilly. And if you do get some soil-borne pathogen in your garden you can just change out the soil and start again.</a:t>
            </a:r>
          </a:p>
        </p:txBody>
      </p:sp>
      <p:sp>
        <p:nvSpPr>
          <p:cNvPr id="4" name="Slide Number Placeholder 3"/>
          <p:cNvSpPr>
            <a:spLocks noGrp="1"/>
          </p:cNvSpPr>
          <p:nvPr>
            <p:ph type="sldNum" sz="quarter" idx="5"/>
          </p:nvPr>
        </p:nvSpPr>
        <p:spPr/>
        <p:txBody>
          <a:bodyPr/>
          <a:lstStyle/>
          <a:p>
            <a:fld id="{15403CC7-5E59-4172-B172-AAB69994A69D}" type="slidenum">
              <a:rPr lang="en-US" smtClean="0"/>
              <a:t>21</a:t>
            </a:fld>
            <a:endParaRPr lang="en-US"/>
          </a:p>
        </p:txBody>
      </p:sp>
    </p:spTree>
    <p:extLst>
      <p:ext uri="{BB962C8B-B14F-4D97-AF65-F5344CB8AC3E}">
        <p14:creationId xmlns:p14="http://schemas.microsoft.com/office/powerpoint/2010/main" val="945288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it a disadvantage? A lot of the work in gardens is at the soil level (e.g. weeding, sowing, transplanting, thinning) and even harvesting for most vegetables is not very far above soil level. That means a lot of bending over or breaking out the kneepads when it’s time to do some gardening chores. But no garden type is ideal so let’s look at the advantages and disadvantages of raised beds and containers.</a:t>
            </a:r>
          </a:p>
        </p:txBody>
      </p:sp>
      <p:sp>
        <p:nvSpPr>
          <p:cNvPr id="4" name="Slide Number Placeholder 3"/>
          <p:cNvSpPr>
            <a:spLocks noGrp="1"/>
          </p:cNvSpPr>
          <p:nvPr>
            <p:ph type="sldNum" sz="quarter" idx="5"/>
          </p:nvPr>
        </p:nvSpPr>
        <p:spPr/>
        <p:txBody>
          <a:bodyPr/>
          <a:lstStyle/>
          <a:p>
            <a:fld id="{15403CC7-5E59-4172-B172-AAB69994A69D}" type="slidenum">
              <a:rPr lang="en-US" smtClean="0"/>
              <a:t>22</a:t>
            </a:fld>
            <a:endParaRPr lang="en-US"/>
          </a:p>
        </p:txBody>
      </p:sp>
    </p:spTree>
    <p:extLst>
      <p:ext uri="{BB962C8B-B14F-4D97-AF65-F5344CB8AC3E}">
        <p14:creationId xmlns:p14="http://schemas.microsoft.com/office/powerpoint/2010/main" val="3328970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don’t have to rely on having an open area of space in your landscape with the right conditions for gardening. You can build a raised bed/container garden anywhere in your landscape, on your patio, on your driveway or even on your roof (check with an engineer before choosing this option). With containers, you can even move them around part way through the season to get more or less sunlight or to protect them from heavy wind or rain.</a:t>
            </a:r>
          </a:p>
        </p:txBody>
      </p:sp>
      <p:sp>
        <p:nvSpPr>
          <p:cNvPr id="4" name="Slide Number Placeholder 3"/>
          <p:cNvSpPr>
            <a:spLocks noGrp="1"/>
          </p:cNvSpPr>
          <p:nvPr>
            <p:ph type="sldNum" sz="quarter" idx="5"/>
          </p:nvPr>
        </p:nvSpPr>
        <p:spPr/>
        <p:txBody>
          <a:bodyPr/>
          <a:lstStyle/>
          <a:p>
            <a:fld id="{15403CC7-5E59-4172-B172-AAB69994A69D}" type="slidenum">
              <a:rPr lang="en-US" smtClean="0"/>
              <a:t>23</a:t>
            </a:fld>
            <a:endParaRPr lang="en-US"/>
          </a:p>
        </p:txBody>
      </p:sp>
    </p:spTree>
    <p:extLst>
      <p:ext uri="{BB962C8B-B14F-4D97-AF65-F5344CB8AC3E}">
        <p14:creationId xmlns:p14="http://schemas.microsoft.com/office/powerpoint/2010/main" val="2995542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raised beds and containers, you start with an empty vessel that you fill with the soil of your choice. You can start with a growing medium rich in nutrients, high in organic matter and teeming with healthy microorganisms. You also start with soil that should have no initial weed seeds or disease problems to deal with.</a:t>
            </a:r>
          </a:p>
        </p:txBody>
      </p:sp>
      <p:sp>
        <p:nvSpPr>
          <p:cNvPr id="4" name="Slide Number Placeholder 3"/>
          <p:cNvSpPr>
            <a:spLocks noGrp="1"/>
          </p:cNvSpPr>
          <p:nvPr>
            <p:ph type="sldNum" sz="quarter" idx="5"/>
          </p:nvPr>
        </p:nvSpPr>
        <p:spPr/>
        <p:txBody>
          <a:bodyPr/>
          <a:lstStyle/>
          <a:p>
            <a:fld id="{15403CC7-5E59-4172-B172-AAB69994A69D}" type="slidenum">
              <a:rPr lang="en-US" smtClean="0"/>
              <a:t>24</a:t>
            </a:fld>
            <a:endParaRPr lang="en-US"/>
          </a:p>
        </p:txBody>
      </p:sp>
    </p:spTree>
    <p:extLst>
      <p:ext uri="{BB962C8B-B14F-4D97-AF65-F5344CB8AC3E}">
        <p14:creationId xmlns:p14="http://schemas.microsoft.com/office/powerpoint/2010/main" val="269210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apt phrase is one that I attribute to my colleague, Anna Timmerman. She took a common phrase but added one more element to it. In this class, we are going to talk about things you should consider and take stock of before you start tilling a garden spot, building a raised bed or purchasing containers.</a:t>
            </a:r>
          </a:p>
        </p:txBody>
      </p:sp>
      <p:sp>
        <p:nvSpPr>
          <p:cNvPr id="4" name="Slide Number Placeholder 3"/>
          <p:cNvSpPr>
            <a:spLocks noGrp="1"/>
          </p:cNvSpPr>
          <p:nvPr>
            <p:ph type="sldNum" sz="quarter" idx="5"/>
          </p:nvPr>
        </p:nvSpPr>
        <p:spPr/>
        <p:txBody>
          <a:bodyPr/>
          <a:lstStyle/>
          <a:p>
            <a:fld id="{15403CC7-5E59-4172-B172-AAB69994A69D}" type="slidenum">
              <a:rPr lang="en-US" smtClean="0"/>
              <a:t>3</a:t>
            </a:fld>
            <a:endParaRPr lang="en-US"/>
          </a:p>
        </p:txBody>
      </p:sp>
    </p:spTree>
    <p:extLst>
      <p:ext uri="{BB962C8B-B14F-4D97-AF65-F5344CB8AC3E}">
        <p14:creationId xmlns:p14="http://schemas.microsoft.com/office/powerpoint/2010/main" val="2740419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garden is above ground and often has sides, keeping pets, children and some wild animals out of the garden is easier. This even stems the creeping encroachment of surrounding weeds or lawn from coming into your garden.</a:t>
            </a:r>
          </a:p>
        </p:txBody>
      </p:sp>
      <p:sp>
        <p:nvSpPr>
          <p:cNvPr id="4" name="Slide Number Placeholder 3"/>
          <p:cNvSpPr>
            <a:spLocks noGrp="1"/>
          </p:cNvSpPr>
          <p:nvPr>
            <p:ph type="sldNum" sz="quarter" idx="5"/>
          </p:nvPr>
        </p:nvSpPr>
        <p:spPr/>
        <p:txBody>
          <a:bodyPr/>
          <a:lstStyle/>
          <a:p>
            <a:fld id="{15403CC7-5E59-4172-B172-AAB69994A69D}" type="slidenum">
              <a:rPr lang="en-US" smtClean="0"/>
              <a:t>25</a:t>
            </a:fld>
            <a:endParaRPr lang="en-US"/>
          </a:p>
        </p:txBody>
      </p:sp>
    </p:spTree>
    <p:extLst>
      <p:ext uri="{BB962C8B-B14F-4D97-AF65-F5344CB8AC3E}">
        <p14:creationId xmlns:p14="http://schemas.microsoft.com/office/powerpoint/2010/main" val="1236207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how soil compaction can cause root and drainage problems for your plants. In raised beds, the likelihood of compaction is much less. With properly sized raised beds, there is no foot traffic or machine traffic of any kind to cause soil compaction. </a:t>
            </a:r>
          </a:p>
        </p:txBody>
      </p:sp>
      <p:sp>
        <p:nvSpPr>
          <p:cNvPr id="4" name="Slide Number Placeholder 3"/>
          <p:cNvSpPr>
            <a:spLocks noGrp="1"/>
          </p:cNvSpPr>
          <p:nvPr>
            <p:ph type="sldNum" sz="quarter" idx="5"/>
          </p:nvPr>
        </p:nvSpPr>
        <p:spPr/>
        <p:txBody>
          <a:bodyPr/>
          <a:lstStyle/>
          <a:p>
            <a:fld id="{15403CC7-5E59-4172-B172-AAB69994A69D}" type="slidenum">
              <a:rPr lang="en-US" smtClean="0"/>
              <a:t>26</a:t>
            </a:fld>
            <a:endParaRPr lang="en-US"/>
          </a:p>
        </p:txBody>
      </p:sp>
    </p:spTree>
    <p:extLst>
      <p:ext uri="{BB962C8B-B14F-4D97-AF65-F5344CB8AC3E}">
        <p14:creationId xmlns:p14="http://schemas.microsoft.com/office/powerpoint/2010/main" val="2932703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 well-prepared raised bed allows the soil to drain better than an in-ground garden. You will need to irrigate a raised bed more often, but you don’t have to be concerned about the bed staying saturated for extended periods of time which leads to drowned or stressed roots and increased root disease problems.</a:t>
            </a:r>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27</a:t>
            </a:fld>
            <a:endParaRPr lang="en-US"/>
          </a:p>
        </p:txBody>
      </p:sp>
    </p:spTree>
    <p:extLst>
      <p:ext uri="{BB962C8B-B14F-4D97-AF65-F5344CB8AC3E}">
        <p14:creationId xmlns:p14="http://schemas.microsoft.com/office/powerpoint/2010/main" val="23159564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design the layout of your garden and use materials that are themselves a beautiful part of your landscape. Let’s face it, in-ground gardens always have a “</a:t>
            </a:r>
            <a:r>
              <a:rPr lang="en-US" dirty="0" err="1"/>
              <a:t>farmy</a:t>
            </a:r>
            <a:r>
              <a:rPr lang="en-US" dirty="0"/>
              <a:t>” look to them. That’s not a bad thing, but it’s hard to get it to look any other way. With containers especially, colors, texture, shape and size can all be positive characteristics of your garden even when there are no plants in it.</a:t>
            </a:r>
          </a:p>
        </p:txBody>
      </p:sp>
      <p:sp>
        <p:nvSpPr>
          <p:cNvPr id="4" name="Slide Number Placeholder 3"/>
          <p:cNvSpPr>
            <a:spLocks noGrp="1"/>
          </p:cNvSpPr>
          <p:nvPr>
            <p:ph type="sldNum" sz="quarter" idx="5"/>
          </p:nvPr>
        </p:nvSpPr>
        <p:spPr/>
        <p:txBody>
          <a:bodyPr/>
          <a:lstStyle/>
          <a:p>
            <a:fld id="{15403CC7-5E59-4172-B172-AAB69994A69D}" type="slidenum">
              <a:rPr lang="en-US" smtClean="0"/>
              <a:t>28</a:t>
            </a:fld>
            <a:endParaRPr lang="en-US"/>
          </a:p>
        </p:txBody>
      </p:sp>
    </p:spTree>
    <p:extLst>
      <p:ext uri="{BB962C8B-B14F-4D97-AF65-F5344CB8AC3E}">
        <p14:creationId xmlns:p14="http://schemas.microsoft.com/office/powerpoint/2010/main" val="2522500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build raised beds on legs or elevated platforms so that they are wheelchair accessible. At that height, those with back problems or bending issues can still have a wonderful gardening hobby.</a:t>
            </a:r>
          </a:p>
        </p:txBody>
      </p:sp>
      <p:sp>
        <p:nvSpPr>
          <p:cNvPr id="4" name="Slide Number Placeholder 3"/>
          <p:cNvSpPr>
            <a:spLocks noGrp="1"/>
          </p:cNvSpPr>
          <p:nvPr>
            <p:ph type="sldNum" sz="quarter" idx="5"/>
          </p:nvPr>
        </p:nvSpPr>
        <p:spPr/>
        <p:txBody>
          <a:bodyPr/>
          <a:lstStyle/>
          <a:p>
            <a:fld id="{15403CC7-5E59-4172-B172-AAB69994A69D}" type="slidenum">
              <a:rPr lang="en-US" smtClean="0"/>
              <a:t>29</a:t>
            </a:fld>
            <a:endParaRPr lang="en-US"/>
          </a:p>
        </p:txBody>
      </p:sp>
    </p:spTree>
    <p:extLst>
      <p:ext uri="{BB962C8B-B14F-4D97-AF65-F5344CB8AC3E}">
        <p14:creationId xmlns:p14="http://schemas.microsoft.com/office/powerpoint/2010/main" val="16458424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about the disadvantages of raised beds? Because you have to buy materials to build your garden and buy the soil to fill it, the initial costs of starting a garden are much higher with raised beds and containers. There is also the increased amount of initial labor required. Someone has to build the garden or put it together, purchase the soil and then get it into the growing area. Carrying bags of soil or moving bulk soil with a wheelbarrow is not a light garden duty or trivial consideration.</a:t>
            </a:r>
          </a:p>
        </p:txBody>
      </p:sp>
      <p:sp>
        <p:nvSpPr>
          <p:cNvPr id="4" name="Slide Number Placeholder 3"/>
          <p:cNvSpPr>
            <a:spLocks noGrp="1"/>
          </p:cNvSpPr>
          <p:nvPr>
            <p:ph type="sldNum" sz="quarter" idx="5"/>
          </p:nvPr>
        </p:nvSpPr>
        <p:spPr/>
        <p:txBody>
          <a:bodyPr/>
          <a:lstStyle/>
          <a:p>
            <a:fld id="{15403CC7-5E59-4172-B172-AAB69994A69D}" type="slidenum">
              <a:rPr lang="en-US" smtClean="0"/>
              <a:t>30</a:t>
            </a:fld>
            <a:endParaRPr lang="en-US"/>
          </a:p>
        </p:txBody>
      </p:sp>
    </p:spTree>
    <p:extLst>
      <p:ext uri="{BB962C8B-B14F-4D97-AF65-F5344CB8AC3E}">
        <p14:creationId xmlns:p14="http://schemas.microsoft.com/office/powerpoint/2010/main" val="8657178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Raised bed and container soils usually have little to no clay in them. This may improve drainage and reduce compaction tendencies, but it also reduces the water-holding capacity of your soil and the CEC (ability to hold nutrients). Remember how large a role clay plays in a soil’s water and nutrient holding capacity.</a:t>
            </a:r>
          </a:p>
        </p:txBody>
      </p:sp>
      <p:sp>
        <p:nvSpPr>
          <p:cNvPr id="4" name="Slide Number Placeholder 3"/>
          <p:cNvSpPr>
            <a:spLocks noGrp="1"/>
          </p:cNvSpPr>
          <p:nvPr>
            <p:ph type="sldNum" sz="quarter" idx="5"/>
          </p:nvPr>
        </p:nvSpPr>
        <p:spPr/>
        <p:txBody>
          <a:bodyPr/>
          <a:lstStyle/>
          <a:p>
            <a:fld id="{15403CC7-5E59-4172-B172-AAB69994A69D}" type="slidenum">
              <a:rPr lang="en-US" smtClean="0"/>
              <a:t>31</a:t>
            </a:fld>
            <a:endParaRPr lang="en-US"/>
          </a:p>
        </p:txBody>
      </p:sp>
    </p:spTree>
    <p:extLst>
      <p:ext uri="{BB962C8B-B14F-4D97-AF65-F5344CB8AC3E}">
        <p14:creationId xmlns:p14="http://schemas.microsoft.com/office/powerpoint/2010/main" val="3357089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lifespan of a raised bed is greatly influenced by the materials it is constructed with. Wooden beds usually have a lifespan of less than 10 years. Block or metal materials will last much longer but are also more expensive. Even these long-lasting materials will require some upkeep and occasional repair.</a:t>
            </a:r>
          </a:p>
        </p:txBody>
      </p:sp>
      <p:sp>
        <p:nvSpPr>
          <p:cNvPr id="4" name="Slide Number Placeholder 3"/>
          <p:cNvSpPr>
            <a:spLocks noGrp="1"/>
          </p:cNvSpPr>
          <p:nvPr>
            <p:ph type="sldNum" sz="quarter" idx="5"/>
          </p:nvPr>
        </p:nvSpPr>
        <p:spPr/>
        <p:txBody>
          <a:bodyPr/>
          <a:lstStyle/>
          <a:p>
            <a:fld id="{15403CC7-5E59-4172-B172-AAB69994A69D}" type="slidenum">
              <a:rPr lang="en-US" smtClean="0"/>
              <a:t>32</a:t>
            </a:fld>
            <a:endParaRPr lang="en-US"/>
          </a:p>
        </p:txBody>
      </p:sp>
    </p:spTree>
    <p:extLst>
      <p:ext uri="{BB962C8B-B14F-4D97-AF65-F5344CB8AC3E}">
        <p14:creationId xmlns:p14="http://schemas.microsoft.com/office/powerpoint/2010/main" val="1404741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matter where you live if you have a raised bed or container garden, you are going to have to irrigate. It will be more often with containers than with raised beds, but both will need irrigating regularly to keep the plants happy and healthy. Remember that plants need a continuous supply of water and raised beds usually drain faster and hold less moisture than in-ground gardens. If you don’t have an easily accessible water source and use it regularly, you’re gardening success will be greatly diminished. Raised beds will need at least 1 ½” of water per week – containers more.</a:t>
            </a:r>
          </a:p>
        </p:txBody>
      </p:sp>
      <p:sp>
        <p:nvSpPr>
          <p:cNvPr id="4" name="Slide Number Placeholder 3"/>
          <p:cNvSpPr>
            <a:spLocks noGrp="1"/>
          </p:cNvSpPr>
          <p:nvPr>
            <p:ph type="sldNum" sz="quarter" idx="5"/>
          </p:nvPr>
        </p:nvSpPr>
        <p:spPr/>
        <p:txBody>
          <a:bodyPr/>
          <a:lstStyle/>
          <a:p>
            <a:fld id="{15403CC7-5E59-4172-B172-AAB69994A69D}" type="slidenum">
              <a:rPr lang="en-US" smtClean="0"/>
              <a:t>33</a:t>
            </a:fld>
            <a:endParaRPr lang="en-US"/>
          </a:p>
        </p:txBody>
      </p:sp>
    </p:spTree>
    <p:extLst>
      <p:ext uri="{BB962C8B-B14F-4D97-AF65-F5344CB8AC3E}">
        <p14:creationId xmlns:p14="http://schemas.microsoft.com/office/powerpoint/2010/main" val="3839955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the size of the container and depth/height of the raised bed, some plants may not reach their maximum potential and you may not be able to grow some plants at all. </a:t>
            </a:r>
          </a:p>
        </p:txBody>
      </p:sp>
      <p:sp>
        <p:nvSpPr>
          <p:cNvPr id="4" name="Slide Number Placeholder 3"/>
          <p:cNvSpPr>
            <a:spLocks noGrp="1"/>
          </p:cNvSpPr>
          <p:nvPr>
            <p:ph type="sldNum" sz="quarter" idx="5"/>
          </p:nvPr>
        </p:nvSpPr>
        <p:spPr/>
        <p:txBody>
          <a:bodyPr/>
          <a:lstStyle/>
          <a:p>
            <a:fld id="{15403CC7-5E59-4172-B172-AAB69994A69D}" type="slidenum">
              <a:rPr lang="en-US" smtClean="0"/>
              <a:t>34</a:t>
            </a:fld>
            <a:endParaRPr lang="en-US"/>
          </a:p>
        </p:txBody>
      </p:sp>
    </p:spTree>
    <p:extLst>
      <p:ext uri="{BB962C8B-B14F-4D97-AF65-F5344CB8AC3E}">
        <p14:creationId xmlns:p14="http://schemas.microsoft.com/office/powerpoint/2010/main" val="3727467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absolute first consideration is “Where will I put my garden?” Things to consider when making that assessment. When we talk about this, we are talking about whether you are planning an inground garden, a raised bed or a container garden.</a:t>
            </a:r>
          </a:p>
        </p:txBody>
      </p:sp>
      <p:sp>
        <p:nvSpPr>
          <p:cNvPr id="4" name="Slide Number Placeholder 3"/>
          <p:cNvSpPr>
            <a:spLocks noGrp="1"/>
          </p:cNvSpPr>
          <p:nvPr>
            <p:ph type="sldNum" sz="quarter" idx="5"/>
          </p:nvPr>
        </p:nvSpPr>
        <p:spPr/>
        <p:txBody>
          <a:bodyPr/>
          <a:lstStyle/>
          <a:p>
            <a:fld id="{15403CC7-5E59-4172-B172-AAB69994A69D}" type="slidenum">
              <a:rPr lang="en-US" smtClean="0"/>
              <a:t>4</a:t>
            </a:fld>
            <a:endParaRPr lang="en-US"/>
          </a:p>
        </p:txBody>
      </p:sp>
    </p:spTree>
    <p:extLst>
      <p:ext uri="{BB962C8B-B14F-4D97-AF65-F5344CB8AC3E}">
        <p14:creationId xmlns:p14="http://schemas.microsoft.com/office/powerpoint/2010/main" val="3114406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in-ground gardens, you have your starting soil already. The first step is to do a soil test. With the results in hand, you’ll know what types of amendments you’re going to need to incorporate into the garden and what adjustments need to be made before planting. If you are making large changes in pH or adding a lot of amendments, you may need to retest the soil to determine their effect before planting.</a:t>
            </a:r>
          </a:p>
        </p:txBody>
      </p:sp>
      <p:sp>
        <p:nvSpPr>
          <p:cNvPr id="4" name="Slide Number Placeholder 3"/>
          <p:cNvSpPr>
            <a:spLocks noGrp="1"/>
          </p:cNvSpPr>
          <p:nvPr>
            <p:ph type="sldNum" sz="quarter" idx="5"/>
          </p:nvPr>
        </p:nvSpPr>
        <p:spPr/>
        <p:txBody>
          <a:bodyPr/>
          <a:lstStyle/>
          <a:p>
            <a:fld id="{15403CC7-5E59-4172-B172-AAB69994A69D}" type="slidenum">
              <a:rPr lang="en-US" smtClean="0"/>
              <a:t>35</a:t>
            </a:fld>
            <a:endParaRPr lang="en-US" dirty="0"/>
          </a:p>
        </p:txBody>
      </p:sp>
    </p:spTree>
    <p:extLst>
      <p:ext uri="{BB962C8B-B14F-4D97-AF65-F5344CB8AC3E}">
        <p14:creationId xmlns:p14="http://schemas.microsoft.com/office/powerpoint/2010/main" val="33359808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lot of bagged and bulk soils available to use in your raised bed/container gardens. Bagged soils are usually in 2 to 4 cubic foot sizes. With bagged and bulk soils, there is very little industry oversight as to what goes into them or what standards they must meet. Just buy three different “potting soils” and look at them or have them tested and you will quickly see that they are probably very different. Look for gardener reviews or get recommendations from your local agents or successful gardeners as a starting point for choosing your soil. You should be able to obtain a copy of an analysis of any commercially available potting mix by contacting the company and requesting it. If they don’t have one available, then you may want to reconsider using their product. If they are doing quality control testing, then you never know what might be in the bag.</a:t>
            </a:r>
          </a:p>
        </p:txBody>
      </p:sp>
      <p:sp>
        <p:nvSpPr>
          <p:cNvPr id="4" name="Slide Number Placeholder 3"/>
          <p:cNvSpPr>
            <a:spLocks noGrp="1"/>
          </p:cNvSpPr>
          <p:nvPr>
            <p:ph type="sldNum" sz="quarter" idx="5"/>
          </p:nvPr>
        </p:nvSpPr>
        <p:spPr/>
        <p:txBody>
          <a:bodyPr/>
          <a:lstStyle/>
          <a:p>
            <a:fld id="{15403CC7-5E59-4172-B172-AAB69994A69D}" type="slidenum">
              <a:rPr lang="en-US" smtClean="0"/>
              <a:t>36</a:t>
            </a:fld>
            <a:endParaRPr lang="en-US" dirty="0"/>
          </a:p>
        </p:txBody>
      </p:sp>
    </p:spTree>
    <p:extLst>
      <p:ext uri="{BB962C8B-B14F-4D97-AF65-F5344CB8AC3E}">
        <p14:creationId xmlns:p14="http://schemas.microsoft.com/office/powerpoint/2010/main" val="235797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choosing a soil to fill your raised bed or containers, consider that it must do the same thing for your plants that the soil does for in-ground gardens.</a:t>
            </a:r>
          </a:p>
          <a:p>
            <a:r>
              <a:rPr lang="en-US" dirty="0"/>
              <a:t>1) It must have good drainage properties. 2) It must have good structure to provide root aeration. 3) It must have sufficient texture to support the plant top (hold the plant in place). 4) It must be able to hold moisture and nutrients for the plants to use. 5) It must be light enough to avoid being easily compacted.</a:t>
            </a:r>
          </a:p>
        </p:txBody>
      </p:sp>
      <p:sp>
        <p:nvSpPr>
          <p:cNvPr id="4" name="Slide Number Placeholder 3"/>
          <p:cNvSpPr>
            <a:spLocks noGrp="1"/>
          </p:cNvSpPr>
          <p:nvPr>
            <p:ph type="sldNum" sz="quarter" idx="5"/>
          </p:nvPr>
        </p:nvSpPr>
        <p:spPr/>
        <p:txBody>
          <a:bodyPr/>
          <a:lstStyle/>
          <a:p>
            <a:fld id="{15403CC7-5E59-4172-B172-AAB69994A69D}" type="slidenum">
              <a:rPr lang="en-US" smtClean="0"/>
              <a:t>37</a:t>
            </a:fld>
            <a:endParaRPr lang="en-US" dirty="0"/>
          </a:p>
        </p:txBody>
      </p:sp>
    </p:spTree>
    <p:extLst>
      <p:ext uri="{BB962C8B-B14F-4D97-AF65-F5344CB8AC3E}">
        <p14:creationId xmlns:p14="http://schemas.microsoft.com/office/powerpoint/2010/main" val="3010446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39</a:t>
            </a:fld>
            <a:endParaRPr lang="en-US" dirty="0"/>
          </a:p>
        </p:txBody>
      </p:sp>
    </p:spTree>
    <p:extLst>
      <p:ext uri="{BB962C8B-B14F-4D97-AF65-F5344CB8AC3E}">
        <p14:creationId xmlns:p14="http://schemas.microsoft.com/office/powerpoint/2010/main" val="25161212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 said earlier, unfortunately, </a:t>
            </a:r>
            <a:r>
              <a:rPr lang="en-US" sz="1200" dirty="0"/>
              <a:t>there is no regulation by state or federal agencies over the content of these mixes and there are no standards that define what constitutes a good potting mix. Companies are only required to label the product with the names of the ingredients in decreasing order of volume.</a:t>
            </a:r>
          </a:p>
          <a:p>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40</a:t>
            </a:fld>
            <a:endParaRPr lang="en-US" dirty="0"/>
          </a:p>
        </p:txBody>
      </p:sp>
    </p:spTree>
    <p:extLst>
      <p:ext uri="{BB962C8B-B14F-4D97-AF65-F5344CB8AC3E}">
        <p14:creationId xmlns:p14="http://schemas.microsoft.com/office/powerpoint/2010/main" val="2895348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41</a:t>
            </a:fld>
            <a:endParaRPr lang="en-US" dirty="0"/>
          </a:p>
        </p:txBody>
      </p:sp>
    </p:spTree>
    <p:extLst>
      <p:ext uri="{BB962C8B-B14F-4D97-AF65-F5344CB8AC3E}">
        <p14:creationId xmlns:p14="http://schemas.microsoft.com/office/powerpoint/2010/main" val="11700404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other words, knowing what goes into the mix doesn’t consistently tell you how it will perform.</a:t>
            </a:r>
          </a:p>
        </p:txBody>
      </p:sp>
      <p:sp>
        <p:nvSpPr>
          <p:cNvPr id="4" name="Slide Number Placeholder 3"/>
          <p:cNvSpPr>
            <a:spLocks noGrp="1"/>
          </p:cNvSpPr>
          <p:nvPr>
            <p:ph type="sldNum" sz="quarter" idx="5"/>
          </p:nvPr>
        </p:nvSpPr>
        <p:spPr/>
        <p:txBody>
          <a:bodyPr/>
          <a:lstStyle/>
          <a:p>
            <a:fld id="{15403CC7-5E59-4172-B172-AAB69994A69D}" type="slidenum">
              <a:rPr lang="en-US" smtClean="0"/>
              <a:t>42</a:t>
            </a:fld>
            <a:endParaRPr lang="en-US" dirty="0"/>
          </a:p>
        </p:txBody>
      </p:sp>
    </p:spTree>
    <p:extLst>
      <p:ext uri="{BB962C8B-B14F-4D97-AF65-F5344CB8AC3E}">
        <p14:creationId xmlns:p14="http://schemas.microsoft.com/office/powerpoint/2010/main" val="31470364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almost as many recipes for the Perfect Raised Bed Mix as there are for the World’s Best Gumbo. Most of them have some common ingredients but differ in percentages or what makes up the final 10-20%. Here is one of those recipes for making your own soil. 50% high quality topsoil. One way to judge is to give it the squeeze test. When the soil is moist, take a handful and squeeze it. It should stick together but then break apart easily when you run your finger over it. If it doesn’t break apart easily, its too heavy. If it doesn’t stick together in the first place it probably has too much sand. Good topsoil should also tend to be dark in color and smell “earthy”.  A good finished compost has gone through a couple of heating cycles to kill the bad microorganisms and has decomposed to the point that you can’t recognize the starting material. There’s more details on compost and composting in Week 4.</a:t>
            </a:r>
          </a:p>
          <a:p>
            <a:r>
              <a:rPr lang="en-US" dirty="0"/>
              <a:t>The thing to remember is that you don’t want to skimp on your garden soil – this is one expense where you don’t want to cut corners. Soil is the basis of a good garden with healthy productive plants. If you’re willing to get the soil right from the beginning, then maintaining a rich healthy soil for years to come will be easy.</a:t>
            </a:r>
          </a:p>
        </p:txBody>
      </p:sp>
      <p:sp>
        <p:nvSpPr>
          <p:cNvPr id="4" name="Slide Number Placeholder 3"/>
          <p:cNvSpPr>
            <a:spLocks noGrp="1"/>
          </p:cNvSpPr>
          <p:nvPr>
            <p:ph type="sldNum" sz="quarter" idx="5"/>
          </p:nvPr>
        </p:nvSpPr>
        <p:spPr/>
        <p:txBody>
          <a:bodyPr/>
          <a:lstStyle/>
          <a:p>
            <a:fld id="{15403CC7-5E59-4172-B172-AAB69994A69D}" type="slidenum">
              <a:rPr lang="en-US" smtClean="0"/>
              <a:t>43</a:t>
            </a:fld>
            <a:endParaRPr lang="en-US" dirty="0"/>
          </a:p>
        </p:txBody>
      </p:sp>
    </p:spTree>
    <p:extLst>
      <p:ext uri="{BB962C8B-B14F-4D97-AF65-F5344CB8AC3E}">
        <p14:creationId xmlns:p14="http://schemas.microsoft.com/office/powerpoint/2010/main" val="3416196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told you in Module 1, soil is a vibrant complex mixture of minerals, organic matter, living organisms, water and air. Your plants and everything in your soil are growing, using, discarding and recycling. A good healthy soil is very resilient and its character doesn’t have wide fluctuations. However, because we are removing from the soil every time we grow and harvest, our garden soil will need some maintenance to keep it healthy. Here are a few tips to keep your soil healthy. 1) Do a soil test at least every 1 to 3 years. Remember a soil test gives a picture of what’s in our soil and tests over time give us a movie of what’s happening in our soil and what we need to do to keep it going.</a:t>
            </a:r>
          </a:p>
        </p:txBody>
      </p:sp>
      <p:sp>
        <p:nvSpPr>
          <p:cNvPr id="4" name="Slide Number Placeholder 3"/>
          <p:cNvSpPr>
            <a:spLocks noGrp="1"/>
          </p:cNvSpPr>
          <p:nvPr>
            <p:ph type="sldNum" sz="quarter" idx="5"/>
          </p:nvPr>
        </p:nvSpPr>
        <p:spPr/>
        <p:txBody>
          <a:bodyPr/>
          <a:lstStyle/>
          <a:p>
            <a:fld id="{15403CC7-5E59-4172-B172-AAB69994A69D}" type="slidenum">
              <a:rPr lang="en-US" smtClean="0"/>
              <a:t>44</a:t>
            </a:fld>
            <a:endParaRPr lang="en-US" dirty="0"/>
          </a:p>
        </p:txBody>
      </p:sp>
    </p:spTree>
    <p:extLst>
      <p:ext uri="{BB962C8B-B14F-4D97-AF65-F5344CB8AC3E}">
        <p14:creationId xmlns:p14="http://schemas.microsoft.com/office/powerpoint/2010/main" val="2917769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You’ll notice as the growing season goes by that your soil seems to sink. Well, it’s not sinking but the organic matter is breaking down and the minerals are being used by your plants so the volume is going down because the soil is being used. Replenish your organic matter by adding at least a 2 inch layer of finished compost, composted manures or shredded aged plant material annually.</a:t>
            </a:r>
          </a:p>
        </p:txBody>
      </p:sp>
      <p:sp>
        <p:nvSpPr>
          <p:cNvPr id="4" name="Slide Number Placeholder 3"/>
          <p:cNvSpPr>
            <a:spLocks noGrp="1"/>
          </p:cNvSpPr>
          <p:nvPr>
            <p:ph type="sldNum" sz="quarter" idx="5"/>
          </p:nvPr>
        </p:nvSpPr>
        <p:spPr/>
        <p:txBody>
          <a:bodyPr/>
          <a:lstStyle/>
          <a:p>
            <a:fld id="{15403CC7-5E59-4172-B172-AAB69994A69D}" type="slidenum">
              <a:rPr lang="en-US" smtClean="0"/>
              <a:t>45</a:t>
            </a:fld>
            <a:endParaRPr lang="en-US" dirty="0"/>
          </a:p>
        </p:txBody>
      </p:sp>
    </p:spTree>
    <p:extLst>
      <p:ext uri="{BB962C8B-B14F-4D97-AF65-F5344CB8AC3E}">
        <p14:creationId xmlns:p14="http://schemas.microsoft.com/office/powerpoint/2010/main" val="2743381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consider the WHERE question, you’ve got to include not only where you would like a garden and how much space you have, you must also include the accessibility of that space. Accessibility includes not just you but your equipment needed or desired for gardening. It should also include how accessible the space is to those you don’t want in there including your pets (dogs) and uninvited humans.</a:t>
            </a:r>
          </a:p>
        </p:txBody>
      </p:sp>
      <p:sp>
        <p:nvSpPr>
          <p:cNvPr id="4" name="Slide Number Placeholder 3"/>
          <p:cNvSpPr>
            <a:spLocks noGrp="1"/>
          </p:cNvSpPr>
          <p:nvPr>
            <p:ph type="sldNum" sz="quarter" idx="5"/>
          </p:nvPr>
        </p:nvSpPr>
        <p:spPr/>
        <p:txBody>
          <a:bodyPr/>
          <a:lstStyle/>
          <a:p>
            <a:fld id="{15403CC7-5E59-4172-B172-AAB69994A69D}" type="slidenum">
              <a:rPr lang="en-US" smtClean="0"/>
              <a:t>5</a:t>
            </a:fld>
            <a:endParaRPr lang="en-US"/>
          </a:p>
        </p:txBody>
      </p:sp>
    </p:spTree>
    <p:extLst>
      <p:ext uri="{BB962C8B-B14F-4D97-AF65-F5344CB8AC3E}">
        <p14:creationId xmlns:p14="http://schemas.microsoft.com/office/powerpoint/2010/main" val="23487661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how important soil pH is for nutrient availability to your plants. If you are soil testing regularly, then you’ll be keeping tabs on your soil pH and know when it needs some correction. </a:t>
            </a:r>
          </a:p>
        </p:txBody>
      </p:sp>
      <p:sp>
        <p:nvSpPr>
          <p:cNvPr id="4" name="Slide Number Placeholder 3"/>
          <p:cNvSpPr>
            <a:spLocks noGrp="1"/>
          </p:cNvSpPr>
          <p:nvPr>
            <p:ph type="sldNum" sz="quarter" idx="5"/>
          </p:nvPr>
        </p:nvSpPr>
        <p:spPr/>
        <p:txBody>
          <a:bodyPr/>
          <a:lstStyle/>
          <a:p>
            <a:fld id="{15403CC7-5E59-4172-B172-AAB69994A69D}" type="slidenum">
              <a:rPr lang="en-US" smtClean="0"/>
              <a:t>46</a:t>
            </a:fld>
            <a:endParaRPr lang="en-US" dirty="0"/>
          </a:p>
        </p:txBody>
      </p:sp>
    </p:spTree>
    <p:extLst>
      <p:ext uri="{BB962C8B-B14F-4D97-AF65-F5344CB8AC3E}">
        <p14:creationId xmlns:p14="http://schemas.microsoft.com/office/powerpoint/2010/main" val="10367064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your plants grow and you harvest, you will be removing essential plant nutrients from your soil. You replenish these with organic fertilizers, slow release fertilizers or chemical fertilizers. Using you soil test results and plant requirements to decide what you need to add and how much rather than just throwing on fertilizers willy </a:t>
            </a:r>
            <a:r>
              <a:rPr lang="en-US" dirty="0" err="1"/>
              <a:t>nilly</a:t>
            </a:r>
            <a:r>
              <a:rPr lang="en-US" dirty="0"/>
              <a:t> will help to keep a healthy soil balance of available nutrients for your soil and plants. It also saves money if you are only buying and adding what your soil actually needs.</a:t>
            </a:r>
          </a:p>
        </p:txBody>
      </p:sp>
      <p:sp>
        <p:nvSpPr>
          <p:cNvPr id="4" name="Slide Number Placeholder 3"/>
          <p:cNvSpPr>
            <a:spLocks noGrp="1"/>
          </p:cNvSpPr>
          <p:nvPr>
            <p:ph type="sldNum" sz="quarter" idx="5"/>
          </p:nvPr>
        </p:nvSpPr>
        <p:spPr/>
        <p:txBody>
          <a:bodyPr/>
          <a:lstStyle/>
          <a:p>
            <a:fld id="{15403CC7-5E59-4172-B172-AAB69994A69D}" type="slidenum">
              <a:rPr lang="en-US" smtClean="0"/>
              <a:t>47</a:t>
            </a:fld>
            <a:endParaRPr lang="en-US"/>
          </a:p>
        </p:txBody>
      </p:sp>
    </p:spTree>
    <p:extLst>
      <p:ext uri="{BB962C8B-B14F-4D97-AF65-F5344CB8AC3E}">
        <p14:creationId xmlns:p14="http://schemas.microsoft.com/office/powerpoint/2010/main" val="20879355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building a raised bed garden, there are some general considerations that apply in almost all situations. 1) Choose your site. Remember you want to consider sunlight (minimum of 8 hours per day), water source and ease of access to the garden.</a:t>
            </a:r>
          </a:p>
        </p:txBody>
      </p:sp>
      <p:sp>
        <p:nvSpPr>
          <p:cNvPr id="4" name="Slide Number Placeholder 3"/>
          <p:cNvSpPr>
            <a:spLocks noGrp="1"/>
          </p:cNvSpPr>
          <p:nvPr>
            <p:ph type="sldNum" sz="quarter" idx="5"/>
          </p:nvPr>
        </p:nvSpPr>
        <p:spPr/>
        <p:txBody>
          <a:bodyPr/>
          <a:lstStyle/>
          <a:p>
            <a:fld id="{15403CC7-5E59-4172-B172-AAB69994A69D}" type="slidenum">
              <a:rPr lang="en-US" smtClean="0"/>
              <a:t>48</a:t>
            </a:fld>
            <a:endParaRPr lang="en-US"/>
          </a:p>
        </p:txBody>
      </p:sp>
    </p:spTree>
    <p:extLst>
      <p:ext uri="{BB962C8B-B14F-4D97-AF65-F5344CB8AC3E}">
        <p14:creationId xmlns:p14="http://schemas.microsoft.com/office/powerpoint/2010/main" val="10623148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 off the area where the raised bed will be, remove or kill any vegetation currently there, level the area as much as possible. If you build your bed on level ground with level walls, it is much easier to maintain a level garden where water and added fertilizers are evenly distributed.</a:t>
            </a:r>
          </a:p>
        </p:txBody>
      </p:sp>
      <p:sp>
        <p:nvSpPr>
          <p:cNvPr id="4" name="Slide Number Placeholder 3"/>
          <p:cNvSpPr>
            <a:spLocks noGrp="1"/>
          </p:cNvSpPr>
          <p:nvPr>
            <p:ph type="sldNum" sz="quarter" idx="5"/>
          </p:nvPr>
        </p:nvSpPr>
        <p:spPr/>
        <p:txBody>
          <a:bodyPr/>
          <a:lstStyle/>
          <a:p>
            <a:fld id="{15403CC7-5E59-4172-B172-AAB69994A69D}" type="slidenum">
              <a:rPr lang="en-US" smtClean="0"/>
              <a:t>49</a:t>
            </a:fld>
            <a:endParaRPr lang="en-US"/>
          </a:p>
        </p:txBody>
      </p:sp>
    </p:spTree>
    <p:extLst>
      <p:ext uri="{BB962C8B-B14F-4D97-AF65-F5344CB8AC3E}">
        <p14:creationId xmlns:p14="http://schemas.microsoft.com/office/powerpoint/2010/main" val="34543050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choose your building material and build your raised bed. Most vegetable plants have a root zone of 6” to 8” so the bed needs to be at least that deep. You can go deeper of course, and I think 12” to 18” is a better depth. The width of the bed should be no wider than a maximum of 1 ½ arm lengths. Remember, you want to be able to plant, weed, fertilize, harvest and all other garden chores without having to walk into your garden. If you have access from all sides, then 1 ½ arm lengths is a comfortable width. If you only have access from one side then no more than 1 arm length width.</a:t>
            </a:r>
          </a:p>
          <a:p>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50</a:t>
            </a:fld>
            <a:endParaRPr lang="en-US"/>
          </a:p>
        </p:txBody>
      </p:sp>
    </p:spTree>
    <p:extLst>
      <p:ext uri="{BB962C8B-B14F-4D97-AF65-F5344CB8AC3E}">
        <p14:creationId xmlns:p14="http://schemas.microsoft.com/office/powerpoint/2010/main" val="27929180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deciding what to use to construct your raised bed, consider cost, lifespan, ease of workability, ease of procurement, safety. Beds can be built of almost anything: wood, metal, stone, block, plastic wood – almost anything that can has enough rigidity to keep its shape when filled with soil can be used.</a:t>
            </a:r>
          </a:p>
        </p:txBody>
      </p:sp>
      <p:sp>
        <p:nvSpPr>
          <p:cNvPr id="4" name="Slide Number Placeholder 3"/>
          <p:cNvSpPr>
            <a:spLocks noGrp="1"/>
          </p:cNvSpPr>
          <p:nvPr>
            <p:ph type="sldNum" sz="quarter" idx="5"/>
          </p:nvPr>
        </p:nvSpPr>
        <p:spPr/>
        <p:txBody>
          <a:bodyPr/>
          <a:lstStyle/>
          <a:p>
            <a:fld id="{15403CC7-5E59-4172-B172-AAB69994A69D}" type="slidenum">
              <a:rPr lang="en-US" smtClean="0"/>
              <a:t>51</a:t>
            </a:fld>
            <a:endParaRPr lang="en-US"/>
          </a:p>
        </p:txBody>
      </p:sp>
    </p:spTree>
    <p:extLst>
      <p:ext uri="{BB962C8B-B14F-4D97-AF65-F5344CB8AC3E}">
        <p14:creationId xmlns:p14="http://schemas.microsoft.com/office/powerpoint/2010/main" val="23607989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you don’t have to build at all. If you have a container with rigid walls, good drainage and enough depth for a good root zone, it can probably be used as a raised garden bed.</a:t>
            </a:r>
          </a:p>
        </p:txBody>
      </p:sp>
      <p:sp>
        <p:nvSpPr>
          <p:cNvPr id="4" name="Slide Number Placeholder 3"/>
          <p:cNvSpPr>
            <a:spLocks noGrp="1"/>
          </p:cNvSpPr>
          <p:nvPr>
            <p:ph type="sldNum" sz="quarter" idx="5"/>
          </p:nvPr>
        </p:nvSpPr>
        <p:spPr/>
        <p:txBody>
          <a:bodyPr/>
          <a:lstStyle/>
          <a:p>
            <a:fld id="{15403CC7-5E59-4172-B172-AAB69994A69D}" type="slidenum">
              <a:rPr lang="en-US" smtClean="0"/>
              <a:t>52</a:t>
            </a:fld>
            <a:endParaRPr lang="en-US"/>
          </a:p>
        </p:txBody>
      </p:sp>
    </p:spTree>
    <p:extLst>
      <p:ext uri="{BB962C8B-B14F-4D97-AF65-F5344CB8AC3E}">
        <p14:creationId xmlns:p14="http://schemas.microsoft.com/office/powerpoint/2010/main" val="1373242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Okay, after building your raised bed, we suggest lining the bottom with cardboard or landscaper’s cloth – something that allows water to pass through but helps to keep down any possible weeds until your garden is well –established. Then fill your bed with your soil, level and begin planting.</a:t>
            </a:r>
          </a:p>
        </p:txBody>
      </p:sp>
      <p:sp>
        <p:nvSpPr>
          <p:cNvPr id="4" name="Slide Number Placeholder 3"/>
          <p:cNvSpPr>
            <a:spLocks noGrp="1"/>
          </p:cNvSpPr>
          <p:nvPr>
            <p:ph type="sldNum" sz="quarter" idx="5"/>
          </p:nvPr>
        </p:nvSpPr>
        <p:spPr/>
        <p:txBody>
          <a:bodyPr/>
          <a:lstStyle/>
          <a:p>
            <a:fld id="{15403CC7-5E59-4172-B172-AAB69994A69D}" type="slidenum">
              <a:rPr lang="en-US" smtClean="0"/>
              <a:t>53</a:t>
            </a:fld>
            <a:endParaRPr lang="en-US"/>
          </a:p>
        </p:txBody>
      </p:sp>
    </p:spTree>
    <p:extLst>
      <p:ext uri="{BB962C8B-B14F-4D97-AF65-F5344CB8AC3E}">
        <p14:creationId xmlns:p14="http://schemas.microsoft.com/office/powerpoint/2010/main" val="8472263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it’s time to choose your plants and get started gardening. Your local County Agent can provide you with information and guidance in selecting vegetable varieties that work well in your area, when to plant them, and how to care for them. We’ll go into more detail about individual garden vegetables later in the course. These are a few of the resources available from the LSU AgCenter to help you be a successful gardener. But remember, </a:t>
            </a:r>
            <a:r>
              <a:rPr lang="en-US" b="1" dirty="0"/>
              <a:t>Right Plant, Right Place, Right Time</a:t>
            </a:r>
            <a:r>
              <a:rPr lang="en-US" dirty="0"/>
              <a:t>.</a:t>
            </a:r>
          </a:p>
        </p:txBody>
      </p:sp>
      <p:sp>
        <p:nvSpPr>
          <p:cNvPr id="4" name="Slide Number Placeholder 3"/>
          <p:cNvSpPr>
            <a:spLocks noGrp="1"/>
          </p:cNvSpPr>
          <p:nvPr>
            <p:ph type="sldNum" sz="quarter" idx="5"/>
          </p:nvPr>
        </p:nvSpPr>
        <p:spPr/>
        <p:txBody>
          <a:bodyPr/>
          <a:lstStyle/>
          <a:p>
            <a:fld id="{15403CC7-5E59-4172-B172-AAB69994A69D}" type="slidenum">
              <a:rPr lang="en-US" smtClean="0"/>
              <a:t>54</a:t>
            </a:fld>
            <a:endParaRPr lang="en-US"/>
          </a:p>
        </p:txBody>
      </p:sp>
    </p:spTree>
    <p:extLst>
      <p:ext uri="{BB962C8B-B14F-4D97-AF65-F5344CB8AC3E}">
        <p14:creationId xmlns:p14="http://schemas.microsoft.com/office/powerpoint/2010/main" val="2363984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amount of sun your garden area gets is a primary determinate of what you can grow. Almost all vegetables need at least 6 hours of direct sun daily to do well. You’ll need to know how much sun the area gets during the Spring, Summer, Fall and Winter. Think about how the angle of the sun changes throughout the year. Are there elements around that could cast a shadow during certain times of the year (this would include deciduous plants)? How many hours of the day is it getting direct sunlight (no shadowing whatsoever)? When does it get direct sunlight? Does it get morning sun and afternoon shade, does it get morning shade and afternoon sun, does it get direct sunlight all day long, does it never get any direct sunlight?</a:t>
            </a:r>
          </a:p>
        </p:txBody>
      </p:sp>
      <p:sp>
        <p:nvSpPr>
          <p:cNvPr id="4" name="Slide Number Placeholder 3"/>
          <p:cNvSpPr>
            <a:spLocks noGrp="1"/>
          </p:cNvSpPr>
          <p:nvPr>
            <p:ph type="sldNum" sz="quarter" idx="5"/>
          </p:nvPr>
        </p:nvSpPr>
        <p:spPr/>
        <p:txBody>
          <a:bodyPr/>
          <a:lstStyle/>
          <a:p>
            <a:fld id="{15403CC7-5E59-4172-B172-AAB69994A69D}" type="slidenum">
              <a:rPr lang="en-US" smtClean="0"/>
              <a:t>6</a:t>
            </a:fld>
            <a:endParaRPr lang="en-US"/>
          </a:p>
        </p:txBody>
      </p:sp>
    </p:spTree>
    <p:extLst>
      <p:ext uri="{BB962C8B-B14F-4D97-AF65-F5344CB8AC3E}">
        <p14:creationId xmlns:p14="http://schemas.microsoft.com/office/powerpoint/2010/main" val="4283898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in Module 1, every plant needs a continuous source of water to survive and be healthy. The soil will act as a reservoir for that water, but it must be replenished. When you’re planting seeds or putting in transplants, they need to be watered right away. During stretches without rain, the garden needs irrigating. Raised beds and container gardens need watering more often. Containers need watering daily during certain times of the year. If you have to connect a hose and stretch it halfway across your lawn, patio or driveway to water your plants and then disconnect it and put it away every time when you finish watering, I guarantee you that your plants will go without water quite often when they need it. Instead, have a faucet near your garden area and some delivery system (e.g. hose, watering can) that is always attached or there. You can install an irrigation system if you want but that is another expense and labor that must be considered.</a:t>
            </a:r>
          </a:p>
        </p:txBody>
      </p:sp>
      <p:sp>
        <p:nvSpPr>
          <p:cNvPr id="4" name="Slide Number Placeholder 3"/>
          <p:cNvSpPr>
            <a:spLocks noGrp="1"/>
          </p:cNvSpPr>
          <p:nvPr>
            <p:ph type="sldNum" sz="quarter" idx="5"/>
          </p:nvPr>
        </p:nvSpPr>
        <p:spPr/>
        <p:txBody>
          <a:bodyPr/>
          <a:lstStyle/>
          <a:p>
            <a:fld id="{15403CC7-5E59-4172-B172-AAB69994A69D}" type="slidenum">
              <a:rPr lang="en-US" smtClean="0"/>
              <a:t>7</a:t>
            </a:fld>
            <a:endParaRPr lang="en-US"/>
          </a:p>
        </p:txBody>
      </p:sp>
    </p:spTree>
    <p:extLst>
      <p:ext uri="{BB962C8B-B14F-4D97-AF65-F5344CB8AC3E}">
        <p14:creationId xmlns:p14="http://schemas.microsoft.com/office/powerpoint/2010/main" val="4231158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Speaking of water, once it hits your garden, how long does the gravitational water remain? In other words, how good is your drainage? Most plants do not like wet feet – they do not tolerate having their roots underwater for extended periods of time. Remember, your plant roots need oxygen and must get rid of carbon dioxide. Poor drainage also changes your soil biota. Many beneficial organisms die when submerged and certain pathogenic or disease-causing organisms flourish in wet soils and stressed roots are more easily infected.</a:t>
            </a:r>
          </a:p>
        </p:txBody>
      </p:sp>
      <p:sp>
        <p:nvSpPr>
          <p:cNvPr id="4" name="Slide Number Placeholder 3"/>
          <p:cNvSpPr>
            <a:spLocks noGrp="1"/>
          </p:cNvSpPr>
          <p:nvPr>
            <p:ph type="sldNum" sz="quarter" idx="5"/>
          </p:nvPr>
        </p:nvSpPr>
        <p:spPr/>
        <p:txBody>
          <a:bodyPr/>
          <a:lstStyle/>
          <a:p>
            <a:fld id="{15403CC7-5E59-4172-B172-AAB69994A69D}" type="slidenum">
              <a:rPr lang="en-US" smtClean="0"/>
              <a:t>8</a:t>
            </a:fld>
            <a:endParaRPr lang="en-US"/>
          </a:p>
        </p:txBody>
      </p:sp>
    </p:spTree>
    <p:extLst>
      <p:ext uri="{BB962C8B-B14F-4D97-AF65-F5344CB8AC3E}">
        <p14:creationId xmlns:p14="http://schemas.microsoft.com/office/powerpoint/2010/main" val="31039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important consideration is: Why Do I Want A Garden? There are many reasons to garden and it could be for multiple reasons. The reason for gardening has a big impact on how large of a garden you need and what you are going to grow in your garden.</a:t>
            </a:r>
          </a:p>
          <a:p>
            <a:endParaRPr lang="en-US" dirty="0"/>
          </a:p>
          <a:p>
            <a:endParaRPr lang="en-US" dirty="0"/>
          </a:p>
        </p:txBody>
      </p:sp>
      <p:sp>
        <p:nvSpPr>
          <p:cNvPr id="4" name="Slide Number Placeholder 3"/>
          <p:cNvSpPr>
            <a:spLocks noGrp="1"/>
          </p:cNvSpPr>
          <p:nvPr>
            <p:ph type="sldNum" sz="quarter" idx="5"/>
          </p:nvPr>
        </p:nvSpPr>
        <p:spPr/>
        <p:txBody>
          <a:bodyPr/>
          <a:lstStyle/>
          <a:p>
            <a:fld id="{15403CC7-5E59-4172-B172-AAB69994A69D}" type="slidenum">
              <a:rPr lang="en-US" smtClean="0"/>
              <a:t>10</a:t>
            </a:fld>
            <a:endParaRPr lang="en-US"/>
          </a:p>
        </p:txBody>
      </p:sp>
    </p:spTree>
    <p:extLst>
      <p:ext uri="{BB962C8B-B14F-4D97-AF65-F5344CB8AC3E}">
        <p14:creationId xmlns:p14="http://schemas.microsoft.com/office/powerpoint/2010/main" val="3109324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Knowing why you want to garden and the available </a:t>
            </a:r>
            <a:r>
              <a:rPr lang="en-US" b="1" dirty="0"/>
              <a:t>suitable</a:t>
            </a:r>
            <a:r>
              <a:rPr lang="en-US" dirty="0"/>
              <a:t> space available for a garden are two determining factors for how large your garden will be. But probably the biggest factor is: How much time do I have to devote to gardening? Gardening, vegetable gardening especially, is a daily chore. It may be only a few minutes per day or it may be an hour or more per day. If you only have time for gardening on weekends, then limit the size and contents of your garden to something that fits that schedule. There are solutions to some of the daily chores like automated irrigation systems and growing plants that have a short harvest season (everything matures at once) or has a long interval between harvests. We will have more specifics when we talk about each of the vegetable groups later on. Make an honest assessment of your commitments and available free time before deciding on how large your garden will be.</a:t>
            </a:r>
          </a:p>
        </p:txBody>
      </p:sp>
      <p:sp>
        <p:nvSpPr>
          <p:cNvPr id="4" name="Slide Number Placeholder 3"/>
          <p:cNvSpPr>
            <a:spLocks noGrp="1"/>
          </p:cNvSpPr>
          <p:nvPr>
            <p:ph type="sldNum" sz="quarter" idx="5"/>
          </p:nvPr>
        </p:nvSpPr>
        <p:spPr/>
        <p:txBody>
          <a:bodyPr/>
          <a:lstStyle/>
          <a:p>
            <a:fld id="{15403CC7-5E59-4172-B172-AAB69994A69D}" type="slidenum">
              <a:rPr lang="en-US" smtClean="0"/>
              <a:t>11</a:t>
            </a:fld>
            <a:endParaRPr lang="en-US"/>
          </a:p>
        </p:txBody>
      </p:sp>
    </p:spTree>
    <p:extLst>
      <p:ext uri="{BB962C8B-B14F-4D97-AF65-F5344CB8AC3E}">
        <p14:creationId xmlns:p14="http://schemas.microsoft.com/office/powerpoint/2010/main" val="2127216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1.jpg"/><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167848" y="420985"/>
            <a:ext cx="3796954" cy="1289536"/>
          </a:xfrm>
          <a:solidFill>
            <a:srgbClr val="E0EED8">
              <a:alpha val="50196"/>
            </a:srgbClr>
          </a:solidFill>
        </p:spPr>
        <p:txBody>
          <a:bodyPr anchor="ctr">
            <a:normAutofit/>
          </a:bodyPr>
          <a:lstStyle/>
          <a:p>
            <a:r>
              <a:rPr lang="en-US" dirty="0">
                <a:solidFill>
                  <a:schemeClr val="bg1"/>
                </a:solidFill>
              </a:rPr>
              <a:t>Module 3:</a:t>
            </a:r>
          </a:p>
        </p:txBody>
      </p:sp>
      <p:sp>
        <p:nvSpPr>
          <p:cNvPr id="3" name="Subtitle 2">
            <a:extLst>
              <a:ext uri="{FF2B5EF4-FFF2-40B4-BE49-F238E27FC236}">
                <a16:creationId xmlns:a16="http://schemas.microsoft.com/office/drawing/2014/main" id="{C15F1172-C527-4615-A1D2-9AA226C50BBA}"/>
              </a:ext>
            </a:extLst>
          </p:cNvPr>
          <p:cNvSpPr>
            <a:spLocks noGrp="1"/>
          </p:cNvSpPr>
          <p:nvPr>
            <p:ph type="subTitle" idx="1"/>
          </p:nvPr>
        </p:nvSpPr>
        <p:spPr>
          <a:xfrm>
            <a:off x="5240419" y="4513632"/>
            <a:ext cx="6960093" cy="1945533"/>
          </a:xfrm>
          <a:solidFill>
            <a:srgbClr val="E0EED8">
              <a:alpha val="50196"/>
            </a:srgbClr>
          </a:solidFill>
        </p:spPr>
        <p:txBody>
          <a:bodyPr anchor="t">
            <a:normAutofit/>
          </a:bodyPr>
          <a:lstStyle/>
          <a:p>
            <a:r>
              <a:rPr lang="en-US" sz="3600" b="1" dirty="0">
                <a:solidFill>
                  <a:schemeClr val="bg1"/>
                </a:solidFill>
              </a:rPr>
              <a:t>LSU AgCenter </a:t>
            </a:r>
          </a:p>
          <a:p>
            <a:r>
              <a:rPr lang="en-US" sz="3600" b="1" dirty="0">
                <a:solidFill>
                  <a:schemeClr val="bg1"/>
                </a:solidFill>
              </a:rPr>
              <a:t>Home Gardening Certificate Course</a:t>
            </a:r>
            <a:r>
              <a:rPr lang="en-US" sz="2000" dirty="0"/>
              <a:t> </a:t>
            </a:r>
          </a:p>
          <a:p>
            <a:r>
              <a:rPr lang="en-US" sz="2000" dirty="0">
                <a:solidFill>
                  <a:schemeClr val="bg1"/>
                </a:solidFill>
              </a:rPr>
              <a:t>With Dr. Joe Willis, Anna Timmerman  &amp; Christopher Dunaway</a:t>
            </a:r>
          </a:p>
          <a:p>
            <a:endParaRPr lang="en-US" sz="2000" dirty="0"/>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5" name="Rectangle 4">
            <a:extLst>
              <a:ext uri="{FF2B5EF4-FFF2-40B4-BE49-F238E27FC236}">
                <a16:creationId xmlns:a16="http://schemas.microsoft.com/office/drawing/2014/main" id="{8AF29CAF-DD49-4D05-AD79-457C73EF690D}"/>
              </a:ext>
            </a:extLst>
          </p:cNvPr>
          <p:cNvSpPr/>
          <p:nvPr/>
        </p:nvSpPr>
        <p:spPr>
          <a:xfrm>
            <a:off x="6167848" y="2131505"/>
            <a:ext cx="6096000" cy="1938992"/>
          </a:xfrm>
          <a:prstGeom prst="rect">
            <a:avLst/>
          </a:prstGeom>
          <a:solidFill>
            <a:srgbClr val="E0EED8">
              <a:alpha val="50196"/>
            </a:srgbClr>
          </a:solidFill>
        </p:spPr>
        <p:txBody>
          <a:bodyPr>
            <a:spAutoFit/>
          </a:bodyPr>
          <a:lstStyle/>
          <a:p>
            <a:r>
              <a:rPr lang="en-US" sz="6000" dirty="0">
                <a:solidFill>
                  <a:prstClr val="black"/>
                </a:solidFill>
                <a:latin typeface="Calibri Light" panose="020F0302020204030204"/>
                <a:ea typeface="+mj-ea"/>
                <a:cs typeface="+mj-cs"/>
              </a:rPr>
              <a:t>Garden Planning – Practical Tips</a:t>
            </a:r>
            <a:endParaRPr lang="en-US" dirty="0"/>
          </a:p>
        </p:txBody>
      </p:sp>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39D5C3-F1AF-46C0-AA1E-62C4CC65BD57}"/>
              </a:ext>
            </a:extLst>
          </p:cNvPr>
          <p:cNvSpPr txBox="1"/>
          <p:nvPr/>
        </p:nvSpPr>
        <p:spPr>
          <a:xfrm>
            <a:off x="1056666" y="1583879"/>
            <a:ext cx="10739094" cy="4050019"/>
          </a:xfrm>
          <a:prstGeom prst="rect">
            <a:avLst/>
          </a:prstGeom>
          <a:solidFill>
            <a:srgbClr val="E0EED8">
              <a:alpha val="50196"/>
            </a:srgbClr>
          </a:solidFill>
        </p:spPr>
        <p:txBody>
          <a:bodyPr wrap="square" rtlCol="0">
            <a:spAutoFit/>
          </a:bodyPr>
          <a:lstStyle/>
          <a:p>
            <a:pPr marL="742950" indent="-742950">
              <a:lnSpc>
                <a:spcPct val="150000"/>
              </a:lnSpc>
              <a:buFont typeface="+mj-lt"/>
              <a:buAutoNum type="arabicPeriod"/>
            </a:pPr>
            <a:r>
              <a:rPr lang="en-US" sz="4400" dirty="0"/>
              <a:t>Recreational activity.</a:t>
            </a:r>
          </a:p>
          <a:p>
            <a:pPr marL="742950" indent="-742950">
              <a:lnSpc>
                <a:spcPct val="150000"/>
              </a:lnSpc>
              <a:buFont typeface="+mj-lt"/>
              <a:buAutoNum type="arabicPeriod"/>
            </a:pPr>
            <a:r>
              <a:rPr lang="en-US" sz="4400" dirty="0"/>
              <a:t>Learning experience and teaching tool.</a:t>
            </a:r>
          </a:p>
          <a:p>
            <a:pPr marL="742950" indent="-742950">
              <a:lnSpc>
                <a:spcPct val="150000"/>
              </a:lnSpc>
              <a:buFont typeface="+mj-lt"/>
              <a:buAutoNum type="arabicPeriod"/>
            </a:pPr>
            <a:r>
              <a:rPr lang="en-US" sz="4400" dirty="0"/>
              <a:t>Grow your own fresh fruits and vegetables.</a:t>
            </a:r>
          </a:p>
          <a:p>
            <a:pPr marL="742950" indent="-742950">
              <a:lnSpc>
                <a:spcPct val="150000"/>
              </a:lnSpc>
              <a:buFont typeface="+mj-lt"/>
              <a:buAutoNum type="arabicPeriod"/>
            </a:pPr>
            <a:r>
              <a:rPr lang="en-US" sz="4400" dirty="0"/>
              <a:t>Grow fruits and vegetables for storage.</a:t>
            </a:r>
          </a:p>
        </p:txBody>
      </p:sp>
      <p:sp>
        <p:nvSpPr>
          <p:cNvPr id="3" name="TextBox 2">
            <a:extLst>
              <a:ext uri="{FF2B5EF4-FFF2-40B4-BE49-F238E27FC236}">
                <a16:creationId xmlns:a16="http://schemas.microsoft.com/office/drawing/2014/main" id="{11DBC04E-FB7F-41F9-8366-B1B1E823520E}"/>
              </a:ext>
            </a:extLst>
          </p:cNvPr>
          <p:cNvSpPr txBox="1"/>
          <p:nvPr/>
        </p:nvSpPr>
        <p:spPr>
          <a:xfrm>
            <a:off x="2369820" y="393105"/>
            <a:ext cx="7452360" cy="830997"/>
          </a:xfrm>
          <a:prstGeom prst="rect">
            <a:avLst/>
          </a:prstGeom>
          <a:solidFill>
            <a:srgbClr val="E0EED8"/>
          </a:solidFill>
        </p:spPr>
        <p:txBody>
          <a:bodyPr wrap="square" rtlCol="0" anchor="ctr">
            <a:spAutoFit/>
          </a:bodyPr>
          <a:lstStyle/>
          <a:p>
            <a:pPr algn="ctr"/>
            <a:r>
              <a:rPr lang="en-US" sz="4800" dirty="0"/>
              <a:t>Why Grow A Garden?</a:t>
            </a:r>
            <a:endParaRPr lang="en-US" dirty="0"/>
          </a:p>
        </p:txBody>
      </p:sp>
    </p:spTree>
    <p:extLst>
      <p:ext uri="{BB962C8B-B14F-4D97-AF65-F5344CB8AC3E}">
        <p14:creationId xmlns:p14="http://schemas.microsoft.com/office/powerpoint/2010/main" val="2535322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5E7960-ACD5-44BC-BEC1-B129BEA62263}"/>
              </a:ext>
            </a:extLst>
          </p:cNvPr>
          <p:cNvSpPr txBox="1"/>
          <p:nvPr/>
        </p:nvSpPr>
        <p:spPr>
          <a:xfrm>
            <a:off x="3535680" y="316021"/>
            <a:ext cx="5120640" cy="830997"/>
          </a:xfrm>
          <a:prstGeom prst="rect">
            <a:avLst/>
          </a:prstGeom>
          <a:solidFill>
            <a:srgbClr val="E0EED8"/>
          </a:solidFill>
        </p:spPr>
        <p:txBody>
          <a:bodyPr wrap="square" rtlCol="0">
            <a:spAutoFit/>
          </a:bodyPr>
          <a:lstStyle/>
          <a:p>
            <a:pPr algn="ctr"/>
            <a:r>
              <a:rPr lang="en-US" sz="4800" dirty="0"/>
              <a:t>Garden Size</a:t>
            </a:r>
          </a:p>
        </p:txBody>
      </p:sp>
      <p:sp>
        <p:nvSpPr>
          <p:cNvPr id="5" name="TextBox 4">
            <a:extLst>
              <a:ext uri="{FF2B5EF4-FFF2-40B4-BE49-F238E27FC236}">
                <a16:creationId xmlns:a16="http://schemas.microsoft.com/office/drawing/2014/main" id="{05EDF3DF-67FB-4EBA-B80F-CDC9203B7FAF}"/>
              </a:ext>
            </a:extLst>
          </p:cNvPr>
          <p:cNvSpPr txBox="1"/>
          <p:nvPr/>
        </p:nvSpPr>
        <p:spPr>
          <a:xfrm>
            <a:off x="754380" y="2549832"/>
            <a:ext cx="10683240" cy="1446550"/>
          </a:xfrm>
          <a:prstGeom prst="rect">
            <a:avLst/>
          </a:prstGeom>
          <a:solidFill>
            <a:srgbClr val="E0EED8">
              <a:alpha val="50196"/>
            </a:srgbClr>
          </a:solidFill>
        </p:spPr>
        <p:txBody>
          <a:bodyPr wrap="square" rtlCol="0">
            <a:spAutoFit/>
          </a:bodyPr>
          <a:lstStyle/>
          <a:p>
            <a:pPr algn="ctr"/>
            <a:r>
              <a:rPr lang="en-US" sz="4400" dirty="0"/>
              <a:t>1) How much time do I have to devote to gardening?</a:t>
            </a:r>
          </a:p>
        </p:txBody>
      </p:sp>
    </p:spTree>
    <p:extLst>
      <p:ext uri="{BB962C8B-B14F-4D97-AF65-F5344CB8AC3E}">
        <p14:creationId xmlns:p14="http://schemas.microsoft.com/office/powerpoint/2010/main" val="2681918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D0066C-8665-459D-A226-99365BE076DA}"/>
              </a:ext>
            </a:extLst>
          </p:cNvPr>
          <p:cNvSpPr txBox="1"/>
          <p:nvPr/>
        </p:nvSpPr>
        <p:spPr>
          <a:xfrm>
            <a:off x="3535680" y="41701"/>
            <a:ext cx="5120640" cy="830997"/>
          </a:xfrm>
          <a:prstGeom prst="rect">
            <a:avLst/>
          </a:prstGeom>
          <a:solidFill>
            <a:srgbClr val="E0EED8"/>
          </a:solidFill>
        </p:spPr>
        <p:txBody>
          <a:bodyPr wrap="square" rtlCol="0">
            <a:spAutoFit/>
          </a:bodyPr>
          <a:lstStyle/>
          <a:p>
            <a:pPr algn="ctr"/>
            <a:r>
              <a:rPr lang="en-US" sz="4800" dirty="0"/>
              <a:t>Garden Size</a:t>
            </a:r>
          </a:p>
        </p:txBody>
      </p:sp>
      <p:sp>
        <p:nvSpPr>
          <p:cNvPr id="2" name="TextBox 1">
            <a:extLst>
              <a:ext uri="{FF2B5EF4-FFF2-40B4-BE49-F238E27FC236}">
                <a16:creationId xmlns:a16="http://schemas.microsoft.com/office/drawing/2014/main" id="{E45E451F-7E54-4F65-A529-0E1A4C205B4A}"/>
              </a:ext>
            </a:extLst>
          </p:cNvPr>
          <p:cNvSpPr txBox="1"/>
          <p:nvPr/>
        </p:nvSpPr>
        <p:spPr>
          <a:xfrm>
            <a:off x="708660" y="1059805"/>
            <a:ext cx="10774680" cy="1446550"/>
          </a:xfrm>
          <a:prstGeom prst="rect">
            <a:avLst/>
          </a:prstGeom>
          <a:solidFill>
            <a:srgbClr val="E0EED8">
              <a:alpha val="50196"/>
            </a:srgbClr>
          </a:solidFill>
        </p:spPr>
        <p:txBody>
          <a:bodyPr wrap="square" rtlCol="0">
            <a:spAutoFit/>
          </a:bodyPr>
          <a:lstStyle/>
          <a:p>
            <a:pPr algn="ctr"/>
            <a:r>
              <a:rPr lang="en-US" sz="4400" dirty="0"/>
              <a:t>2) Another consideration is extended periods of absence during the growing season.</a:t>
            </a:r>
          </a:p>
        </p:txBody>
      </p:sp>
      <p:pic>
        <p:nvPicPr>
          <p:cNvPr id="5" name="Picture 4">
            <a:extLst>
              <a:ext uri="{FF2B5EF4-FFF2-40B4-BE49-F238E27FC236}">
                <a16:creationId xmlns:a16="http://schemas.microsoft.com/office/drawing/2014/main" id="{9BCDF560-7A0E-4F6E-B145-389EC290B63E}"/>
              </a:ext>
            </a:extLst>
          </p:cNvPr>
          <p:cNvPicPr>
            <a:picLocks noChangeAspect="1"/>
          </p:cNvPicPr>
          <p:nvPr/>
        </p:nvPicPr>
        <p:blipFill>
          <a:blip r:embed="rId3"/>
          <a:stretch>
            <a:fillRect/>
          </a:stretch>
        </p:blipFill>
        <p:spPr>
          <a:xfrm>
            <a:off x="3314700" y="2506355"/>
            <a:ext cx="5562600" cy="4174890"/>
          </a:xfrm>
          <a:prstGeom prst="rect">
            <a:avLst/>
          </a:prstGeom>
        </p:spPr>
      </p:pic>
    </p:spTree>
    <p:extLst>
      <p:ext uri="{BB962C8B-B14F-4D97-AF65-F5344CB8AC3E}">
        <p14:creationId xmlns:p14="http://schemas.microsoft.com/office/powerpoint/2010/main" val="3900491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570203-363B-4A3A-847B-6D239DABBE44}"/>
              </a:ext>
            </a:extLst>
          </p:cNvPr>
          <p:cNvSpPr txBox="1"/>
          <p:nvPr/>
        </p:nvSpPr>
        <p:spPr>
          <a:xfrm>
            <a:off x="1771009" y="2505669"/>
            <a:ext cx="8649981" cy="923330"/>
          </a:xfrm>
          <a:prstGeom prst="rect">
            <a:avLst/>
          </a:prstGeom>
          <a:solidFill>
            <a:srgbClr val="E0EED8"/>
          </a:solidFill>
        </p:spPr>
        <p:txBody>
          <a:bodyPr wrap="square" rtlCol="0">
            <a:spAutoFit/>
          </a:bodyPr>
          <a:lstStyle/>
          <a:p>
            <a:pPr algn="r"/>
            <a:r>
              <a:rPr lang="en-US" sz="5400" b="1" dirty="0"/>
              <a:t>What Kind of Garden To Have</a:t>
            </a:r>
          </a:p>
        </p:txBody>
      </p:sp>
    </p:spTree>
    <p:extLst>
      <p:ext uri="{BB962C8B-B14F-4D97-AF65-F5344CB8AC3E}">
        <p14:creationId xmlns:p14="http://schemas.microsoft.com/office/powerpoint/2010/main" val="84097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F977BA-C5E7-4A3D-B086-F5A51224D84F}"/>
              </a:ext>
            </a:extLst>
          </p:cNvPr>
          <p:cNvPicPr>
            <a:picLocks noChangeAspect="1"/>
          </p:cNvPicPr>
          <p:nvPr/>
        </p:nvPicPr>
        <p:blipFill>
          <a:blip r:embed="rId3"/>
          <a:stretch>
            <a:fillRect/>
          </a:stretch>
        </p:blipFill>
        <p:spPr>
          <a:xfrm>
            <a:off x="0" y="-6152"/>
            <a:ext cx="4226560" cy="3169920"/>
          </a:xfrm>
          <a:prstGeom prst="rect">
            <a:avLst/>
          </a:prstGeom>
        </p:spPr>
      </p:pic>
      <p:pic>
        <p:nvPicPr>
          <p:cNvPr id="6" name="Picture 5">
            <a:extLst>
              <a:ext uri="{FF2B5EF4-FFF2-40B4-BE49-F238E27FC236}">
                <a16:creationId xmlns:a16="http://schemas.microsoft.com/office/drawing/2014/main" id="{790AE5A0-E332-445D-9EA7-FC629FF93428}"/>
              </a:ext>
            </a:extLst>
          </p:cNvPr>
          <p:cNvPicPr>
            <a:picLocks noChangeAspect="1"/>
          </p:cNvPicPr>
          <p:nvPr/>
        </p:nvPicPr>
        <p:blipFill>
          <a:blip r:embed="rId4"/>
          <a:stretch>
            <a:fillRect/>
          </a:stretch>
        </p:blipFill>
        <p:spPr>
          <a:xfrm>
            <a:off x="5289275" y="0"/>
            <a:ext cx="4218357" cy="3163768"/>
          </a:xfrm>
          <a:prstGeom prst="rect">
            <a:avLst/>
          </a:prstGeom>
        </p:spPr>
      </p:pic>
      <p:pic>
        <p:nvPicPr>
          <p:cNvPr id="8" name="Picture 7" descr="A plant in a garden&#10;&#10;Description automatically generated">
            <a:extLst>
              <a:ext uri="{FF2B5EF4-FFF2-40B4-BE49-F238E27FC236}">
                <a16:creationId xmlns:a16="http://schemas.microsoft.com/office/drawing/2014/main" id="{61717289-A44A-4CC1-BA7D-0D9A259E82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4722" y="4251129"/>
            <a:ext cx="3472200" cy="2606871"/>
          </a:xfrm>
          <a:prstGeom prst="rect">
            <a:avLst/>
          </a:prstGeom>
        </p:spPr>
      </p:pic>
      <p:sp>
        <p:nvSpPr>
          <p:cNvPr id="9" name="Rectangle 8">
            <a:extLst>
              <a:ext uri="{FF2B5EF4-FFF2-40B4-BE49-F238E27FC236}">
                <a16:creationId xmlns:a16="http://schemas.microsoft.com/office/drawing/2014/main" id="{1058705E-CE63-4881-91E3-D000DD26380A}"/>
              </a:ext>
            </a:extLst>
          </p:cNvPr>
          <p:cNvSpPr/>
          <p:nvPr/>
        </p:nvSpPr>
        <p:spPr>
          <a:xfrm>
            <a:off x="578265" y="3176082"/>
            <a:ext cx="3060518" cy="923330"/>
          </a:xfrm>
          <a:prstGeom prst="rect">
            <a:avLst/>
          </a:prstGeom>
        </p:spPr>
        <p:txBody>
          <a:bodyPr wrap="none">
            <a:spAutoFit/>
          </a:bodyPr>
          <a:lstStyle/>
          <a:p>
            <a:pPr lvl="0"/>
            <a:r>
              <a:rPr lang="en-US" sz="5400" dirty="0">
                <a:solidFill>
                  <a:prstClr val="black"/>
                </a:solidFill>
              </a:rPr>
              <a:t>In-Ground</a:t>
            </a:r>
          </a:p>
        </p:txBody>
      </p:sp>
      <p:sp>
        <p:nvSpPr>
          <p:cNvPr id="10" name="Rectangle 9">
            <a:extLst>
              <a:ext uri="{FF2B5EF4-FFF2-40B4-BE49-F238E27FC236}">
                <a16:creationId xmlns:a16="http://schemas.microsoft.com/office/drawing/2014/main" id="{BE17DA4A-4B0E-43BB-9071-5D7D22B87226}"/>
              </a:ext>
            </a:extLst>
          </p:cNvPr>
          <p:cNvSpPr/>
          <p:nvPr/>
        </p:nvSpPr>
        <p:spPr>
          <a:xfrm>
            <a:off x="6096000" y="3176082"/>
            <a:ext cx="3273653" cy="923330"/>
          </a:xfrm>
          <a:prstGeom prst="rect">
            <a:avLst/>
          </a:prstGeom>
        </p:spPr>
        <p:txBody>
          <a:bodyPr wrap="none">
            <a:spAutoFit/>
          </a:bodyPr>
          <a:lstStyle/>
          <a:p>
            <a:pPr lvl="0"/>
            <a:r>
              <a:rPr lang="en-US" sz="5400" dirty="0">
                <a:solidFill>
                  <a:prstClr val="black"/>
                </a:solidFill>
              </a:rPr>
              <a:t>Raised Bed</a:t>
            </a:r>
          </a:p>
        </p:txBody>
      </p:sp>
      <p:sp>
        <p:nvSpPr>
          <p:cNvPr id="11" name="Rectangle 10">
            <a:extLst>
              <a:ext uri="{FF2B5EF4-FFF2-40B4-BE49-F238E27FC236}">
                <a16:creationId xmlns:a16="http://schemas.microsoft.com/office/drawing/2014/main" id="{583CBEE2-8FD7-414D-A666-EB50939C8A9B}"/>
              </a:ext>
            </a:extLst>
          </p:cNvPr>
          <p:cNvSpPr/>
          <p:nvPr/>
        </p:nvSpPr>
        <p:spPr>
          <a:xfrm>
            <a:off x="5927761" y="5934670"/>
            <a:ext cx="2941383" cy="923330"/>
          </a:xfrm>
          <a:prstGeom prst="rect">
            <a:avLst/>
          </a:prstGeom>
        </p:spPr>
        <p:txBody>
          <a:bodyPr wrap="none">
            <a:spAutoFit/>
          </a:bodyPr>
          <a:lstStyle/>
          <a:p>
            <a:pPr lvl="0"/>
            <a:r>
              <a:rPr lang="en-US" sz="5400" dirty="0">
                <a:solidFill>
                  <a:prstClr val="black"/>
                </a:solidFill>
              </a:rPr>
              <a:t>Container</a:t>
            </a:r>
          </a:p>
        </p:txBody>
      </p:sp>
    </p:spTree>
    <p:extLst>
      <p:ext uri="{BB962C8B-B14F-4D97-AF65-F5344CB8AC3E}">
        <p14:creationId xmlns:p14="http://schemas.microsoft.com/office/powerpoint/2010/main" val="4148135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468E74-9EB9-451E-B9FC-3FAB68757223}"/>
              </a:ext>
            </a:extLst>
          </p:cNvPr>
          <p:cNvSpPr txBox="1"/>
          <p:nvPr/>
        </p:nvSpPr>
        <p:spPr>
          <a:xfrm>
            <a:off x="1958340" y="0"/>
            <a:ext cx="8275320" cy="830997"/>
          </a:xfrm>
          <a:prstGeom prst="rect">
            <a:avLst/>
          </a:prstGeom>
          <a:solidFill>
            <a:srgbClr val="E0EED8"/>
          </a:solidFill>
        </p:spPr>
        <p:txBody>
          <a:bodyPr wrap="square" rtlCol="0">
            <a:spAutoFit/>
          </a:bodyPr>
          <a:lstStyle/>
          <a:p>
            <a:pPr algn="ctr"/>
            <a:r>
              <a:rPr lang="en-US" sz="4800" dirty="0"/>
              <a:t>In-Ground Garden Advantages</a:t>
            </a:r>
          </a:p>
        </p:txBody>
      </p:sp>
      <p:sp>
        <p:nvSpPr>
          <p:cNvPr id="3" name="TextBox 2">
            <a:extLst>
              <a:ext uri="{FF2B5EF4-FFF2-40B4-BE49-F238E27FC236}">
                <a16:creationId xmlns:a16="http://schemas.microsoft.com/office/drawing/2014/main" id="{A1126303-D0E6-4C2D-809A-7AC88D103FDA}"/>
              </a:ext>
            </a:extLst>
          </p:cNvPr>
          <p:cNvSpPr txBox="1"/>
          <p:nvPr/>
        </p:nvSpPr>
        <p:spPr>
          <a:xfrm>
            <a:off x="198120" y="2073659"/>
            <a:ext cx="11140440" cy="1323439"/>
          </a:xfrm>
          <a:prstGeom prst="rect">
            <a:avLst/>
          </a:prstGeom>
          <a:solidFill>
            <a:srgbClr val="E0EED8">
              <a:alpha val="50196"/>
            </a:srgbClr>
          </a:solidFill>
        </p:spPr>
        <p:txBody>
          <a:bodyPr wrap="square" rtlCol="0">
            <a:spAutoFit/>
          </a:bodyPr>
          <a:lstStyle/>
          <a:p>
            <a:pPr marL="742950" indent="-742950">
              <a:buAutoNum type="arabicParenR"/>
            </a:pPr>
            <a:r>
              <a:rPr lang="en-US" sz="4000" dirty="0"/>
              <a:t>You can use the existing soil as a growing medium. </a:t>
            </a:r>
          </a:p>
        </p:txBody>
      </p:sp>
      <p:pic>
        <p:nvPicPr>
          <p:cNvPr id="5" name="Picture 4">
            <a:extLst>
              <a:ext uri="{FF2B5EF4-FFF2-40B4-BE49-F238E27FC236}">
                <a16:creationId xmlns:a16="http://schemas.microsoft.com/office/drawing/2014/main" id="{D4CC233F-86DA-4A58-81BF-4F6211B950BB}"/>
              </a:ext>
            </a:extLst>
          </p:cNvPr>
          <p:cNvPicPr>
            <a:picLocks noChangeAspect="1"/>
          </p:cNvPicPr>
          <p:nvPr/>
        </p:nvPicPr>
        <p:blipFill>
          <a:blip r:embed="rId3"/>
          <a:stretch>
            <a:fillRect/>
          </a:stretch>
        </p:blipFill>
        <p:spPr>
          <a:xfrm>
            <a:off x="7635240" y="3932263"/>
            <a:ext cx="4358640" cy="2925737"/>
          </a:xfrm>
          <a:prstGeom prst="rect">
            <a:avLst/>
          </a:prstGeom>
        </p:spPr>
      </p:pic>
      <p:sp>
        <p:nvSpPr>
          <p:cNvPr id="8" name="Rectangle 7">
            <a:extLst>
              <a:ext uri="{FF2B5EF4-FFF2-40B4-BE49-F238E27FC236}">
                <a16:creationId xmlns:a16="http://schemas.microsoft.com/office/drawing/2014/main" id="{5ADA5CA1-224B-483F-9562-7CDBE08080E4}"/>
              </a:ext>
            </a:extLst>
          </p:cNvPr>
          <p:cNvSpPr/>
          <p:nvPr/>
        </p:nvSpPr>
        <p:spPr>
          <a:xfrm>
            <a:off x="1280160" y="3460903"/>
            <a:ext cx="6355080" cy="3170099"/>
          </a:xfrm>
          <a:prstGeom prst="rect">
            <a:avLst/>
          </a:prstGeom>
          <a:solidFill>
            <a:srgbClr val="E0EED8">
              <a:alpha val="50196"/>
            </a:srgbClr>
          </a:solidFill>
        </p:spPr>
        <p:txBody>
          <a:bodyPr wrap="square">
            <a:spAutoFit/>
          </a:bodyPr>
          <a:lstStyle/>
          <a:p>
            <a:r>
              <a:rPr lang="en-US" sz="4000" dirty="0">
                <a:solidFill>
                  <a:prstClr val="black"/>
                </a:solidFill>
              </a:rPr>
              <a:t>Most soils are perfectly fine for gardening if they are properly tilled and may only require few if any amendments.</a:t>
            </a:r>
            <a:endParaRPr lang="en-US" dirty="0"/>
          </a:p>
        </p:txBody>
      </p:sp>
    </p:spTree>
    <p:extLst>
      <p:ext uri="{BB962C8B-B14F-4D97-AF65-F5344CB8AC3E}">
        <p14:creationId xmlns:p14="http://schemas.microsoft.com/office/powerpoint/2010/main" val="1764244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C5E93F-AD40-4349-9E85-BAFAB6404712}"/>
              </a:ext>
            </a:extLst>
          </p:cNvPr>
          <p:cNvSpPr txBox="1"/>
          <p:nvPr/>
        </p:nvSpPr>
        <p:spPr>
          <a:xfrm>
            <a:off x="1958340" y="209103"/>
            <a:ext cx="8275320" cy="830997"/>
          </a:xfrm>
          <a:prstGeom prst="rect">
            <a:avLst/>
          </a:prstGeom>
          <a:solidFill>
            <a:srgbClr val="E0EED8"/>
          </a:solidFill>
        </p:spPr>
        <p:txBody>
          <a:bodyPr wrap="square" rtlCol="0">
            <a:spAutoFit/>
          </a:bodyPr>
          <a:lstStyle/>
          <a:p>
            <a:pPr algn="ctr"/>
            <a:r>
              <a:rPr lang="en-US" sz="4800" dirty="0"/>
              <a:t>In-Ground Garden Advantages</a:t>
            </a:r>
          </a:p>
        </p:txBody>
      </p:sp>
      <p:sp>
        <p:nvSpPr>
          <p:cNvPr id="2" name="TextBox 1">
            <a:extLst>
              <a:ext uri="{FF2B5EF4-FFF2-40B4-BE49-F238E27FC236}">
                <a16:creationId xmlns:a16="http://schemas.microsoft.com/office/drawing/2014/main" id="{A9F91DCE-04AE-4E8A-A9FF-2FF47205A07C}"/>
              </a:ext>
            </a:extLst>
          </p:cNvPr>
          <p:cNvSpPr txBox="1"/>
          <p:nvPr/>
        </p:nvSpPr>
        <p:spPr>
          <a:xfrm>
            <a:off x="304800" y="2217704"/>
            <a:ext cx="10088880" cy="769441"/>
          </a:xfrm>
          <a:prstGeom prst="rect">
            <a:avLst/>
          </a:prstGeom>
          <a:solidFill>
            <a:srgbClr val="E0EED8">
              <a:alpha val="50196"/>
            </a:srgbClr>
          </a:solidFill>
        </p:spPr>
        <p:txBody>
          <a:bodyPr wrap="square" rtlCol="0">
            <a:spAutoFit/>
          </a:bodyPr>
          <a:lstStyle/>
          <a:p>
            <a:r>
              <a:rPr lang="en-US" sz="4400" dirty="0"/>
              <a:t>2) The initial start-up cost is much lower. </a:t>
            </a:r>
          </a:p>
        </p:txBody>
      </p:sp>
      <p:sp>
        <p:nvSpPr>
          <p:cNvPr id="8" name="Rectangle 7">
            <a:extLst>
              <a:ext uri="{FF2B5EF4-FFF2-40B4-BE49-F238E27FC236}">
                <a16:creationId xmlns:a16="http://schemas.microsoft.com/office/drawing/2014/main" id="{8F037012-DF2E-42C6-B406-28FFD33FE222}"/>
              </a:ext>
            </a:extLst>
          </p:cNvPr>
          <p:cNvSpPr/>
          <p:nvPr/>
        </p:nvSpPr>
        <p:spPr>
          <a:xfrm>
            <a:off x="2278380" y="3703320"/>
            <a:ext cx="7635240" cy="1323439"/>
          </a:xfrm>
          <a:prstGeom prst="rect">
            <a:avLst/>
          </a:prstGeom>
          <a:solidFill>
            <a:srgbClr val="E0EED8">
              <a:alpha val="50196"/>
            </a:srgbClr>
          </a:solidFill>
        </p:spPr>
        <p:txBody>
          <a:bodyPr wrap="square">
            <a:spAutoFit/>
          </a:bodyPr>
          <a:lstStyle/>
          <a:p>
            <a:r>
              <a:rPr lang="en-US" sz="4000" dirty="0">
                <a:solidFill>
                  <a:prstClr val="black"/>
                </a:solidFill>
              </a:rPr>
              <a:t>You already have the soil or growing medium.</a:t>
            </a:r>
            <a:endParaRPr lang="en-US" dirty="0"/>
          </a:p>
        </p:txBody>
      </p:sp>
    </p:spTree>
    <p:extLst>
      <p:ext uri="{BB962C8B-B14F-4D97-AF65-F5344CB8AC3E}">
        <p14:creationId xmlns:p14="http://schemas.microsoft.com/office/powerpoint/2010/main" val="4290726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A0853E-E059-486D-9E84-6E89EB4917B1}"/>
              </a:ext>
            </a:extLst>
          </p:cNvPr>
          <p:cNvSpPr txBox="1"/>
          <p:nvPr/>
        </p:nvSpPr>
        <p:spPr>
          <a:xfrm>
            <a:off x="1958340" y="89624"/>
            <a:ext cx="8275320" cy="830997"/>
          </a:xfrm>
          <a:prstGeom prst="rect">
            <a:avLst/>
          </a:prstGeom>
          <a:solidFill>
            <a:srgbClr val="E0EED8"/>
          </a:solidFill>
        </p:spPr>
        <p:txBody>
          <a:bodyPr wrap="square" rtlCol="0">
            <a:spAutoFit/>
          </a:bodyPr>
          <a:lstStyle/>
          <a:p>
            <a:pPr algn="ctr"/>
            <a:r>
              <a:rPr lang="en-US" sz="4800" dirty="0"/>
              <a:t>In-Ground Garden Advantages</a:t>
            </a:r>
          </a:p>
        </p:txBody>
      </p:sp>
      <p:sp>
        <p:nvSpPr>
          <p:cNvPr id="2" name="TextBox 1">
            <a:extLst>
              <a:ext uri="{FF2B5EF4-FFF2-40B4-BE49-F238E27FC236}">
                <a16:creationId xmlns:a16="http://schemas.microsoft.com/office/drawing/2014/main" id="{8C783280-0DA4-4532-9878-B2C135A07B5C}"/>
              </a:ext>
            </a:extLst>
          </p:cNvPr>
          <p:cNvSpPr txBox="1"/>
          <p:nvPr/>
        </p:nvSpPr>
        <p:spPr>
          <a:xfrm>
            <a:off x="1165860" y="2253644"/>
            <a:ext cx="10698480" cy="3477875"/>
          </a:xfrm>
          <a:prstGeom prst="rect">
            <a:avLst/>
          </a:prstGeom>
          <a:noFill/>
        </p:spPr>
        <p:txBody>
          <a:bodyPr wrap="square" rtlCol="0">
            <a:spAutoFit/>
          </a:bodyPr>
          <a:lstStyle/>
          <a:p>
            <a:r>
              <a:rPr lang="en-US" sz="4400" dirty="0"/>
              <a:t>3) Less initial labor required to start. </a:t>
            </a:r>
          </a:p>
          <a:p>
            <a:r>
              <a:rPr lang="en-US" sz="4400" dirty="0"/>
              <a:t>	-Pick your spot</a:t>
            </a:r>
          </a:p>
          <a:p>
            <a:r>
              <a:rPr lang="en-US" sz="4400" dirty="0"/>
              <a:t>	-Layout the are</a:t>
            </a:r>
          </a:p>
          <a:p>
            <a:r>
              <a:rPr lang="en-US" sz="4400" dirty="0"/>
              <a:t>	-Remove instance vegetation</a:t>
            </a:r>
          </a:p>
          <a:p>
            <a:r>
              <a:rPr lang="en-US" sz="4400" dirty="0"/>
              <a:t>	-Use </a:t>
            </a:r>
            <a:r>
              <a:rPr lang="en-US" sz="4400" dirty="0" err="1"/>
              <a:t>ractor</a:t>
            </a:r>
            <a:r>
              <a:rPr lang="en-US" sz="4400" dirty="0"/>
              <a:t> or tiller to loosen the soil</a:t>
            </a:r>
          </a:p>
        </p:txBody>
      </p:sp>
      <p:pic>
        <p:nvPicPr>
          <p:cNvPr id="5" name="Picture 4">
            <a:extLst>
              <a:ext uri="{FF2B5EF4-FFF2-40B4-BE49-F238E27FC236}">
                <a16:creationId xmlns:a16="http://schemas.microsoft.com/office/drawing/2014/main" id="{C1FA9567-9C8D-4C51-9CA3-58282B59CBE9}"/>
              </a:ext>
            </a:extLst>
          </p:cNvPr>
          <p:cNvPicPr>
            <a:picLocks noChangeAspect="1"/>
          </p:cNvPicPr>
          <p:nvPr/>
        </p:nvPicPr>
        <p:blipFill>
          <a:blip r:embed="rId2"/>
          <a:stretch>
            <a:fillRect/>
          </a:stretch>
        </p:blipFill>
        <p:spPr>
          <a:xfrm>
            <a:off x="13213080" y="3429000"/>
            <a:ext cx="4076700" cy="2717800"/>
          </a:xfrm>
          <a:prstGeom prst="rect">
            <a:avLst/>
          </a:prstGeom>
        </p:spPr>
      </p:pic>
    </p:spTree>
    <p:extLst>
      <p:ext uri="{BB962C8B-B14F-4D97-AF65-F5344CB8AC3E}">
        <p14:creationId xmlns:p14="http://schemas.microsoft.com/office/powerpoint/2010/main" val="2552309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CAB9DB-37F3-44C7-B8D6-56AE43A20C05}"/>
              </a:ext>
            </a:extLst>
          </p:cNvPr>
          <p:cNvSpPr txBox="1"/>
          <p:nvPr/>
        </p:nvSpPr>
        <p:spPr>
          <a:xfrm>
            <a:off x="1958340" y="267534"/>
            <a:ext cx="8275320" cy="1569660"/>
          </a:xfrm>
          <a:prstGeom prst="rect">
            <a:avLst/>
          </a:prstGeom>
          <a:solidFill>
            <a:srgbClr val="E0EED8"/>
          </a:solidFill>
        </p:spPr>
        <p:txBody>
          <a:bodyPr wrap="square" rtlCol="0">
            <a:spAutoFit/>
          </a:bodyPr>
          <a:lstStyle/>
          <a:p>
            <a:pPr algn="ctr"/>
            <a:r>
              <a:rPr lang="en-US" sz="4800" dirty="0"/>
              <a:t>In-Ground Garden Advantages &amp; Disadvantages</a:t>
            </a:r>
          </a:p>
        </p:txBody>
      </p:sp>
      <p:sp>
        <p:nvSpPr>
          <p:cNvPr id="2" name="TextBox 1">
            <a:extLst>
              <a:ext uri="{FF2B5EF4-FFF2-40B4-BE49-F238E27FC236}">
                <a16:creationId xmlns:a16="http://schemas.microsoft.com/office/drawing/2014/main" id="{CA2F2318-A468-48EF-9753-F610F24BAE31}"/>
              </a:ext>
            </a:extLst>
          </p:cNvPr>
          <p:cNvSpPr txBox="1"/>
          <p:nvPr/>
        </p:nvSpPr>
        <p:spPr>
          <a:xfrm>
            <a:off x="1626870" y="2721114"/>
            <a:ext cx="9742170" cy="769441"/>
          </a:xfrm>
          <a:prstGeom prst="rect">
            <a:avLst/>
          </a:prstGeom>
          <a:solidFill>
            <a:srgbClr val="E0EED8">
              <a:alpha val="50196"/>
            </a:srgbClr>
          </a:solidFill>
        </p:spPr>
        <p:txBody>
          <a:bodyPr wrap="square" rtlCol="0">
            <a:spAutoFit/>
          </a:bodyPr>
          <a:lstStyle/>
          <a:p>
            <a:r>
              <a:rPr lang="en-US" sz="4400" dirty="0"/>
              <a:t>4) In-ground gardens are less permanent.</a:t>
            </a:r>
          </a:p>
        </p:txBody>
      </p:sp>
    </p:spTree>
    <p:extLst>
      <p:ext uri="{BB962C8B-B14F-4D97-AF65-F5344CB8AC3E}">
        <p14:creationId xmlns:p14="http://schemas.microsoft.com/office/powerpoint/2010/main" val="32440478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9BBA49-4AA9-4C40-A790-506D205E0459}"/>
              </a:ext>
            </a:extLst>
          </p:cNvPr>
          <p:cNvSpPr txBox="1"/>
          <p:nvPr/>
        </p:nvSpPr>
        <p:spPr>
          <a:xfrm>
            <a:off x="1958340" y="152400"/>
            <a:ext cx="8275320" cy="830997"/>
          </a:xfrm>
          <a:prstGeom prst="rect">
            <a:avLst/>
          </a:prstGeom>
          <a:solidFill>
            <a:srgbClr val="E0EED8"/>
          </a:solidFill>
        </p:spPr>
        <p:txBody>
          <a:bodyPr wrap="square" rtlCol="0">
            <a:spAutoFit/>
          </a:bodyPr>
          <a:lstStyle/>
          <a:p>
            <a:pPr algn="ctr"/>
            <a:r>
              <a:rPr lang="en-US" sz="4800" dirty="0"/>
              <a:t>In-Ground Garden Advantage</a:t>
            </a:r>
          </a:p>
        </p:txBody>
      </p:sp>
      <p:sp>
        <p:nvSpPr>
          <p:cNvPr id="2" name="TextBox 1">
            <a:extLst>
              <a:ext uri="{FF2B5EF4-FFF2-40B4-BE49-F238E27FC236}">
                <a16:creationId xmlns:a16="http://schemas.microsoft.com/office/drawing/2014/main" id="{B5B5B6B6-9C14-4F3F-8691-2BE74ABA7EDC}"/>
              </a:ext>
            </a:extLst>
          </p:cNvPr>
          <p:cNvSpPr txBox="1"/>
          <p:nvPr/>
        </p:nvSpPr>
        <p:spPr>
          <a:xfrm>
            <a:off x="1958340" y="2367171"/>
            <a:ext cx="8275320" cy="2123658"/>
          </a:xfrm>
          <a:prstGeom prst="rect">
            <a:avLst/>
          </a:prstGeom>
          <a:solidFill>
            <a:srgbClr val="E0EED8">
              <a:alpha val="50196"/>
            </a:srgbClr>
          </a:solidFill>
          <a:ln>
            <a:solidFill>
              <a:srgbClr val="000000">
                <a:alpha val="50196"/>
              </a:srgbClr>
            </a:solidFill>
          </a:ln>
        </p:spPr>
        <p:txBody>
          <a:bodyPr wrap="square" rtlCol="0">
            <a:spAutoFit/>
          </a:bodyPr>
          <a:lstStyle/>
          <a:p>
            <a:r>
              <a:rPr lang="en-US" sz="4400" dirty="0"/>
              <a:t>5) Lower water requirements</a:t>
            </a:r>
          </a:p>
          <a:p>
            <a:r>
              <a:rPr lang="en-US" sz="4400" dirty="0"/>
              <a:t>		</a:t>
            </a:r>
          </a:p>
          <a:p>
            <a:r>
              <a:rPr lang="en-US" sz="4400" dirty="0"/>
              <a:t>			less irrigation required</a:t>
            </a:r>
          </a:p>
        </p:txBody>
      </p:sp>
    </p:spTree>
    <p:extLst>
      <p:ext uri="{BB962C8B-B14F-4D97-AF65-F5344CB8AC3E}">
        <p14:creationId xmlns:p14="http://schemas.microsoft.com/office/powerpoint/2010/main" val="3592198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8F2FA5-6F4F-4DCC-AE66-C15A0DFA424C}"/>
              </a:ext>
            </a:extLst>
          </p:cNvPr>
          <p:cNvSpPr txBox="1"/>
          <p:nvPr/>
        </p:nvSpPr>
        <p:spPr>
          <a:xfrm>
            <a:off x="1629727" y="2305615"/>
            <a:ext cx="8932545" cy="2246769"/>
          </a:xfrm>
          <a:prstGeom prst="rect">
            <a:avLst/>
          </a:prstGeom>
          <a:noFill/>
        </p:spPr>
        <p:txBody>
          <a:bodyPr wrap="square" rtlCol="0">
            <a:spAutoFit/>
          </a:bodyPr>
          <a:lstStyle/>
          <a:p>
            <a:r>
              <a:rPr lang="en-US" sz="5400" b="1" dirty="0"/>
              <a:t>If you fail to plan, you are planning to fail.  </a:t>
            </a:r>
            <a:r>
              <a:rPr lang="en-US" sz="3200" i="1" dirty="0"/>
              <a:t>Benjamin Franklin</a:t>
            </a:r>
          </a:p>
          <a:p>
            <a:endParaRPr lang="en-US" sz="3200" i="1" dirty="0"/>
          </a:p>
        </p:txBody>
      </p:sp>
    </p:spTree>
    <p:extLst>
      <p:ext uri="{BB962C8B-B14F-4D97-AF65-F5344CB8AC3E}">
        <p14:creationId xmlns:p14="http://schemas.microsoft.com/office/powerpoint/2010/main" val="3236394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DFAAB3-F50C-431E-8C4B-2E7B96298D45}"/>
              </a:ext>
            </a:extLst>
          </p:cNvPr>
          <p:cNvSpPr txBox="1"/>
          <p:nvPr/>
        </p:nvSpPr>
        <p:spPr>
          <a:xfrm>
            <a:off x="1604010" y="167580"/>
            <a:ext cx="8983980" cy="830997"/>
          </a:xfrm>
          <a:prstGeom prst="rect">
            <a:avLst/>
          </a:prstGeom>
          <a:solidFill>
            <a:srgbClr val="E0EED8"/>
          </a:solidFill>
        </p:spPr>
        <p:txBody>
          <a:bodyPr wrap="square" rtlCol="0">
            <a:spAutoFit/>
          </a:bodyPr>
          <a:lstStyle/>
          <a:p>
            <a:pPr algn="ctr"/>
            <a:r>
              <a:rPr lang="en-US" sz="4800" dirty="0"/>
              <a:t>In-Ground Garden Disadvantages</a:t>
            </a:r>
          </a:p>
        </p:txBody>
      </p:sp>
      <p:sp>
        <p:nvSpPr>
          <p:cNvPr id="2" name="TextBox 1">
            <a:extLst>
              <a:ext uri="{FF2B5EF4-FFF2-40B4-BE49-F238E27FC236}">
                <a16:creationId xmlns:a16="http://schemas.microsoft.com/office/drawing/2014/main" id="{DF22614B-F309-4738-B6ED-CCBC61E606C3}"/>
              </a:ext>
            </a:extLst>
          </p:cNvPr>
          <p:cNvSpPr txBox="1"/>
          <p:nvPr/>
        </p:nvSpPr>
        <p:spPr>
          <a:xfrm>
            <a:off x="632460" y="2644170"/>
            <a:ext cx="10927080" cy="1569660"/>
          </a:xfrm>
          <a:prstGeom prst="rect">
            <a:avLst/>
          </a:prstGeom>
          <a:solidFill>
            <a:srgbClr val="E0EED8">
              <a:alpha val="50196"/>
            </a:srgbClr>
          </a:solidFill>
        </p:spPr>
        <p:txBody>
          <a:bodyPr wrap="square" rtlCol="0">
            <a:spAutoFit/>
          </a:bodyPr>
          <a:lstStyle/>
          <a:p>
            <a:r>
              <a:rPr lang="en-US" sz="4800" dirty="0"/>
              <a:t>1) Your starting soil is what you have to work with.</a:t>
            </a:r>
          </a:p>
        </p:txBody>
      </p:sp>
    </p:spTree>
    <p:extLst>
      <p:ext uri="{BB962C8B-B14F-4D97-AF65-F5344CB8AC3E}">
        <p14:creationId xmlns:p14="http://schemas.microsoft.com/office/powerpoint/2010/main" val="22047825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58770B-A0A3-4470-8D10-E95476C24D12}"/>
              </a:ext>
            </a:extLst>
          </p:cNvPr>
          <p:cNvSpPr txBox="1"/>
          <p:nvPr/>
        </p:nvSpPr>
        <p:spPr>
          <a:xfrm>
            <a:off x="1684020" y="198120"/>
            <a:ext cx="8823960" cy="830997"/>
          </a:xfrm>
          <a:prstGeom prst="rect">
            <a:avLst/>
          </a:prstGeom>
          <a:solidFill>
            <a:srgbClr val="E0EED8"/>
          </a:solidFill>
        </p:spPr>
        <p:txBody>
          <a:bodyPr wrap="square" rtlCol="0">
            <a:spAutoFit/>
          </a:bodyPr>
          <a:lstStyle/>
          <a:p>
            <a:pPr algn="ctr"/>
            <a:r>
              <a:rPr lang="en-US" sz="4800" dirty="0"/>
              <a:t>In-Ground Garden Disadvantages</a:t>
            </a:r>
          </a:p>
        </p:txBody>
      </p:sp>
      <p:sp>
        <p:nvSpPr>
          <p:cNvPr id="2" name="TextBox 1">
            <a:extLst>
              <a:ext uri="{FF2B5EF4-FFF2-40B4-BE49-F238E27FC236}">
                <a16:creationId xmlns:a16="http://schemas.microsoft.com/office/drawing/2014/main" id="{F7A8E97B-44D6-418F-901E-C0790587D44F}"/>
              </a:ext>
            </a:extLst>
          </p:cNvPr>
          <p:cNvSpPr txBox="1"/>
          <p:nvPr/>
        </p:nvSpPr>
        <p:spPr>
          <a:xfrm>
            <a:off x="704850" y="1237833"/>
            <a:ext cx="10782300" cy="2123658"/>
          </a:xfrm>
          <a:prstGeom prst="rect">
            <a:avLst/>
          </a:prstGeom>
          <a:solidFill>
            <a:srgbClr val="E0EED8">
              <a:alpha val="50196"/>
            </a:srgbClr>
          </a:solidFill>
        </p:spPr>
        <p:txBody>
          <a:bodyPr wrap="square" rtlCol="0">
            <a:spAutoFit/>
          </a:bodyPr>
          <a:lstStyle/>
          <a:p>
            <a:r>
              <a:rPr lang="en-US" sz="4400" dirty="0"/>
              <a:t>2) It may be more difficult to keep pests, diseases and animals out of an in-ground garden.</a:t>
            </a:r>
          </a:p>
        </p:txBody>
      </p:sp>
      <p:pic>
        <p:nvPicPr>
          <p:cNvPr id="5" name="Picture 4">
            <a:extLst>
              <a:ext uri="{FF2B5EF4-FFF2-40B4-BE49-F238E27FC236}">
                <a16:creationId xmlns:a16="http://schemas.microsoft.com/office/drawing/2014/main" id="{0B1AE0E1-0D39-4D5B-A24C-B119BF5BFB3B}"/>
              </a:ext>
            </a:extLst>
          </p:cNvPr>
          <p:cNvPicPr>
            <a:picLocks noChangeAspect="1"/>
          </p:cNvPicPr>
          <p:nvPr/>
        </p:nvPicPr>
        <p:blipFill>
          <a:blip r:embed="rId3"/>
          <a:stretch>
            <a:fillRect/>
          </a:stretch>
        </p:blipFill>
        <p:spPr>
          <a:xfrm>
            <a:off x="5895975" y="2726055"/>
            <a:ext cx="6038850" cy="3933825"/>
          </a:xfrm>
          <a:prstGeom prst="rect">
            <a:avLst/>
          </a:prstGeom>
        </p:spPr>
      </p:pic>
    </p:spTree>
    <p:extLst>
      <p:ext uri="{BB962C8B-B14F-4D97-AF65-F5344CB8AC3E}">
        <p14:creationId xmlns:p14="http://schemas.microsoft.com/office/powerpoint/2010/main" val="1348490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D02F67-C96A-428D-B34C-F91E443797C0}"/>
              </a:ext>
            </a:extLst>
          </p:cNvPr>
          <p:cNvSpPr txBox="1"/>
          <p:nvPr/>
        </p:nvSpPr>
        <p:spPr>
          <a:xfrm>
            <a:off x="1443990" y="154813"/>
            <a:ext cx="9304020" cy="830997"/>
          </a:xfrm>
          <a:prstGeom prst="rect">
            <a:avLst/>
          </a:prstGeom>
          <a:solidFill>
            <a:srgbClr val="E0EED8"/>
          </a:solidFill>
        </p:spPr>
        <p:txBody>
          <a:bodyPr wrap="square" rtlCol="0">
            <a:spAutoFit/>
          </a:bodyPr>
          <a:lstStyle/>
          <a:p>
            <a:pPr algn="ctr"/>
            <a:r>
              <a:rPr lang="en-US" sz="4800" dirty="0"/>
              <a:t>In-Ground Garden Disadvantages</a:t>
            </a:r>
          </a:p>
        </p:txBody>
      </p:sp>
      <p:sp>
        <p:nvSpPr>
          <p:cNvPr id="2" name="TextBox 1">
            <a:extLst>
              <a:ext uri="{FF2B5EF4-FFF2-40B4-BE49-F238E27FC236}">
                <a16:creationId xmlns:a16="http://schemas.microsoft.com/office/drawing/2014/main" id="{8E7BAC3E-41E1-4B9F-893F-1B14E7ED9E65}"/>
              </a:ext>
            </a:extLst>
          </p:cNvPr>
          <p:cNvSpPr txBox="1"/>
          <p:nvPr/>
        </p:nvSpPr>
        <p:spPr>
          <a:xfrm>
            <a:off x="3874770" y="2377380"/>
            <a:ext cx="8048030" cy="707886"/>
          </a:xfrm>
          <a:prstGeom prst="rect">
            <a:avLst/>
          </a:prstGeom>
          <a:solidFill>
            <a:srgbClr val="E0EED8">
              <a:alpha val="50196"/>
            </a:srgbClr>
          </a:solidFill>
        </p:spPr>
        <p:txBody>
          <a:bodyPr wrap="square" rtlCol="0">
            <a:spAutoFit/>
          </a:bodyPr>
          <a:lstStyle/>
          <a:p>
            <a:r>
              <a:rPr lang="en-US" sz="4000" dirty="0"/>
              <a:t>3) In-ground beds are at ground level.</a:t>
            </a:r>
          </a:p>
        </p:txBody>
      </p:sp>
      <p:pic>
        <p:nvPicPr>
          <p:cNvPr id="5" name="Picture 4">
            <a:extLst>
              <a:ext uri="{FF2B5EF4-FFF2-40B4-BE49-F238E27FC236}">
                <a16:creationId xmlns:a16="http://schemas.microsoft.com/office/drawing/2014/main" id="{8545D2D3-6B8E-445B-BE7D-80938521C452}"/>
              </a:ext>
            </a:extLst>
          </p:cNvPr>
          <p:cNvPicPr>
            <a:picLocks noChangeAspect="1"/>
          </p:cNvPicPr>
          <p:nvPr/>
        </p:nvPicPr>
        <p:blipFill>
          <a:blip r:embed="rId3"/>
          <a:stretch>
            <a:fillRect/>
          </a:stretch>
        </p:blipFill>
        <p:spPr>
          <a:xfrm>
            <a:off x="132040" y="1380130"/>
            <a:ext cx="3533180" cy="5323057"/>
          </a:xfrm>
          <a:prstGeom prst="rect">
            <a:avLst/>
          </a:prstGeom>
        </p:spPr>
      </p:pic>
    </p:spTree>
    <p:extLst>
      <p:ext uri="{BB962C8B-B14F-4D97-AF65-F5344CB8AC3E}">
        <p14:creationId xmlns:p14="http://schemas.microsoft.com/office/powerpoint/2010/main" val="2572735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A5EAC0-5A35-4CD1-93C8-AB58201E0503}"/>
              </a:ext>
            </a:extLst>
          </p:cNvPr>
          <p:cNvSpPr txBox="1"/>
          <p:nvPr/>
        </p:nvSpPr>
        <p:spPr>
          <a:xfrm>
            <a:off x="1314450" y="97303"/>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sp>
        <p:nvSpPr>
          <p:cNvPr id="2" name="TextBox 1">
            <a:extLst>
              <a:ext uri="{FF2B5EF4-FFF2-40B4-BE49-F238E27FC236}">
                <a16:creationId xmlns:a16="http://schemas.microsoft.com/office/drawing/2014/main" id="{AE697BAD-479C-4465-8753-916234ED5F96}"/>
              </a:ext>
            </a:extLst>
          </p:cNvPr>
          <p:cNvSpPr txBox="1"/>
          <p:nvPr/>
        </p:nvSpPr>
        <p:spPr>
          <a:xfrm>
            <a:off x="1005840" y="1811654"/>
            <a:ext cx="10180320" cy="707886"/>
          </a:xfrm>
          <a:prstGeom prst="rect">
            <a:avLst/>
          </a:prstGeom>
          <a:solidFill>
            <a:srgbClr val="E0EED8">
              <a:alpha val="50196"/>
            </a:srgbClr>
          </a:solidFill>
        </p:spPr>
        <p:txBody>
          <a:bodyPr wrap="square" rtlCol="0">
            <a:spAutoFit/>
          </a:bodyPr>
          <a:lstStyle/>
          <a:p>
            <a:r>
              <a:rPr lang="en-US" sz="4000" dirty="0"/>
              <a:t>1) You can locate your garden almost anywhere.</a:t>
            </a:r>
          </a:p>
        </p:txBody>
      </p:sp>
      <p:pic>
        <p:nvPicPr>
          <p:cNvPr id="6" name="Picture 5" descr="A group of people sitting at a table in a garden&#10;&#10;Description automatically generated">
            <a:extLst>
              <a:ext uri="{FF2B5EF4-FFF2-40B4-BE49-F238E27FC236}">
                <a16:creationId xmlns:a16="http://schemas.microsoft.com/office/drawing/2014/main" id="{8BC6B881-5819-45AC-A215-2A08B55D1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 y="2808922"/>
            <a:ext cx="5715000" cy="3800475"/>
          </a:xfrm>
          <a:prstGeom prst="rect">
            <a:avLst/>
          </a:prstGeom>
        </p:spPr>
      </p:pic>
      <p:pic>
        <p:nvPicPr>
          <p:cNvPr id="7" name="Picture 6">
            <a:extLst>
              <a:ext uri="{FF2B5EF4-FFF2-40B4-BE49-F238E27FC236}">
                <a16:creationId xmlns:a16="http://schemas.microsoft.com/office/drawing/2014/main" id="{87DC2149-B3CB-4155-BD25-35904E8B6A2F}"/>
              </a:ext>
            </a:extLst>
          </p:cNvPr>
          <p:cNvPicPr>
            <a:picLocks noChangeAspect="1"/>
          </p:cNvPicPr>
          <p:nvPr/>
        </p:nvPicPr>
        <p:blipFill>
          <a:blip r:embed="rId4"/>
          <a:stretch>
            <a:fillRect/>
          </a:stretch>
        </p:blipFill>
        <p:spPr>
          <a:xfrm>
            <a:off x="6842760" y="2802111"/>
            <a:ext cx="5082540" cy="3807285"/>
          </a:xfrm>
          <a:prstGeom prst="rect">
            <a:avLst/>
          </a:prstGeom>
        </p:spPr>
      </p:pic>
    </p:spTree>
    <p:extLst>
      <p:ext uri="{BB962C8B-B14F-4D97-AF65-F5344CB8AC3E}">
        <p14:creationId xmlns:p14="http://schemas.microsoft.com/office/powerpoint/2010/main" val="2748682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A11396-8854-41C9-8378-206AF280E4C0}"/>
              </a:ext>
            </a:extLst>
          </p:cNvPr>
          <p:cNvSpPr txBox="1"/>
          <p:nvPr/>
        </p:nvSpPr>
        <p:spPr>
          <a:xfrm>
            <a:off x="1314450" y="132080"/>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sp>
        <p:nvSpPr>
          <p:cNvPr id="2" name="TextBox 1">
            <a:extLst>
              <a:ext uri="{FF2B5EF4-FFF2-40B4-BE49-F238E27FC236}">
                <a16:creationId xmlns:a16="http://schemas.microsoft.com/office/drawing/2014/main" id="{A4D6CD3A-A990-49E3-B5F0-C8B40189EAE2}"/>
              </a:ext>
            </a:extLst>
          </p:cNvPr>
          <p:cNvSpPr txBox="1"/>
          <p:nvPr/>
        </p:nvSpPr>
        <p:spPr>
          <a:xfrm>
            <a:off x="2735580" y="1980287"/>
            <a:ext cx="6720840" cy="707886"/>
          </a:xfrm>
          <a:prstGeom prst="rect">
            <a:avLst/>
          </a:prstGeom>
          <a:solidFill>
            <a:srgbClr val="E0EED8">
              <a:alpha val="50196"/>
            </a:srgbClr>
          </a:solidFill>
        </p:spPr>
        <p:txBody>
          <a:bodyPr wrap="square" rtlCol="0">
            <a:spAutoFit/>
          </a:bodyPr>
          <a:lstStyle/>
          <a:p>
            <a:r>
              <a:rPr lang="en-US" sz="4000" dirty="0"/>
              <a:t>2) You choose your starting soil.</a:t>
            </a:r>
          </a:p>
        </p:txBody>
      </p:sp>
      <p:pic>
        <p:nvPicPr>
          <p:cNvPr id="6" name="Picture 5" descr="A hand holding a piece of cake&#10;&#10;Description automatically generated">
            <a:extLst>
              <a:ext uri="{FF2B5EF4-FFF2-40B4-BE49-F238E27FC236}">
                <a16:creationId xmlns:a16="http://schemas.microsoft.com/office/drawing/2014/main" id="{1C8B17F7-F892-4636-B164-765253149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0830" y="2966720"/>
            <a:ext cx="6705600" cy="3759200"/>
          </a:xfrm>
          <a:prstGeom prst="rect">
            <a:avLst/>
          </a:prstGeom>
        </p:spPr>
      </p:pic>
    </p:spTree>
    <p:extLst>
      <p:ext uri="{BB962C8B-B14F-4D97-AF65-F5344CB8AC3E}">
        <p14:creationId xmlns:p14="http://schemas.microsoft.com/office/powerpoint/2010/main" val="6796493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2DE99DE-31C7-443E-8BE9-8F75CB78D4E1}"/>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sp>
        <p:nvSpPr>
          <p:cNvPr id="2" name="TextBox 1">
            <a:extLst>
              <a:ext uri="{FF2B5EF4-FFF2-40B4-BE49-F238E27FC236}">
                <a16:creationId xmlns:a16="http://schemas.microsoft.com/office/drawing/2014/main" id="{D731902C-C82D-4E6F-8E33-F47B03F7E32C}"/>
              </a:ext>
            </a:extLst>
          </p:cNvPr>
          <p:cNvSpPr txBox="1"/>
          <p:nvPr/>
        </p:nvSpPr>
        <p:spPr>
          <a:xfrm>
            <a:off x="1443990" y="2767280"/>
            <a:ext cx="9433560" cy="1323439"/>
          </a:xfrm>
          <a:prstGeom prst="rect">
            <a:avLst/>
          </a:prstGeom>
          <a:solidFill>
            <a:srgbClr val="E0EED8">
              <a:alpha val="50196"/>
            </a:srgbClr>
          </a:solidFill>
        </p:spPr>
        <p:txBody>
          <a:bodyPr wrap="square" rtlCol="0">
            <a:spAutoFit/>
          </a:bodyPr>
          <a:lstStyle/>
          <a:p>
            <a:r>
              <a:rPr lang="en-US" sz="4000" dirty="0"/>
              <a:t>3) It’s easier to keep certain weeds and pests out of the garden.</a:t>
            </a:r>
          </a:p>
        </p:txBody>
      </p:sp>
      <p:pic>
        <p:nvPicPr>
          <p:cNvPr id="5" name="Picture 4">
            <a:extLst>
              <a:ext uri="{FF2B5EF4-FFF2-40B4-BE49-F238E27FC236}">
                <a16:creationId xmlns:a16="http://schemas.microsoft.com/office/drawing/2014/main" id="{69CA43AA-AA33-490C-9ED8-D6500AC6EC8F}"/>
              </a:ext>
            </a:extLst>
          </p:cNvPr>
          <p:cNvPicPr>
            <a:picLocks noChangeAspect="1"/>
          </p:cNvPicPr>
          <p:nvPr/>
        </p:nvPicPr>
        <p:blipFill>
          <a:blip r:embed="rId3"/>
          <a:stretch>
            <a:fillRect/>
          </a:stretch>
        </p:blipFill>
        <p:spPr>
          <a:xfrm>
            <a:off x="12990487" y="3100119"/>
            <a:ext cx="6893903" cy="3559761"/>
          </a:xfrm>
          <a:prstGeom prst="rect">
            <a:avLst/>
          </a:prstGeom>
        </p:spPr>
      </p:pic>
    </p:spTree>
    <p:extLst>
      <p:ext uri="{BB962C8B-B14F-4D97-AF65-F5344CB8AC3E}">
        <p14:creationId xmlns:p14="http://schemas.microsoft.com/office/powerpoint/2010/main" val="4247744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793EDD-3D75-4AEB-8F8E-CF81CDBFD594}"/>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sp>
        <p:nvSpPr>
          <p:cNvPr id="2" name="TextBox 1">
            <a:extLst>
              <a:ext uri="{FF2B5EF4-FFF2-40B4-BE49-F238E27FC236}">
                <a16:creationId xmlns:a16="http://schemas.microsoft.com/office/drawing/2014/main" id="{C4F31E72-0D0F-4FB0-A3D0-CF61093E9765}"/>
              </a:ext>
            </a:extLst>
          </p:cNvPr>
          <p:cNvSpPr txBox="1"/>
          <p:nvPr/>
        </p:nvSpPr>
        <p:spPr>
          <a:xfrm>
            <a:off x="853440" y="1691580"/>
            <a:ext cx="10485120" cy="707886"/>
          </a:xfrm>
          <a:prstGeom prst="rect">
            <a:avLst/>
          </a:prstGeom>
          <a:solidFill>
            <a:srgbClr val="E0EED8">
              <a:alpha val="50196"/>
            </a:srgbClr>
          </a:solidFill>
        </p:spPr>
        <p:txBody>
          <a:bodyPr wrap="square" rtlCol="0">
            <a:spAutoFit/>
          </a:bodyPr>
          <a:lstStyle/>
          <a:p>
            <a:r>
              <a:rPr lang="en-US" sz="4000" dirty="0"/>
              <a:t>4) Less likely to have soil compaction problems.</a:t>
            </a:r>
          </a:p>
        </p:txBody>
      </p:sp>
      <p:pic>
        <p:nvPicPr>
          <p:cNvPr id="7" name="Picture 6" descr="A picture containing white&#10;&#10;Description automatically generated">
            <a:extLst>
              <a:ext uri="{FF2B5EF4-FFF2-40B4-BE49-F238E27FC236}">
                <a16:creationId xmlns:a16="http://schemas.microsoft.com/office/drawing/2014/main" id="{5B065280-03A8-4F87-A168-985A10878376}"/>
              </a:ext>
            </a:extLst>
          </p:cNvPr>
          <p:cNvPicPr>
            <a:picLocks noChangeAspect="1"/>
          </p:cNvPicPr>
          <p:nvPr/>
        </p:nvPicPr>
        <p:blipFill rotWithShape="1">
          <a:blip r:embed="rId3">
            <a:extLst>
              <a:ext uri="{28A0092B-C50C-407E-A947-70E740481C1C}">
                <a14:useLocalDpi xmlns:a14="http://schemas.microsoft.com/office/drawing/2010/main" val="0"/>
              </a:ext>
            </a:extLst>
          </a:blip>
          <a:srcRect l="16218" t="28191" r="13002" b="5114"/>
          <a:stretch/>
        </p:blipFill>
        <p:spPr>
          <a:xfrm>
            <a:off x="2550787" y="2694440"/>
            <a:ext cx="7090425" cy="3760604"/>
          </a:xfrm>
          <a:prstGeom prst="rect">
            <a:avLst/>
          </a:prstGeom>
        </p:spPr>
      </p:pic>
    </p:spTree>
    <p:extLst>
      <p:ext uri="{BB962C8B-B14F-4D97-AF65-F5344CB8AC3E}">
        <p14:creationId xmlns:p14="http://schemas.microsoft.com/office/powerpoint/2010/main" val="13487170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087242-17F0-4327-B132-468019009CF4}"/>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sp>
        <p:nvSpPr>
          <p:cNvPr id="2" name="TextBox 1">
            <a:extLst>
              <a:ext uri="{FF2B5EF4-FFF2-40B4-BE49-F238E27FC236}">
                <a16:creationId xmlns:a16="http://schemas.microsoft.com/office/drawing/2014/main" id="{9B4511CF-3A04-46BE-A02A-A4230DD41643}"/>
              </a:ext>
            </a:extLst>
          </p:cNvPr>
          <p:cNvSpPr txBox="1"/>
          <p:nvPr/>
        </p:nvSpPr>
        <p:spPr>
          <a:xfrm>
            <a:off x="1455419" y="1733096"/>
            <a:ext cx="9281160" cy="707886"/>
          </a:xfrm>
          <a:prstGeom prst="rect">
            <a:avLst/>
          </a:prstGeom>
          <a:solidFill>
            <a:srgbClr val="E0EED8">
              <a:alpha val="50196"/>
            </a:srgbClr>
          </a:solidFill>
        </p:spPr>
        <p:txBody>
          <a:bodyPr wrap="square" rtlCol="0">
            <a:spAutoFit/>
          </a:bodyPr>
          <a:lstStyle/>
          <a:p>
            <a:r>
              <a:rPr lang="en-US" sz="4000" dirty="0"/>
              <a:t>5) You have more control over soil moisture.</a:t>
            </a:r>
          </a:p>
        </p:txBody>
      </p:sp>
      <p:pic>
        <p:nvPicPr>
          <p:cNvPr id="6" name="Picture 5" descr="A picture containing grass, outdoor, sitting, track&#10;&#10;Description automatically generated">
            <a:extLst>
              <a:ext uri="{FF2B5EF4-FFF2-40B4-BE49-F238E27FC236}">
                <a16:creationId xmlns:a16="http://schemas.microsoft.com/office/drawing/2014/main" id="{44490EA4-53F7-4946-8F8D-DD49EC5390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9209" y="2604419"/>
            <a:ext cx="4253581" cy="4253581"/>
          </a:xfrm>
          <a:prstGeom prst="rect">
            <a:avLst/>
          </a:prstGeom>
        </p:spPr>
      </p:pic>
    </p:spTree>
    <p:extLst>
      <p:ext uri="{BB962C8B-B14F-4D97-AF65-F5344CB8AC3E}">
        <p14:creationId xmlns:p14="http://schemas.microsoft.com/office/powerpoint/2010/main" val="2146112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035B59-4787-4D90-9C23-511596E2EB2E}"/>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sp>
        <p:nvSpPr>
          <p:cNvPr id="2" name="TextBox 1">
            <a:extLst>
              <a:ext uri="{FF2B5EF4-FFF2-40B4-BE49-F238E27FC236}">
                <a16:creationId xmlns:a16="http://schemas.microsoft.com/office/drawing/2014/main" id="{69275A60-8F84-41B1-93B1-A0B83D3132DE}"/>
              </a:ext>
            </a:extLst>
          </p:cNvPr>
          <p:cNvSpPr txBox="1"/>
          <p:nvPr/>
        </p:nvSpPr>
        <p:spPr>
          <a:xfrm>
            <a:off x="902970" y="1696964"/>
            <a:ext cx="10386060" cy="1446550"/>
          </a:xfrm>
          <a:prstGeom prst="rect">
            <a:avLst/>
          </a:prstGeom>
          <a:solidFill>
            <a:srgbClr val="E0EED8">
              <a:alpha val="50196"/>
            </a:srgbClr>
          </a:solidFill>
        </p:spPr>
        <p:txBody>
          <a:bodyPr wrap="square" rtlCol="0">
            <a:spAutoFit/>
          </a:bodyPr>
          <a:lstStyle/>
          <a:p>
            <a:r>
              <a:rPr lang="en-US" sz="4400" dirty="0"/>
              <a:t>6) Raised bed or container gardens may be more aesthetically pleasing.</a:t>
            </a:r>
          </a:p>
        </p:txBody>
      </p:sp>
      <p:pic>
        <p:nvPicPr>
          <p:cNvPr id="6" name="Picture 5">
            <a:extLst>
              <a:ext uri="{FF2B5EF4-FFF2-40B4-BE49-F238E27FC236}">
                <a16:creationId xmlns:a16="http://schemas.microsoft.com/office/drawing/2014/main" id="{184F2F0A-285C-40E9-9F15-E71083E0E904}"/>
              </a:ext>
            </a:extLst>
          </p:cNvPr>
          <p:cNvPicPr>
            <a:picLocks noChangeAspect="1"/>
          </p:cNvPicPr>
          <p:nvPr/>
        </p:nvPicPr>
        <p:blipFill>
          <a:blip r:embed="rId3"/>
          <a:stretch>
            <a:fillRect/>
          </a:stretch>
        </p:blipFill>
        <p:spPr>
          <a:xfrm>
            <a:off x="6096000" y="3270817"/>
            <a:ext cx="5507605" cy="3442253"/>
          </a:xfrm>
          <a:prstGeom prst="rect">
            <a:avLst/>
          </a:prstGeom>
        </p:spPr>
      </p:pic>
      <p:pic>
        <p:nvPicPr>
          <p:cNvPr id="8" name="Picture 7" descr="A wooden park bench sitting in front of a fence&#10;&#10;Description automatically generated">
            <a:extLst>
              <a:ext uri="{FF2B5EF4-FFF2-40B4-BE49-F238E27FC236}">
                <a16:creationId xmlns:a16="http://schemas.microsoft.com/office/drawing/2014/main" id="{1BB88FC6-B8C4-421C-BE0E-99D7E4C06F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173" y="3270818"/>
            <a:ext cx="4589670" cy="3442253"/>
          </a:xfrm>
          <a:prstGeom prst="rect">
            <a:avLst/>
          </a:prstGeom>
        </p:spPr>
      </p:pic>
    </p:spTree>
    <p:extLst>
      <p:ext uri="{BB962C8B-B14F-4D97-AF65-F5344CB8AC3E}">
        <p14:creationId xmlns:p14="http://schemas.microsoft.com/office/powerpoint/2010/main" val="749851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AF34E70-C174-4B26-8347-B83B760D296F}"/>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Raised Bed/Container In-Ground Garden Advantages</a:t>
            </a:r>
          </a:p>
        </p:txBody>
      </p:sp>
      <p:pic>
        <p:nvPicPr>
          <p:cNvPr id="7" name="Picture 6" descr="A picture containing outdoor, person, man, holding&#10;&#10;Description automatically generated">
            <a:extLst>
              <a:ext uri="{FF2B5EF4-FFF2-40B4-BE49-F238E27FC236}">
                <a16:creationId xmlns:a16="http://schemas.microsoft.com/office/drawing/2014/main" id="{B5C2935C-BA82-4E19-873E-1FA20C7ACD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339" y="3000739"/>
            <a:ext cx="3810000" cy="3810000"/>
          </a:xfrm>
          <a:prstGeom prst="rect">
            <a:avLst/>
          </a:prstGeom>
        </p:spPr>
      </p:pic>
      <p:sp>
        <p:nvSpPr>
          <p:cNvPr id="8" name="TextBox 7">
            <a:extLst>
              <a:ext uri="{FF2B5EF4-FFF2-40B4-BE49-F238E27FC236}">
                <a16:creationId xmlns:a16="http://schemas.microsoft.com/office/drawing/2014/main" id="{27F21F0E-3516-4BA6-8E13-F08090534FA3}"/>
              </a:ext>
            </a:extLst>
          </p:cNvPr>
          <p:cNvSpPr txBox="1"/>
          <p:nvPr/>
        </p:nvSpPr>
        <p:spPr>
          <a:xfrm>
            <a:off x="426730" y="1697137"/>
            <a:ext cx="11338540" cy="1323439"/>
          </a:xfrm>
          <a:prstGeom prst="rect">
            <a:avLst/>
          </a:prstGeom>
          <a:solidFill>
            <a:srgbClr val="E0EED8">
              <a:alpha val="50196"/>
            </a:srgbClr>
          </a:solidFill>
        </p:spPr>
        <p:txBody>
          <a:bodyPr wrap="square" rtlCol="0">
            <a:spAutoFit/>
          </a:bodyPr>
          <a:lstStyle/>
          <a:p>
            <a:r>
              <a:rPr lang="en-US" sz="4000" dirty="0"/>
              <a:t>7) Raised beds can be designed and elevated to be wheelchair accessible and reduce bending over.</a:t>
            </a:r>
          </a:p>
        </p:txBody>
      </p:sp>
      <p:pic>
        <p:nvPicPr>
          <p:cNvPr id="6" name="Picture 5">
            <a:extLst>
              <a:ext uri="{FF2B5EF4-FFF2-40B4-BE49-F238E27FC236}">
                <a16:creationId xmlns:a16="http://schemas.microsoft.com/office/drawing/2014/main" id="{AACD40EA-8F91-459D-A439-676E80540CF3}"/>
              </a:ext>
            </a:extLst>
          </p:cNvPr>
          <p:cNvPicPr>
            <a:picLocks noChangeAspect="1"/>
          </p:cNvPicPr>
          <p:nvPr/>
        </p:nvPicPr>
        <p:blipFill rotWithShape="1">
          <a:blip r:embed="rId4"/>
          <a:srcRect l="52520" t="34824" r="12856" b="7592"/>
          <a:stretch/>
        </p:blipFill>
        <p:spPr>
          <a:xfrm>
            <a:off x="7077515" y="3228954"/>
            <a:ext cx="3005847" cy="2811923"/>
          </a:xfrm>
          <a:prstGeom prst="rect">
            <a:avLst/>
          </a:prstGeom>
        </p:spPr>
      </p:pic>
      <p:sp>
        <p:nvSpPr>
          <p:cNvPr id="9" name="TextBox 8">
            <a:extLst>
              <a:ext uri="{FF2B5EF4-FFF2-40B4-BE49-F238E27FC236}">
                <a16:creationId xmlns:a16="http://schemas.microsoft.com/office/drawing/2014/main" id="{509A3851-C15D-4DBE-BBFA-7008E37987BD}"/>
              </a:ext>
            </a:extLst>
          </p:cNvPr>
          <p:cNvSpPr txBox="1"/>
          <p:nvPr/>
        </p:nvSpPr>
        <p:spPr>
          <a:xfrm>
            <a:off x="5395609" y="6040877"/>
            <a:ext cx="6369661" cy="769441"/>
          </a:xfrm>
          <a:prstGeom prst="rect">
            <a:avLst/>
          </a:prstGeom>
          <a:solidFill>
            <a:srgbClr val="E0EED8">
              <a:alpha val="50196"/>
            </a:srgbClr>
          </a:solidFill>
        </p:spPr>
        <p:txBody>
          <a:bodyPr wrap="square" rtlCol="0">
            <a:spAutoFit/>
          </a:bodyPr>
          <a:lstStyle/>
          <a:p>
            <a:r>
              <a:rPr lang="en-US" sz="4400" dirty="0"/>
              <a:t>Your back may thank you.</a:t>
            </a:r>
          </a:p>
        </p:txBody>
      </p:sp>
    </p:spTree>
    <p:extLst>
      <p:ext uri="{BB962C8B-B14F-4D97-AF65-F5344CB8AC3E}">
        <p14:creationId xmlns:p14="http://schemas.microsoft.com/office/powerpoint/2010/main" val="2943766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096E5C-A2CF-4F27-99BA-9826FAD2EEB4}"/>
              </a:ext>
            </a:extLst>
          </p:cNvPr>
          <p:cNvSpPr txBox="1"/>
          <p:nvPr/>
        </p:nvSpPr>
        <p:spPr>
          <a:xfrm>
            <a:off x="1447800" y="2551837"/>
            <a:ext cx="9296400" cy="1754326"/>
          </a:xfrm>
          <a:prstGeom prst="rect">
            <a:avLst/>
          </a:prstGeom>
          <a:noFill/>
        </p:spPr>
        <p:txBody>
          <a:bodyPr wrap="square" rtlCol="0">
            <a:spAutoFit/>
          </a:bodyPr>
          <a:lstStyle/>
          <a:p>
            <a:r>
              <a:rPr lang="en-US" sz="5400" b="1" dirty="0"/>
              <a:t>Right plant, Right place, Right time.    </a:t>
            </a:r>
            <a:r>
              <a:rPr lang="en-US" sz="3200" i="1" dirty="0"/>
              <a:t>Anna Timmerman</a:t>
            </a:r>
          </a:p>
        </p:txBody>
      </p:sp>
    </p:spTree>
    <p:extLst>
      <p:ext uri="{BB962C8B-B14F-4D97-AF65-F5344CB8AC3E}">
        <p14:creationId xmlns:p14="http://schemas.microsoft.com/office/powerpoint/2010/main" val="1616257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2F5C49-A9E3-410E-9455-7D7E82243BDC}"/>
              </a:ext>
            </a:extLst>
          </p:cNvPr>
          <p:cNvSpPr txBox="1"/>
          <p:nvPr/>
        </p:nvSpPr>
        <p:spPr>
          <a:xfrm>
            <a:off x="1314450" y="130374"/>
            <a:ext cx="9563100" cy="1569660"/>
          </a:xfrm>
          <a:prstGeom prst="rect">
            <a:avLst/>
          </a:prstGeom>
          <a:solidFill>
            <a:srgbClr val="E0EED8"/>
          </a:solidFill>
        </p:spPr>
        <p:txBody>
          <a:bodyPr wrap="square" rtlCol="0">
            <a:spAutoFit/>
          </a:bodyPr>
          <a:lstStyle/>
          <a:p>
            <a:pPr algn="ctr"/>
            <a:r>
              <a:rPr lang="en-US" sz="4800" dirty="0"/>
              <a:t>Raised Bed/Container In-Ground Garden Disadvantages</a:t>
            </a:r>
          </a:p>
        </p:txBody>
      </p:sp>
      <p:sp>
        <p:nvSpPr>
          <p:cNvPr id="2" name="TextBox 1">
            <a:extLst>
              <a:ext uri="{FF2B5EF4-FFF2-40B4-BE49-F238E27FC236}">
                <a16:creationId xmlns:a16="http://schemas.microsoft.com/office/drawing/2014/main" id="{84F659E6-BE92-4858-A8BB-B21F843E69AC}"/>
              </a:ext>
            </a:extLst>
          </p:cNvPr>
          <p:cNvSpPr txBox="1"/>
          <p:nvPr/>
        </p:nvSpPr>
        <p:spPr>
          <a:xfrm>
            <a:off x="2958465" y="3429000"/>
            <a:ext cx="6275070" cy="769441"/>
          </a:xfrm>
          <a:prstGeom prst="rect">
            <a:avLst/>
          </a:prstGeom>
          <a:solidFill>
            <a:srgbClr val="E0EED8">
              <a:alpha val="50196"/>
            </a:srgbClr>
          </a:solidFill>
        </p:spPr>
        <p:txBody>
          <a:bodyPr wrap="square" rtlCol="0">
            <a:spAutoFit/>
          </a:bodyPr>
          <a:lstStyle/>
          <a:p>
            <a:r>
              <a:rPr lang="en-US" sz="4400" dirty="0"/>
              <a:t>1) Higher start up expense</a:t>
            </a:r>
          </a:p>
        </p:txBody>
      </p:sp>
      <p:pic>
        <p:nvPicPr>
          <p:cNvPr id="6" name="Picture 5">
            <a:extLst>
              <a:ext uri="{FF2B5EF4-FFF2-40B4-BE49-F238E27FC236}">
                <a16:creationId xmlns:a16="http://schemas.microsoft.com/office/drawing/2014/main" id="{4E0BC94F-C161-413F-936F-AA95BA7A47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4347" y="1700034"/>
            <a:ext cx="9140190" cy="3564674"/>
          </a:xfrm>
          <a:prstGeom prst="rect">
            <a:avLst/>
          </a:prstGeom>
        </p:spPr>
      </p:pic>
    </p:spTree>
    <p:extLst>
      <p:ext uri="{BB962C8B-B14F-4D97-AF65-F5344CB8AC3E}">
        <p14:creationId xmlns:p14="http://schemas.microsoft.com/office/powerpoint/2010/main" val="2048891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BA75E4-3556-42AD-B561-CABDD6FDCCE1}"/>
              </a:ext>
            </a:extLst>
          </p:cNvPr>
          <p:cNvSpPr txBox="1"/>
          <p:nvPr/>
        </p:nvSpPr>
        <p:spPr>
          <a:xfrm>
            <a:off x="1314449" y="155643"/>
            <a:ext cx="9563100" cy="1569660"/>
          </a:xfrm>
          <a:prstGeom prst="rect">
            <a:avLst/>
          </a:prstGeom>
          <a:solidFill>
            <a:srgbClr val="E0EED8"/>
          </a:solidFill>
        </p:spPr>
        <p:txBody>
          <a:bodyPr wrap="square" rtlCol="0">
            <a:spAutoFit/>
          </a:bodyPr>
          <a:lstStyle/>
          <a:p>
            <a:pPr algn="ctr"/>
            <a:r>
              <a:rPr lang="en-US" sz="4800" dirty="0"/>
              <a:t>Raised Bed/Container In-Ground Garden Disadvantages</a:t>
            </a:r>
          </a:p>
        </p:txBody>
      </p:sp>
      <p:sp>
        <p:nvSpPr>
          <p:cNvPr id="2" name="TextBox 1">
            <a:extLst>
              <a:ext uri="{FF2B5EF4-FFF2-40B4-BE49-F238E27FC236}">
                <a16:creationId xmlns:a16="http://schemas.microsoft.com/office/drawing/2014/main" id="{7F05CA7B-7232-4D7A-B04B-DCF4EFD8D046}"/>
              </a:ext>
            </a:extLst>
          </p:cNvPr>
          <p:cNvSpPr txBox="1"/>
          <p:nvPr/>
        </p:nvSpPr>
        <p:spPr>
          <a:xfrm>
            <a:off x="1554479" y="1790444"/>
            <a:ext cx="9083040" cy="1323439"/>
          </a:xfrm>
          <a:prstGeom prst="rect">
            <a:avLst/>
          </a:prstGeom>
          <a:solidFill>
            <a:srgbClr val="E0EED8">
              <a:alpha val="50196"/>
            </a:srgbClr>
          </a:solidFill>
        </p:spPr>
        <p:txBody>
          <a:bodyPr wrap="square" rtlCol="0">
            <a:spAutoFit/>
          </a:bodyPr>
          <a:lstStyle/>
          <a:p>
            <a:r>
              <a:rPr lang="en-US" sz="4000" dirty="0"/>
              <a:t>2) Raised bed and container soils usually have little to no clay in them.</a:t>
            </a:r>
          </a:p>
        </p:txBody>
      </p:sp>
      <p:pic>
        <p:nvPicPr>
          <p:cNvPr id="5" name="Picture 4">
            <a:extLst>
              <a:ext uri="{FF2B5EF4-FFF2-40B4-BE49-F238E27FC236}">
                <a16:creationId xmlns:a16="http://schemas.microsoft.com/office/drawing/2014/main" id="{8B44A325-A930-4420-802F-021CB38F5F4C}"/>
              </a:ext>
            </a:extLst>
          </p:cNvPr>
          <p:cNvPicPr>
            <a:picLocks noChangeAspect="1"/>
          </p:cNvPicPr>
          <p:nvPr/>
        </p:nvPicPr>
        <p:blipFill>
          <a:blip r:embed="rId3"/>
          <a:stretch>
            <a:fillRect/>
          </a:stretch>
        </p:blipFill>
        <p:spPr>
          <a:xfrm>
            <a:off x="6574778" y="3149684"/>
            <a:ext cx="5054137" cy="3552673"/>
          </a:xfrm>
          <a:prstGeom prst="rect">
            <a:avLst/>
          </a:prstGeom>
        </p:spPr>
      </p:pic>
    </p:spTree>
    <p:extLst>
      <p:ext uri="{BB962C8B-B14F-4D97-AF65-F5344CB8AC3E}">
        <p14:creationId xmlns:p14="http://schemas.microsoft.com/office/powerpoint/2010/main" val="11484410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79B738-5B9E-42C8-B766-EF858F08336C}"/>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Raised Bed/Container In-Ground Garden Disadvantages</a:t>
            </a:r>
          </a:p>
        </p:txBody>
      </p:sp>
      <p:sp>
        <p:nvSpPr>
          <p:cNvPr id="2" name="TextBox 1">
            <a:extLst>
              <a:ext uri="{FF2B5EF4-FFF2-40B4-BE49-F238E27FC236}">
                <a16:creationId xmlns:a16="http://schemas.microsoft.com/office/drawing/2014/main" id="{3CD01CE8-FE1B-4675-9FE1-1768EA6C777A}"/>
              </a:ext>
            </a:extLst>
          </p:cNvPr>
          <p:cNvSpPr txBox="1"/>
          <p:nvPr/>
        </p:nvSpPr>
        <p:spPr>
          <a:xfrm>
            <a:off x="3856611" y="1661100"/>
            <a:ext cx="4478777" cy="707886"/>
          </a:xfrm>
          <a:prstGeom prst="rect">
            <a:avLst/>
          </a:prstGeom>
          <a:solidFill>
            <a:srgbClr val="E0EED8">
              <a:alpha val="50196"/>
            </a:srgbClr>
          </a:solidFill>
        </p:spPr>
        <p:txBody>
          <a:bodyPr wrap="square" rtlCol="0">
            <a:spAutoFit/>
          </a:bodyPr>
          <a:lstStyle/>
          <a:p>
            <a:r>
              <a:rPr lang="en-US" sz="4000" dirty="0"/>
              <a:t>3) Short lifespan</a:t>
            </a:r>
          </a:p>
        </p:txBody>
      </p:sp>
      <p:pic>
        <p:nvPicPr>
          <p:cNvPr id="5" name="Picture 4">
            <a:extLst>
              <a:ext uri="{FF2B5EF4-FFF2-40B4-BE49-F238E27FC236}">
                <a16:creationId xmlns:a16="http://schemas.microsoft.com/office/drawing/2014/main" id="{8176C234-A76C-49EB-AB2A-1DF51AFE7F42}"/>
              </a:ext>
            </a:extLst>
          </p:cNvPr>
          <p:cNvPicPr>
            <a:picLocks noChangeAspect="1"/>
          </p:cNvPicPr>
          <p:nvPr/>
        </p:nvPicPr>
        <p:blipFill>
          <a:blip r:embed="rId3"/>
          <a:stretch>
            <a:fillRect/>
          </a:stretch>
        </p:blipFill>
        <p:spPr>
          <a:xfrm>
            <a:off x="3032760" y="2460426"/>
            <a:ext cx="6644640" cy="4429760"/>
          </a:xfrm>
          <a:prstGeom prst="rect">
            <a:avLst/>
          </a:prstGeom>
        </p:spPr>
      </p:pic>
    </p:spTree>
    <p:extLst>
      <p:ext uri="{BB962C8B-B14F-4D97-AF65-F5344CB8AC3E}">
        <p14:creationId xmlns:p14="http://schemas.microsoft.com/office/powerpoint/2010/main" val="3631116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48E029-8398-48A8-B107-5F1C3A7B4A85}"/>
              </a:ext>
            </a:extLst>
          </p:cNvPr>
          <p:cNvSpPr txBox="1"/>
          <p:nvPr/>
        </p:nvSpPr>
        <p:spPr>
          <a:xfrm>
            <a:off x="1314450" y="131011"/>
            <a:ext cx="9563100" cy="1569660"/>
          </a:xfrm>
          <a:prstGeom prst="rect">
            <a:avLst/>
          </a:prstGeom>
          <a:solidFill>
            <a:srgbClr val="E0EED8"/>
          </a:solidFill>
        </p:spPr>
        <p:txBody>
          <a:bodyPr wrap="square" rtlCol="0">
            <a:spAutoFit/>
          </a:bodyPr>
          <a:lstStyle/>
          <a:p>
            <a:pPr algn="ctr"/>
            <a:r>
              <a:rPr lang="en-US" sz="4800" dirty="0"/>
              <a:t>Raised Bed/Container In-Ground Garden Disadvantages</a:t>
            </a:r>
          </a:p>
        </p:txBody>
      </p:sp>
      <p:sp>
        <p:nvSpPr>
          <p:cNvPr id="2" name="TextBox 1">
            <a:extLst>
              <a:ext uri="{FF2B5EF4-FFF2-40B4-BE49-F238E27FC236}">
                <a16:creationId xmlns:a16="http://schemas.microsoft.com/office/drawing/2014/main" id="{AEE3E694-8E42-43F4-B1B0-D98FB80F70A2}"/>
              </a:ext>
            </a:extLst>
          </p:cNvPr>
          <p:cNvSpPr txBox="1"/>
          <p:nvPr/>
        </p:nvSpPr>
        <p:spPr>
          <a:xfrm>
            <a:off x="2636520" y="1786298"/>
            <a:ext cx="6918960" cy="707886"/>
          </a:xfrm>
          <a:prstGeom prst="rect">
            <a:avLst/>
          </a:prstGeom>
          <a:solidFill>
            <a:srgbClr val="E0EED8">
              <a:alpha val="50196"/>
            </a:srgbClr>
          </a:solidFill>
        </p:spPr>
        <p:txBody>
          <a:bodyPr wrap="square" rtlCol="0">
            <a:spAutoFit/>
          </a:bodyPr>
          <a:lstStyle/>
          <a:p>
            <a:r>
              <a:rPr lang="en-US" sz="4000" dirty="0"/>
              <a:t>4) You’re going to have to water</a:t>
            </a:r>
          </a:p>
        </p:txBody>
      </p:sp>
      <p:pic>
        <p:nvPicPr>
          <p:cNvPr id="5" name="Picture 4">
            <a:extLst>
              <a:ext uri="{FF2B5EF4-FFF2-40B4-BE49-F238E27FC236}">
                <a16:creationId xmlns:a16="http://schemas.microsoft.com/office/drawing/2014/main" id="{F99D2098-C84E-4AAB-A1A3-81F25C677129}"/>
              </a:ext>
            </a:extLst>
          </p:cNvPr>
          <p:cNvPicPr>
            <a:picLocks noChangeAspect="1"/>
          </p:cNvPicPr>
          <p:nvPr/>
        </p:nvPicPr>
        <p:blipFill>
          <a:blip r:embed="rId3"/>
          <a:stretch>
            <a:fillRect/>
          </a:stretch>
        </p:blipFill>
        <p:spPr>
          <a:xfrm>
            <a:off x="3328035" y="2579811"/>
            <a:ext cx="5535930" cy="4151948"/>
          </a:xfrm>
          <a:prstGeom prst="rect">
            <a:avLst/>
          </a:prstGeom>
        </p:spPr>
      </p:pic>
    </p:spTree>
    <p:extLst>
      <p:ext uri="{BB962C8B-B14F-4D97-AF65-F5344CB8AC3E}">
        <p14:creationId xmlns:p14="http://schemas.microsoft.com/office/powerpoint/2010/main" val="1497126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8B8727-3B40-4468-A563-12727FA22CF1}"/>
              </a:ext>
            </a:extLst>
          </p:cNvPr>
          <p:cNvSpPr txBox="1"/>
          <p:nvPr/>
        </p:nvSpPr>
        <p:spPr>
          <a:xfrm>
            <a:off x="1314450" y="145914"/>
            <a:ext cx="9563100" cy="1569660"/>
          </a:xfrm>
          <a:prstGeom prst="rect">
            <a:avLst/>
          </a:prstGeom>
          <a:solidFill>
            <a:srgbClr val="E0EED8"/>
          </a:solidFill>
        </p:spPr>
        <p:txBody>
          <a:bodyPr wrap="square" rtlCol="0">
            <a:spAutoFit/>
          </a:bodyPr>
          <a:lstStyle/>
          <a:p>
            <a:pPr algn="ctr"/>
            <a:r>
              <a:rPr lang="en-US" sz="4800" dirty="0"/>
              <a:t>Raised Bed/Container In-Ground Garden Disadvantages</a:t>
            </a:r>
          </a:p>
        </p:txBody>
      </p:sp>
      <p:sp>
        <p:nvSpPr>
          <p:cNvPr id="2" name="TextBox 1">
            <a:extLst>
              <a:ext uri="{FF2B5EF4-FFF2-40B4-BE49-F238E27FC236}">
                <a16:creationId xmlns:a16="http://schemas.microsoft.com/office/drawing/2014/main" id="{64FEB89E-97C6-4A38-A899-997938D3502E}"/>
              </a:ext>
            </a:extLst>
          </p:cNvPr>
          <p:cNvSpPr txBox="1"/>
          <p:nvPr/>
        </p:nvSpPr>
        <p:spPr>
          <a:xfrm>
            <a:off x="882582" y="2777008"/>
            <a:ext cx="10426836" cy="1446550"/>
          </a:xfrm>
          <a:prstGeom prst="rect">
            <a:avLst/>
          </a:prstGeom>
          <a:solidFill>
            <a:srgbClr val="E0EED8">
              <a:alpha val="50196"/>
            </a:srgbClr>
          </a:solidFill>
        </p:spPr>
        <p:txBody>
          <a:bodyPr wrap="square" rtlCol="0">
            <a:spAutoFit/>
          </a:bodyPr>
          <a:lstStyle/>
          <a:p>
            <a:r>
              <a:rPr lang="en-US" sz="4400" dirty="0"/>
              <a:t>5) Available root space </a:t>
            </a:r>
          </a:p>
          <a:p>
            <a:r>
              <a:rPr lang="en-US" sz="4400" dirty="0"/>
              <a:t>	may limit some plants and plant choices.</a:t>
            </a:r>
          </a:p>
        </p:txBody>
      </p:sp>
    </p:spTree>
    <p:extLst>
      <p:ext uri="{BB962C8B-B14F-4D97-AF65-F5344CB8AC3E}">
        <p14:creationId xmlns:p14="http://schemas.microsoft.com/office/powerpoint/2010/main" val="3062055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2B073F-685C-4BFD-AAAC-DC824EB50F99}"/>
              </a:ext>
            </a:extLst>
          </p:cNvPr>
          <p:cNvSpPr txBox="1"/>
          <p:nvPr/>
        </p:nvSpPr>
        <p:spPr>
          <a:xfrm>
            <a:off x="1314440" y="107004"/>
            <a:ext cx="9563100" cy="1569660"/>
          </a:xfrm>
          <a:prstGeom prst="rect">
            <a:avLst/>
          </a:prstGeom>
          <a:solidFill>
            <a:srgbClr val="E0EED8"/>
          </a:solidFill>
        </p:spPr>
        <p:txBody>
          <a:bodyPr wrap="square" rtlCol="0">
            <a:spAutoFit/>
          </a:bodyPr>
          <a:lstStyle/>
          <a:p>
            <a:pPr algn="ctr"/>
            <a:r>
              <a:rPr lang="en-US" sz="4800" dirty="0"/>
              <a:t>What About Soils/Growing Medium?</a:t>
            </a:r>
          </a:p>
          <a:p>
            <a:pPr algn="ctr"/>
            <a:r>
              <a:rPr lang="en-US" sz="4800" dirty="0"/>
              <a:t>In-Ground Gardens</a:t>
            </a:r>
          </a:p>
        </p:txBody>
      </p:sp>
      <p:sp>
        <p:nvSpPr>
          <p:cNvPr id="2" name="TextBox 1">
            <a:extLst>
              <a:ext uri="{FF2B5EF4-FFF2-40B4-BE49-F238E27FC236}">
                <a16:creationId xmlns:a16="http://schemas.microsoft.com/office/drawing/2014/main" id="{45E6B122-BA58-40C2-B02F-CE3D75C77EFD}"/>
              </a:ext>
            </a:extLst>
          </p:cNvPr>
          <p:cNvSpPr txBox="1"/>
          <p:nvPr/>
        </p:nvSpPr>
        <p:spPr>
          <a:xfrm>
            <a:off x="3017186" y="2028616"/>
            <a:ext cx="6157608" cy="2800767"/>
          </a:xfrm>
          <a:prstGeom prst="rect">
            <a:avLst/>
          </a:prstGeom>
          <a:solidFill>
            <a:srgbClr val="E0EED8">
              <a:alpha val="50196"/>
            </a:srgbClr>
          </a:solidFill>
        </p:spPr>
        <p:txBody>
          <a:bodyPr wrap="square" rtlCol="0">
            <a:spAutoFit/>
          </a:bodyPr>
          <a:lstStyle/>
          <a:p>
            <a:pPr marL="742950" indent="-742950">
              <a:buFont typeface="+mj-lt"/>
              <a:buAutoNum type="arabicPeriod"/>
            </a:pPr>
            <a:r>
              <a:rPr lang="en-US" sz="4400" dirty="0"/>
              <a:t>Soil is already there</a:t>
            </a:r>
          </a:p>
          <a:p>
            <a:pPr marL="742950" indent="-742950">
              <a:buFont typeface="+mj-lt"/>
              <a:buAutoNum type="arabicPeriod"/>
            </a:pPr>
            <a:r>
              <a:rPr lang="en-US" sz="4400" dirty="0"/>
              <a:t>Soil Test</a:t>
            </a:r>
          </a:p>
          <a:p>
            <a:pPr marL="742950" indent="-742950">
              <a:buFont typeface="+mj-lt"/>
              <a:buAutoNum type="arabicPeriod"/>
            </a:pPr>
            <a:r>
              <a:rPr lang="en-US" sz="4400" dirty="0"/>
              <a:t>Add Amendments</a:t>
            </a:r>
          </a:p>
          <a:p>
            <a:pPr marL="742950" indent="-742950">
              <a:buFont typeface="+mj-lt"/>
              <a:buAutoNum type="arabicPeriod"/>
            </a:pPr>
            <a:r>
              <a:rPr lang="en-US" sz="4400" dirty="0"/>
              <a:t>Retest may be needed</a:t>
            </a:r>
          </a:p>
        </p:txBody>
      </p:sp>
    </p:spTree>
    <p:extLst>
      <p:ext uri="{BB962C8B-B14F-4D97-AF65-F5344CB8AC3E}">
        <p14:creationId xmlns:p14="http://schemas.microsoft.com/office/powerpoint/2010/main" val="15598417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F0BBA3-0E27-42F4-B5EF-87BA7825B994}"/>
              </a:ext>
            </a:extLst>
          </p:cNvPr>
          <p:cNvSpPr txBox="1"/>
          <p:nvPr/>
        </p:nvSpPr>
        <p:spPr>
          <a:xfrm>
            <a:off x="1314450" y="0"/>
            <a:ext cx="9563100" cy="1569660"/>
          </a:xfrm>
          <a:prstGeom prst="rect">
            <a:avLst/>
          </a:prstGeom>
          <a:solidFill>
            <a:srgbClr val="E0EED8"/>
          </a:solidFill>
        </p:spPr>
        <p:txBody>
          <a:bodyPr wrap="square" rtlCol="0">
            <a:spAutoFit/>
          </a:bodyPr>
          <a:lstStyle/>
          <a:p>
            <a:pPr algn="ctr"/>
            <a:r>
              <a:rPr lang="en-US" sz="4800" dirty="0"/>
              <a:t>What About Soils/Growing Medium?</a:t>
            </a:r>
          </a:p>
          <a:p>
            <a:pPr algn="ctr"/>
            <a:r>
              <a:rPr lang="en-US" sz="4800" dirty="0"/>
              <a:t>Containers &amp; Raised Beds</a:t>
            </a:r>
          </a:p>
        </p:txBody>
      </p:sp>
      <p:sp>
        <p:nvSpPr>
          <p:cNvPr id="2" name="TextBox 1">
            <a:extLst>
              <a:ext uri="{FF2B5EF4-FFF2-40B4-BE49-F238E27FC236}">
                <a16:creationId xmlns:a16="http://schemas.microsoft.com/office/drawing/2014/main" id="{A0EC299A-E864-45AB-AA6C-AFE16D4339F8}"/>
              </a:ext>
            </a:extLst>
          </p:cNvPr>
          <p:cNvSpPr txBox="1"/>
          <p:nvPr/>
        </p:nvSpPr>
        <p:spPr>
          <a:xfrm>
            <a:off x="987742" y="1865144"/>
            <a:ext cx="10216515" cy="1323439"/>
          </a:xfrm>
          <a:prstGeom prst="rect">
            <a:avLst/>
          </a:prstGeom>
          <a:solidFill>
            <a:srgbClr val="E0EED8">
              <a:alpha val="50196"/>
            </a:srgbClr>
          </a:solidFill>
        </p:spPr>
        <p:txBody>
          <a:bodyPr wrap="square" rtlCol="0">
            <a:spAutoFit/>
          </a:bodyPr>
          <a:lstStyle/>
          <a:p>
            <a:pPr marL="742950" indent="-742950">
              <a:buFont typeface="+mj-lt"/>
              <a:buAutoNum type="arabicPeriod"/>
            </a:pPr>
            <a:r>
              <a:rPr lang="en-US" sz="4000" dirty="0"/>
              <a:t>Many soil options available in bags or in bulk</a:t>
            </a:r>
          </a:p>
          <a:p>
            <a:pPr marL="742950" indent="-742950">
              <a:buFont typeface="+mj-lt"/>
              <a:buAutoNum type="arabicPeriod"/>
            </a:pPr>
            <a:r>
              <a:rPr lang="en-US" sz="4000" dirty="0"/>
              <a:t>Very little industry oversight</a:t>
            </a:r>
          </a:p>
        </p:txBody>
      </p:sp>
      <p:pic>
        <p:nvPicPr>
          <p:cNvPr id="6" name="Picture 5" descr="A picture containing yellow, bus, sitting, truck&#10;&#10;Description automatically generated">
            <a:extLst>
              <a:ext uri="{FF2B5EF4-FFF2-40B4-BE49-F238E27FC236}">
                <a16:creationId xmlns:a16="http://schemas.microsoft.com/office/drawing/2014/main" id="{910FAF5A-E35B-419D-A62A-A2AB824ED0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42" y="3395058"/>
            <a:ext cx="4561324" cy="3420993"/>
          </a:xfrm>
          <a:prstGeom prst="rect">
            <a:avLst/>
          </a:prstGeom>
        </p:spPr>
      </p:pic>
      <p:pic>
        <p:nvPicPr>
          <p:cNvPr id="7" name="Picture 6">
            <a:extLst>
              <a:ext uri="{FF2B5EF4-FFF2-40B4-BE49-F238E27FC236}">
                <a16:creationId xmlns:a16="http://schemas.microsoft.com/office/drawing/2014/main" id="{5863BD4D-AAA7-4E04-8138-2183ACF75E06}"/>
              </a:ext>
            </a:extLst>
          </p:cNvPr>
          <p:cNvPicPr>
            <a:picLocks noChangeAspect="1"/>
          </p:cNvPicPr>
          <p:nvPr/>
        </p:nvPicPr>
        <p:blipFill>
          <a:blip r:embed="rId4"/>
          <a:stretch>
            <a:fillRect/>
          </a:stretch>
        </p:blipFill>
        <p:spPr>
          <a:xfrm>
            <a:off x="6370983" y="3395058"/>
            <a:ext cx="5143485" cy="3428990"/>
          </a:xfrm>
          <a:prstGeom prst="rect">
            <a:avLst/>
          </a:prstGeom>
        </p:spPr>
      </p:pic>
    </p:spTree>
    <p:extLst>
      <p:ext uri="{BB962C8B-B14F-4D97-AF65-F5344CB8AC3E}">
        <p14:creationId xmlns:p14="http://schemas.microsoft.com/office/powerpoint/2010/main" val="10323674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07FABC-456F-4775-8391-DE27DD6B9391}"/>
              </a:ext>
            </a:extLst>
          </p:cNvPr>
          <p:cNvSpPr txBox="1"/>
          <p:nvPr/>
        </p:nvSpPr>
        <p:spPr>
          <a:xfrm>
            <a:off x="1314450" y="116732"/>
            <a:ext cx="9563100" cy="1569660"/>
          </a:xfrm>
          <a:prstGeom prst="rect">
            <a:avLst/>
          </a:prstGeom>
          <a:solidFill>
            <a:srgbClr val="E0EED8">
              <a:alpha val="50196"/>
            </a:srgbClr>
          </a:solidFill>
        </p:spPr>
        <p:txBody>
          <a:bodyPr wrap="square" rtlCol="0">
            <a:spAutoFit/>
          </a:bodyPr>
          <a:lstStyle/>
          <a:p>
            <a:pPr algn="ctr"/>
            <a:r>
              <a:rPr lang="en-US" sz="4800" dirty="0"/>
              <a:t>What About Soils/Growing Medium?</a:t>
            </a:r>
          </a:p>
          <a:p>
            <a:pPr algn="ctr"/>
            <a:r>
              <a:rPr lang="en-US" sz="4800" dirty="0"/>
              <a:t>Containers &amp; Raised Beds</a:t>
            </a:r>
          </a:p>
        </p:txBody>
      </p:sp>
      <p:sp>
        <p:nvSpPr>
          <p:cNvPr id="2" name="TextBox 1">
            <a:extLst>
              <a:ext uri="{FF2B5EF4-FFF2-40B4-BE49-F238E27FC236}">
                <a16:creationId xmlns:a16="http://schemas.microsoft.com/office/drawing/2014/main" id="{FC1CF61B-AC1F-45C0-AB99-D1A2FC0DBEA3}"/>
              </a:ext>
            </a:extLst>
          </p:cNvPr>
          <p:cNvSpPr txBox="1"/>
          <p:nvPr/>
        </p:nvSpPr>
        <p:spPr>
          <a:xfrm>
            <a:off x="167639" y="1969572"/>
            <a:ext cx="11856720" cy="769441"/>
          </a:xfrm>
          <a:prstGeom prst="rect">
            <a:avLst/>
          </a:prstGeom>
          <a:solidFill>
            <a:srgbClr val="E0EED8">
              <a:alpha val="50196"/>
            </a:srgbClr>
          </a:solidFill>
        </p:spPr>
        <p:txBody>
          <a:bodyPr wrap="square" rtlCol="0">
            <a:spAutoFit/>
          </a:bodyPr>
          <a:lstStyle/>
          <a:p>
            <a:r>
              <a:rPr lang="en-US" sz="4400" dirty="0"/>
              <a:t>What to look for in a good potting/container mix</a:t>
            </a:r>
          </a:p>
        </p:txBody>
      </p:sp>
      <p:sp>
        <p:nvSpPr>
          <p:cNvPr id="5" name="TextBox 4">
            <a:extLst>
              <a:ext uri="{FF2B5EF4-FFF2-40B4-BE49-F238E27FC236}">
                <a16:creationId xmlns:a16="http://schemas.microsoft.com/office/drawing/2014/main" id="{6094A49A-2B6B-4BB4-82E2-4DAE75CCC8E2}"/>
              </a:ext>
            </a:extLst>
          </p:cNvPr>
          <p:cNvSpPr txBox="1"/>
          <p:nvPr/>
        </p:nvSpPr>
        <p:spPr>
          <a:xfrm>
            <a:off x="1081999" y="3022193"/>
            <a:ext cx="10028001" cy="2400657"/>
          </a:xfrm>
          <a:prstGeom prst="rect">
            <a:avLst/>
          </a:prstGeom>
          <a:solidFill>
            <a:srgbClr val="E0EED8">
              <a:alpha val="50196"/>
            </a:srgbClr>
          </a:solidFill>
        </p:spPr>
        <p:txBody>
          <a:bodyPr wrap="square" rtlCol="0">
            <a:spAutoFit/>
          </a:bodyPr>
          <a:lstStyle/>
          <a:p>
            <a:pPr marL="342900" indent="-342900">
              <a:buAutoNum type="arabicParenR"/>
            </a:pPr>
            <a:r>
              <a:rPr lang="en-US" sz="4400" dirty="0"/>
              <a:t>It must have good drainage properties.</a:t>
            </a:r>
          </a:p>
          <a:p>
            <a:pPr marL="342900" indent="-342900">
              <a:buAutoNum type="arabicParenR"/>
            </a:pPr>
            <a:r>
              <a:rPr lang="en-US" sz="4400" dirty="0"/>
              <a:t>It must have good structure/porosity to provide root aeration. </a:t>
            </a:r>
          </a:p>
          <a:p>
            <a:endParaRPr lang="en-US" dirty="0"/>
          </a:p>
        </p:txBody>
      </p:sp>
    </p:spTree>
    <p:extLst>
      <p:ext uri="{BB962C8B-B14F-4D97-AF65-F5344CB8AC3E}">
        <p14:creationId xmlns:p14="http://schemas.microsoft.com/office/powerpoint/2010/main" val="2560863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E1487D3-DDA1-4F77-922A-176B02EE4E4B}"/>
              </a:ext>
            </a:extLst>
          </p:cNvPr>
          <p:cNvSpPr txBox="1"/>
          <p:nvPr/>
        </p:nvSpPr>
        <p:spPr>
          <a:xfrm>
            <a:off x="1314450" y="116732"/>
            <a:ext cx="9563100" cy="1569660"/>
          </a:xfrm>
          <a:prstGeom prst="rect">
            <a:avLst/>
          </a:prstGeom>
          <a:solidFill>
            <a:srgbClr val="E0EED8"/>
          </a:solidFill>
        </p:spPr>
        <p:txBody>
          <a:bodyPr wrap="square" rtlCol="0">
            <a:spAutoFit/>
          </a:bodyPr>
          <a:lstStyle/>
          <a:p>
            <a:pPr algn="ctr"/>
            <a:r>
              <a:rPr lang="en-US" sz="4800" dirty="0"/>
              <a:t>What About Soils/Growing Medium?</a:t>
            </a:r>
          </a:p>
          <a:p>
            <a:pPr algn="ctr"/>
            <a:r>
              <a:rPr lang="en-US" sz="4800" dirty="0"/>
              <a:t>Containers &amp; Raised Beds</a:t>
            </a:r>
          </a:p>
        </p:txBody>
      </p:sp>
      <p:sp>
        <p:nvSpPr>
          <p:cNvPr id="6" name="Rectangle 5">
            <a:extLst>
              <a:ext uri="{FF2B5EF4-FFF2-40B4-BE49-F238E27FC236}">
                <a16:creationId xmlns:a16="http://schemas.microsoft.com/office/drawing/2014/main" id="{5E527552-BC57-4D30-A0D6-3B321B266FA2}"/>
              </a:ext>
            </a:extLst>
          </p:cNvPr>
          <p:cNvSpPr/>
          <p:nvPr/>
        </p:nvSpPr>
        <p:spPr>
          <a:xfrm>
            <a:off x="544749" y="2586284"/>
            <a:ext cx="11303540" cy="4154984"/>
          </a:xfrm>
          <a:prstGeom prst="rect">
            <a:avLst/>
          </a:prstGeom>
          <a:solidFill>
            <a:srgbClr val="E0EED8">
              <a:alpha val="50196"/>
            </a:srgbClr>
          </a:solidFill>
        </p:spPr>
        <p:txBody>
          <a:bodyPr wrap="square">
            <a:spAutoFit/>
          </a:bodyPr>
          <a:lstStyle/>
          <a:p>
            <a:pPr marL="742950" lvl="0" indent="-742950">
              <a:buFont typeface="+mj-lt"/>
              <a:buAutoNum type="arabicParenR" startAt="3"/>
            </a:pPr>
            <a:r>
              <a:rPr lang="en-US" sz="4400" dirty="0">
                <a:solidFill>
                  <a:prstClr val="black"/>
                </a:solidFill>
              </a:rPr>
              <a:t>It must have sufficient texture to support the plant top (hold the plant in place). </a:t>
            </a:r>
          </a:p>
          <a:p>
            <a:pPr marL="342900" lvl="0" indent="-342900">
              <a:buFontTx/>
              <a:buAutoNum type="arabicParenR" startAt="3"/>
            </a:pPr>
            <a:r>
              <a:rPr lang="en-US" sz="4400" dirty="0">
                <a:solidFill>
                  <a:prstClr val="black"/>
                </a:solidFill>
              </a:rPr>
              <a:t>It must be able to retain a reserve of moisture and nutrients for the plants to use. </a:t>
            </a:r>
          </a:p>
          <a:p>
            <a:pPr marL="342900" lvl="0" indent="-342900">
              <a:buFontTx/>
              <a:buAutoNum type="arabicParenR" startAt="3"/>
            </a:pPr>
            <a:r>
              <a:rPr lang="en-US" sz="4400" dirty="0">
                <a:solidFill>
                  <a:prstClr val="black"/>
                </a:solidFill>
              </a:rPr>
              <a:t>It must be light enough to avoid being easily compacted.</a:t>
            </a:r>
          </a:p>
        </p:txBody>
      </p:sp>
      <p:sp>
        <p:nvSpPr>
          <p:cNvPr id="7" name="TextBox 6">
            <a:extLst>
              <a:ext uri="{FF2B5EF4-FFF2-40B4-BE49-F238E27FC236}">
                <a16:creationId xmlns:a16="http://schemas.microsoft.com/office/drawing/2014/main" id="{8A3655CE-B4C9-46B4-9FAA-A0DDEB7747B9}"/>
              </a:ext>
            </a:extLst>
          </p:cNvPr>
          <p:cNvSpPr txBox="1"/>
          <p:nvPr/>
        </p:nvSpPr>
        <p:spPr>
          <a:xfrm>
            <a:off x="268159" y="1686392"/>
            <a:ext cx="11856720" cy="769441"/>
          </a:xfrm>
          <a:prstGeom prst="rect">
            <a:avLst/>
          </a:prstGeom>
          <a:solidFill>
            <a:srgbClr val="E0EED8">
              <a:alpha val="50196"/>
            </a:srgbClr>
          </a:solidFill>
        </p:spPr>
        <p:txBody>
          <a:bodyPr wrap="square" rtlCol="0">
            <a:spAutoFit/>
          </a:bodyPr>
          <a:lstStyle/>
          <a:p>
            <a:r>
              <a:rPr lang="en-US" sz="4400" dirty="0"/>
              <a:t>What to look for in a good potting/container mix</a:t>
            </a:r>
          </a:p>
        </p:txBody>
      </p:sp>
    </p:spTree>
    <p:extLst>
      <p:ext uri="{BB962C8B-B14F-4D97-AF65-F5344CB8AC3E}">
        <p14:creationId xmlns:p14="http://schemas.microsoft.com/office/powerpoint/2010/main" val="8963741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E341C4-D01D-4E78-A927-F68A2CD68D6E}"/>
              </a:ext>
            </a:extLst>
          </p:cNvPr>
          <p:cNvSpPr txBox="1"/>
          <p:nvPr/>
        </p:nvSpPr>
        <p:spPr>
          <a:xfrm>
            <a:off x="595008" y="505122"/>
            <a:ext cx="11001984" cy="5847755"/>
          </a:xfrm>
          <a:prstGeom prst="rect">
            <a:avLst/>
          </a:prstGeom>
          <a:solidFill>
            <a:srgbClr val="E0EED8">
              <a:alpha val="50196"/>
            </a:srgbClr>
          </a:solidFill>
        </p:spPr>
        <p:txBody>
          <a:bodyPr wrap="square" rtlCol="0">
            <a:spAutoFit/>
          </a:bodyPr>
          <a:lstStyle/>
          <a:p>
            <a:r>
              <a:rPr lang="en-US" sz="5400" dirty="0"/>
              <a:t>Potting mixes are usually made up of:</a:t>
            </a:r>
          </a:p>
          <a:p>
            <a:pPr marL="742950" indent="-742950">
              <a:buFont typeface="+mj-lt"/>
              <a:buAutoNum type="arabicPeriod"/>
            </a:pPr>
            <a:r>
              <a:rPr lang="en-US" sz="4000" dirty="0"/>
              <a:t>Some form of organic matter such as </a:t>
            </a:r>
          </a:p>
          <a:p>
            <a:r>
              <a:rPr lang="en-US" sz="4000" dirty="0"/>
              <a:t>		compost, peat most, sphagnum peat moss,</a:t>
            </a:r>
          </a:p>
          <a:p>
            <a:r>
              <a:rPr lang="en-US" sz="4000" dirty="0"/>
              <a:t>		shredded bark, shredded forest products</a:t>
            </a:r>
          </a:p>
          <a:p>
            <a:pPr marL="742950" indent="-742950">
              <a:buFont typeface="+mj-lt"/>
              <a:buAutoNum type="arabicPeriod"/>
            </a:pPr>
            <a:r>
              <a:rPr lang="en-US" sz="4000" dirty="0"/>
              <a:t>Some mineral material such as </a:t>
            </a:r>
          </a:p>
          <a:p>
            <a:pPr lvl="2"/>
            <a:r>
              <a:rPr lang="en-US" sz="4000" dirty="0"/>
              <a:t>	sand, silt and/or clay</a:t>
            </a:r>
          </a:p>
          <a:p>
            <a:pPr marL="742950" indent="-742950">
              <a:buFont typeface="+mj-lt"/>
              <a:buAutoNum type="arabicPeriod"/>
            </a:pPr>
            <a:r>
              <a:rPr lang="en-US" sz="4000" dirty="0"/>
              <a:t>Some inert ingredients to help with porosity and water retention </a:t>
            </a:r>
          </a:p>
          <a:p>
            <a:r>
              <a:rPr lang="en-US" sz="4000" dirty="0"/>
              <a:t>		perlite and vermiculite</a:t>
            </a:r>
          </a:p>
        </p:txBody>
      </p:sp>
    </p:spTree>
    <p:extLst>
      <p:ext uri="{BB962C8B-B14F-4D97-AF65-F5344CB8AC3E}">
        <p14:creationId xmlns:p14="http://schemas.microsoft.com/office/powerpoint/2010/main" val="4210921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FFF5527-F849-4E9B-BBED-69DF8682F9AA}"/>
              </a:ext>
            </a:extLst>
          </p:cNvPr>
          <p:cNvSpPr txBox="1"/>
          <p:nvPr/>
        </p:nvSpPr>
        <p:spPr>
          <a:xfrm>
            <a:off x="1276350" y="2035104"/>
            <a:ext cx="9730740" cy="2664255"/>
          </a:xfrm>
          <a:prstGeom prst="rect">
            <a:avLst/>
          </a:prstGeom>
          <a:solidFill>
            <a:srgbClr val="E0EED8">
              <a:alpha val="50196"/>
            </a:srgbClr>
          </a:solidFill>
        </p:spPr>
        <p:txBody>
          <a:bodyPr wrap="square" rtlCol="0">
            <a:spAutoFit/>
          </a:bodyPr>
          <a:lstStyle/>
          <a:p>
            <a:pPr algn="ctr"/>
            <a:r>
              <a:rPr lang="en-US" sz="5400" dirty="0"/>
              <a:t>The absolute first consideration is </a:t>
            </a:r>
          </a:p>
          <a:p>
            <a:pPr algn="ctr">
              <a:lnSpc>
                <a:spcPct val="250000"/>
              </a:lnSpc>
            </a:pPr>
            <a:r>
              <a:rPr lang="en-US" sz="5400" dirty="0"/>
              <a:t>“Where will I put my garden?”</a:t>
            </a:r>
          </a:p>
        </p:txBody>
      </p:sp>
      <p:sp>
        <p:nvSpPr>
          <p:cNvPr id="6" name="TextBox 5">
            <a:extLst>
              <a:ext uri="{FF2B5EF4-FFF2-40B4-BE49-F238E27FC236}">
                <a16:creationId xmlns:a16="http://schemas.microsoft.com/office/drawing/2014/main" id="{8406ABD9-7C34-4BB8-9C12-0812402708B6}"/>
              </a:ext>
            </a:extLst>
          </p:cNvPr>
          <p:cNvSpPr txBox="1"/>
          <p:nvPr/>
        </p:nvSpPr>
        <p:spPr>
          <a:xfrm>
            <a:off x="2895600" y="243840"/>
            <a:ext cx="6492240" cy="830997"/>
          </a:xfrm>
          <a:prstGeom prst="rect">
            <a:avLst/>
          </a:prstGeom>
          <a:solidFill>
            <a:srgbClr val="E0EED8"/>
          </a:solidFill>
        </p:spPr>
        <p:txBody>
          <a:bodyPr wrap="square" rtlCol="0">
            <a:spAutoFit/>
          </a:bodyPr>
          <a:lstStyle/>
          <a:p>
            <a:r>
              <a:rPr lang="en-US" sz="4800" dirty="0"/>
              <a:t>Garden Planning - Where</a:t>
            </a:r>
          </a:p>
        </p:txBody>
      </p:sp>
    </p:spTree>
    <p:extLst>
      <p:ext uri="{BB962C8B-B14F-4D97-AF65-F5344CB8AC3E}">
        <p14:creationId xmlns:p14="http://schemas.microsoft.com/office/powerpoint/2010/main" val="33391408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BA8454-9DD0-4550-B1A5-AD3D9F784A0D}"/>
              </a:ext>
            </a:extLst>
          </p:cNvPr>
          <p:cNvSpPr txBox="1"/>
          <p:nvPr/>
        </p:nvSpPr>
        <p:spPr>
          <a:xfrm>
            <a:off x="813840" y="1491044"/>
            <a:ext cx="10564319" cy="4832092"/>
          </a:xfrm>
          <a:prstGeom prst="rect">
            <a:avLst/>
          </a:prstGeom>
          <a:noFill/>
        </p:spPr>
        <p:txBody>
          <a:bodyPr wrap="square" rtlCol="0">
            <a:spAutoFit/>
          </a:bodyPr>
          <a:lstStyle/>
          <a:p>
            <a:pPr marL="571500" indent="-571500">
              <a:buFont typeface="Arial" panose="020B0604020202020204" pitchFamily="34" charset="0"/>
              <a:buChar char="•"/>
            </a:pPr>
            <a:r>
              <a:rPr lang="en-US" sz="4400" dirty="0"/>
              <a:t>There is no regulation by state or federal agencies over the content of these mixes.</a:t>
            </a:r>
          </a:p>
          <a:p>
            <a:pPr marL="571500" indent="-571500">
              <a:buFont typeface="Arial" panose="020B0604020202020204" pitchFamily="34" charset="0"/>
              <a:buChar char="•"/>
            </a:pPr>
            <a:r>
              <a:rPr lang="en-US" sz="4400" dirty="0"/>
              <a:t>There are no standards that define what constitutes a good potting mix. </a:t>
            </a:r>
          </a:p>
          <a:p>
            <a:pPr marL="571500" indent="-571500">
              <a:buFont typeface="Arial" panose="020B0604020202020204" pitchFamily="34" charset="0"/>
              <a:buChar char="•"/>
            </a:pPr>
            <a:r>
              <a:rPr lang="en-US" sz="4400" dirty="0"/>
              <a:t>There are requirements to label the product with the names of the ingredients in decreasing order of volume.</a:t>
            </a:r>
          </a:p>
        </p:txBody>
      </p:sp>
      <p:sp>
        <p:nvSpPr>
          <p:cNvPr id="6" name="TextBox 5">
            <a:extLst>
              <a:ext uri="{FF2B5EF4-FFF2-40B4-BE49-F238E27FC236}">
                <a16:creationId xmlns:a16="http://schemas.microsoft.com/office/drawing/2014/main" id="{D3E137A0-01B5-4155-AC5D-D257F0CC76A8}"/>
              </a:ext>
            </a:extLst>
          </p:cNvPr>
          <p:cNvSpPr txBox="1"/>
          <p:nvPr/>
        </p:nvSpPr>
        <p:spPr>
          <a:xfrm>
            <a:off x="2729215" y="119365"/>
            <a:ext cx="6733567" cy="830997"/>
          </a:xfrm>
          <a:prstGeom prst="rect">
            <a:avLst/>
          </a:prstGeom>
          <a:solidFill>
            <a:srgbClr val="E0EED8"/>
          </a:solidFill>
        </p:spPr>
        <p:txBody>
          <a:bodyPr wrap="square" rtlCol="0">
            <a:spAutoFit/>
          </a:bodyPr>
          <a:lstStyle/>
          <a:p>
            <a:pPr algn="ctr"/>
            <a:r>
              <a:rPr lang="en-US" sz="4800" dirty="0"/>
              <a:t>Bagged Potting Mix</a:t>
            </a:r>
          </a:p>
        </p:txBody>
      </p:sp>
    </p:spTree>
    <p:extLst>
      <p:ext uri="{BB962C8B-B14F-4D97-AF65-F5344CB8AC3E}">
        <p14:creationId xmlns:p14="http://schemas.microsoft.com/office/powerpoint/2010/main" val="57573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31EC8B-8710-43D2-A043-CC5F597965F1}"/>
              </a:ext>
            </a:extLst>
          </p:cNvPr>
          <p:cNvPicPr>
            <a:picLocks noChangeAspect="1"/>
          </p:cNvPicPr>
          <p:nvPr/>
        </p:nvPicPr>
        <p:blipFill>
          <a:blip r:embed="rId3"/>
          <a:stretch>
            <a:fillRect/>
          </a:stretch>
        </p:blipFill>
        <p:spPr>
          <a:xfrm>
            <a:off x="5507676" y="1605064"/>
            <a:ext cx="6485906" cy="4854102"/>
          </a:xfrm>
          <a:prstGeom prst="rect">
            <a:avLst/>
          </a:prstGeom>
        </p:spPr>
      </p:pic>
      <p:pic>
        <p:nvPicPr>
          <p:cNvPr id="7" name="Picture 6">
            <a:extLst>
              <a:ext uri="{FF2B5EF4-FFF2-40B4-BE49-F238E27FC236}">
                <a16:creationId xmlns:a16="http://schemas.microsoft.com/office/drawing/2014/main" id="{E750D5F5-7801-48A0-A89C-71AF70399587}"/>
              </a:ext>
            </a:extLst>
          </p:cNvPr>
          <p:cNvPicPr>
            <a:picLocks noChangeAspect="1"/>
          </p:cNvPicPr>
          <p:nvPr/>
        </p:nvPicPr>
        <p:blipFill>
          <a:blip r:embed="rId4"/>
          <a:stretch>
            <a:fillRect/>
          </a:stretch>
        </p:blipFill>
        <p:spPr>
          <a:xfrm>
            <a:off x="218361" y="1137924"/>
            <a:ext cx="4310643" cy="5744591"/>
          </a:xfrm>
          <a:prstGeom prst="rect">
            <a:avLst/>
          </a:prstGeom>
        </p:spPr>
      </p:pic>
      <p:sp>
        <p:nvSpPr>
          <p:cNvPr id="8" name="TextBox 7">
            <a:extLst>
              <a:ext uri="{FF2B5EF4-FFF2-40B4-BE49-F238E27FC236}">
                <a16:creationId xmlns:a16="http://schemas.microsoft.com/office/drawing/2014/main" id="{04725D8D-8C2D-4231-8BF7-937604C7F046}"/>
              </a:ext>
            </a:extLst>
          </p:cNvPr>
          <p:cNvSpPr txBox="1"/>
          <p:nvPr/>
        </p:nvSpPr>
        <p:spPr>
          <a:xfrm>
            <a:off x="1314450" y="184825"/>
            <a:ext cx="9563100" cy="830997"/>
          </a:xfrm>
          <a:prstGeom prst="rect">
            <a:avLst/>
          </a:prstGeom>
          <a:solidFill>
            <a:srgbClr val="E0EED8"/>
          </a:solidFill>
        </p:spPr>
        <p:txBody>
          <a:bodyPr wrap="square" rtlCol="0">
            <a:spAutoFit/>
          </a:bodyPr>
          <a:lstStyle/>
          <a:p>
            <a:pPr algn="ctr"/>
            <a:r>
              <a:rPr lang="en-US" sz="4800" dirty="0"/>
              <a:t>Bagged Potting Mix Labels</a:t>
            </a:r>
          </a:p>
        </p:txBody>
      </p:sp>
    </p:spTree>
    <p:extLst>
      <p:ext uri="{BB962C8B-B14F-4D97-AF65-F5344CB8AC3E}">
        <p14:creationId xmlns:p14="http://schemas.microsoft.com/office/powerpoint/2010/main" val="31590114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A5776-9502-4AB7-9A86-05266679CFC4}"/>
              </a:ext>
            </a:extLst>
          </p:cNvPr>
          <p:cNvSpPr/>
          <p:nvPr/>
        </p:nvSpPr>
        <p:spPr>
          <a:xfrm>
            <a:off x="2011680" y="1791804"/>
            <a:ext cx="8168640" cy="3477875"/>
          </a:xfrm>
          <a:prstGeom prst="rect">
            <a:avLst/>
          </a:prstGeom>
          <a:solidFill>
            <a:srgbClr val="E0EED8">
              <a:alpha val="50196"/>
            </a:srgbClr>
          </a:solidFill>
        </p:spPr>
        <p:txBody>
          <a:bodyPr wrap="square">
            <a:spAutoFit/>
          </a:bodyPr>
          <a:lstStyle/>
          <a:p>
            <a:r>
              <a:rPr lang="en-US" dirty="0"/>
              <a:t> </a:t>
            </a:r>
            <a:r>
              <a:rPr lang="en-US" sz="4400" dirty="0"/>
              <a:t>Unfortunately there is no consistent relationship between </a:t>
            </a:r>
          </a:p>
          <a:p>
            <a:r>
              <a:rPr lang="en-US" sz="4400" dirty="0"/>
              <a:t>the physical and chemical properties of a potting soil and its ingredient list. </a:t>
            </a:r>
          </a:p>
        </p:txBody>
      </p:sp>
      <p:sp>
        <p:nvSpPr>
          <p:cNvPr id="6" name="TextBox 5">
            <a:extLst>
              <a:ext uri="{FF2B5EF4-FFF2-40B4-BE49-F238E27FC236}">
                <a16:creationId xmlns:a16="http://schemas.microsoft.com/office/drawing/2014/main" id="{EB568241-77D9-40F9-B1ED-AC9A1595093F}"/>
              </a:ext>
            </a:extLst>
          </p:cNvPr>
          <p:cNvSpPr txBox="1"/>
          <p:nvPr/>
        </p:nvSpPr>
        <p:spPr>
          <a:xfrm>
            <a:off x="3089140" y="77822"/>
            <a:ext cx="6013720" cy="830997"/>
          </a:xfrm>
          <a:prstGeom prst="rect">
            <a:avLst/>
          </a:prstGeom>
          <a:solidFill>
            <a:srgbClr val="E0EED8"/>
          </a:solidFill>
        </p:spPr>
        <p:txBody>
          <a:bodyPr wrap="square" rtlCol="0">
            <a:spAutoFit/>
          </a:bodyPr>
          <a:lstStyle/>
          <a:p>
            <a:pPr algn="ctr"/>
            <a:r>
              <a:rPr lang="en-US" sz="4800" dirty="0"/>
              <a:t>Bagged Potting Mix</a:t>
            </a:r>
          </a:p>
        </p:txBody>
      </p:sp>
    </p:spTree>
    <p:extLst>
      <p:ext uri="{BB962C8B-B14F-4D97-AF65-F5344CB8AC3E}">
        <p14:creationId xmlns:p14="http://schemas.microsoft.com/office/powerpoint/2010/main" val="19306818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3AC291-8D9D-4DE2-ABC2-93CD34F7C49D}"/>
              </a:ext>
            </a:extLst>
          </p:cNvPr>
          <p:cNvSpPr txBox="1"/>
          <p:nvPr/>
        </p:nvSpPr>
        <p:spPr>
          <a:xfrm>
            <a:off x="2131330" y="220493"/>
            <a:ext cx="7929340" cy="1569660"/>
          </a:xfrm>
          <a:prstGeom prst="rect">
            <a:avLst/>
          </a:prstGeom>
          <a:solidFill>
            <a:srgbClr val="E0EED8"/>
          </a:solidFill>
        </p:spPr>
        <p:txBody>
          <a:bodyPr wrap="square" rtlCol="0">
            <a:spAutoFit/>
          </a:bodyPr>
          <a:lstStyle/>
          <a:p>
            <a:pPr algn="ctr"/>
            <a:r>
              <a:rPr lang="en-US" sz="4800" dirty="0"/>
              <a:t>Here is one recipe for making your own raised bed soil:</a:t>
            </a:r>
          </a:p>
        </p:txBody>
      </p:sp>
      <p:sp>
        <p:nvSpPr>
          <p:cNvPr id="6" name="Rectangle 5">
            <a:extLst>
              <a:ext uri="{FF2B5EF4-FFF2-40B4-BE49-F238E27FC236}">
                <a16:creationId xmlns:a16="http://schemas.microsoft.com/office/drawing/2014/main" id="{79DC269B-653D-45B7-A60B-614C9F422A3F}"/>
              </a:ext>
            </a:extLst>
          </p:cNvPr>
          <p:cNvSpPr/>
          <p:nvPr/>
        </p:nvSpPr>
        <p:spPr>
          <a:xfrm>
            <a:off x="597602" y="2376263"/>
            <a:ext cx="11423515" cy="3170099"/>
          </a:xfrm>
          <a:prstGeom prst="rect">
            <a:avLst/>
          </a:prstGeom>
        </p:spPr>
        <p:txBody>
          <a:bodyPr wrap="square">
            <a:spAutoFit/>
          </a:bodyPr>
          <a:lstStyle/>
          <a:p>
            <a:pPr marL="571500" lvl="0" indent="-571500">
              <a:buFont typeface="Arial" panose="020B0604020202020204" pitchFamily="34" charset="0"/>
              <a:buChar char="•"/>
            </a:pPr>
            <a:r>
              <a:rPr lang="en-US" sz="4000" dirty="0">
                <a:solidFill>
                  <a:prstClr val="black"/>
                </a:solidFill>
              </a:rPr>
              <a:t>30%-50% High quality topsoil.</a:t>
            </a:r>
          </a:p>
          <a:p>
            <a:pPr marL="571500" lvl="0" indent="-571500">
              <a:buFont typeface="Arial" panose="020B0604020202020204" pitchFamily="34" charset="0"/>
              <a:buChar char="•"/>
            </a:pPr>
            <a:r>
              <a:rPr lang="en-US" sz="4000" dirty="0">
                <a:solidFill>
                  <a:prstClr val="black"/>
                </a:solidFill>
              </a:rPr>
              <a:t>30%-40% High quality finished compost.</a:t>
            </a:r>
          </a:p>
          <a:p>
            <a:pPr marL="571500" lvl="0" indent="-571500">
              <a:buFont typeface="Arial" panose="020B0604020202020204" pitchFamily="34" charset="0"/>
              <a:buChar char="•"/>
            </a:pPr>
            <a:r>
              <a:rPr lang="en-US" sz="4000" dirty="0">
                <a:solidFill>
                  <a:prstClr val="black"/>
                </a:solidFill>
              </a:rPr>
              <a:t>10%-25% Combinations of Vermiculite, Perlite, Peat Moss, Worm Castings, Ground Bark, Composted Manures, Aged Leaf Mold, Soil Conditioner.</a:t>
            </a:r>
          </a:p>
        </p:txBody>
      </p:sp>
    </p:spTree>
    <p:extLst>
      <p:ext uri="{BB962C8B-B14F-4D97-AF65-F5344CB8AC3E}">
        <p14:creationId xmlns:p14="http://schemas.microsoft.com/office/powerpoint/2010/main" val="40173180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847EB6-DED6-4614-8A35-41D96E195211}"/>
              </a:ext>
            </a:extLst>
          </p:cNvPr>
          <p:cNvSpPr txBox="1"/>
          <p:nvPr/>
        </p:nvSpPr>
        <p:spPr>
          <a:xfrm>
            <a:off x="2011680" y="10"/>
            <a:ext cx="8168640" cy="769441"/>
          </a:xfrm>
          <a:prstGeom prst="rect">
            <a:avLst/>
          </a:prstGeom>
          <a:solidFill>
            <a:srgbClr val="E0EED8"/>
          </a:solidFill>
        </p:spPr>
        <p:txBody>
          <a:bodyPr wrap="square" rtlCol="0">
            <a:spAutoFit/>
          </a:bodyPr>
          <a:lstStyle/>
          <a:p>
            <a:pPr algn="ctr"/>
            <a:r>
              <a:rPr lang="en-US" sz="4400" dirty="0"/>
              <a:t>Maintaining Healthy Soil</a:t>
            </a:r>
          </a:p>
        </p:txBody>
      </p:sp>
      <p:sp>
        <p:nvSpPr>
          <p:cNvPr id="3" name="TextBox 2">
            <a:extLst>
              <a:ext uri="{FF2B5EF4-FFF2-40B4-BE49-F238E27FC236}">
                <a16:creationId xmlns:a16="http://schemas.microsoft.com/office/drawing/2014/main" id="{6A8F86AF-BE89-46CD-B768-B444D70D6B66}"/>
              </a:ext>
            </a:extLst>
          </p:cNvPr>
          <p:cNvSpPr txBox="1"/>
          <p:nvPr/>
        </p:nvSpPr>
        <p:spPr>
          <a:xfrm>
            <a:off x="2979420" y="911385"/>
            <a:ext cx="6233160" cy="707886"/>
          </a:xfrm>
          <a:prstGeom prst="rect">
            <a:avLst/>
          </a:prstGeom>
          <a:solidFill>
            <a:srgbClr val="E0EED8">
              <a:alpha val="50196"/>
            </a:srgbClr>
          </a:solidFill>
        </p:spPr>
        <p:txBody>
          <a:bodyPr wrap="square" rtlCol="0">
            <a:spAutoFit/>
          </a:bodyPr>
          <a:lstStyle/>
          <a:p>
            <a:r>
              <a:rPr lang="en-US" sz="4000" dirty="0"/>
              <a:t>1) Soil test every 1 to 3 years</a:t>
            </a:r>
          </a:p>
        </p:txBody>
      </p:sp>
      <p:pic>
        <p:nvPicPr>
          <p:cNvPr id="5" name="Picture 4">
            <a:extLst>
              <a:ext uri="{FF2B5EF4-FFF2-40B4-BE49-F238E27FC236}">
                <a16:creationId xmlns:a16="http://schemas.microsoft.com/office/drawing/2014/main" id="{34742B6A-2943-437A-A8F5-E1A85DD443C1}"/>
              </a:ext>
            </a:extLst>
          </p:cNvPr>
          <p:cNvPicPr>
            <a:picLocks noChangeAspect="1"/>
          </p:cNvPicPr>
          <p:nvPr/>
        </p:nvPicPr>
        <p:blipFill>
          <a:blip r:embed="rId3"/>
          <a:stretch>
            <a:fillRect/>
          </a:stretch>
        </p:blipFill>
        <p:spPr>
          <a:xfrm>
            <a:off x="2054830" y="1761205"/>
            <a:ext cx="7879104" cy="5096795"/>
          </a:xfrm>
          <a:prstGeom prst="rect">
            <a:avLst/>
          </a:prstGeom>
        </p:spPr>
      </p:pic>
    </p:spTree>
    <p:extLst>
      <p:ext uri="{BB962C8B-B14F-4D97-AF65-F5344CB8AC3E}">
        <p14:creationId xmlns:p14="http://schemas.microsoft.com/office/powerpoint/2010/main" val="42813734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C1E8F2-816B-4919-910F-97DA4FB20064}"/>
              </a:ext>
            </a:extLst>
          </p:cNvPr>
          <p:cNvSpPr txBox="1"/>
          <p:nvPr/>
        </p:nvSpPr>
        <p:spPr>
          <a:xfrm>
            <a:off x="2158392" y="126460"/>
            <a:ext cx="7345680" cy="769441"/>
          </a:xfrm>
          <a:prstGeom prst="rect">
            <a:avLst/>
          </a:prstGeom>
          <a:solidFill>
            <a:srgbClr val="E0EED8"/>
          </a:solidFill>
        </p:spPr>
        <p:txBody>
          <a:bodyPr wrap="square" rtlCol="0">
            <a:spAutoFit/>
          </a:bodyPr>
          <a:lstStyle/>
          <a:p>
            <a:pPr algn="ctr"/>
            <a:r>
              <a:rPr lang="en-US" sz="4400" dirty="0"/>
              <a:t>Maintaining Healthy Soil</a:t>
            </a:r>
          </a:p>
        </p:txBody>
      </p:sp>
      <p:sp>
        <p:nvSpPr>
          <p:cNvPr id="2" name="TextBox 1">
            <a:extLst>
              <a:ext uri="{FF2B5EF4-FFF2-40B4-BE49-F238E27FC236}">
                <a16:creationId xmlns:a16="http://schemas.microsoft.com/office/drawing/2014/main" id="{1A3F5A75-8C49-44DB-BD80-3F2AB6AF9DD6}"/>
              </a:ext>
            </a:extLst>
          </p:cNvPr>
          <p:cNvSpPr txBox="1"/>
          <p:nvPr/>
        </p:nvSpPr>
        <p:spPr>
          <a:xfrm>
            <a:off x="1190017" y="1779838"/>
            <a:ext cx="9811966" cy="3477875"/>
          </a:xfrm>
          <a:prstGeom prst="rect">
            <a:avLst/>
          </a:prstGeom>
          <a:solidFill>
            <a:srgbClr val="E0EED8">
              <a:alpha val="50196"/>
            </a:srgbClr>
          </a:solidFill>
        </p:spPr>
        <p:txBody>
          <a:bodyPr wrap="square" rtlCol="0">
            <a:spAutoFit/>
          </a:bodyPr>
          <a:lstStyle/>
          <a:p>
            <a:r>
              <a:rPr lang="en-US" sz="4400" dirty="0"/>
              <a:t>2) Replenish the organic matter annually. </a:t>
            </a:r>
          </a:p>
          <a:p>
            <a:r>
              <a:rPr lang="en-US" sz="4400" dirty="0"/>
              <a:t>	Add 2” layer of </a:t>
            </a:r>
          </a:p>
          <a:p>
            <a:pPr marL="1943100" lvl="3" indent="-571500">
              <a:buFont typeface="Arial" panose="020B0604020202020204" pitchFamily="34" charset="0"/>
              <a:buChar char="•"/>
            </a:pPr>
            <a:r>
              <a:rPr lang="en-US" sz="4400" dirty="0"/>
              <a:t>compost</a:t>
            </a:r>
          </a:p>
          <a:p>
            <a:pPr marL="1943100" lvl="3" indent="-571500">
              <a:buFont typeface="Arial" panose="020B0604020202020204" pitchFamily="34" charset="0"/>
              <a:buChar char="•"/>
            </a:pPr>
            <a:r>
              <a:rPr lang="en-US" sz="4400" dirty="0"/>
              <a:t>leaf mold</a:t>
            </a:r>
          </a:p>
          <a:p>
            <a:pPr marL="1943100" lvl="3" indent="-571500">
              <a:buFont typeface="Arial" panose="020B0604020202020204" pitchFamily="34" charset="0"/>
              <a:buChar char="•"/>
            </a:pPr>
            <a:r>
              <a:rPr lang="en-US" sz="4400" dirty="0"/>
              <a:t>composted manure.</a:t>
            </a:r>
          </a:p>
        </p:txBody>
      </p:sp>
    </p:spTree>
    <p:extLst>
      <p:ext uri="{BB962C8B-B14F-4D97-AF65-F5344CB8AC3E}">
        <p14:creationId xmlns:p14="http://schemas.microsoft.com/office/powerpoint/2010/main" val="33885138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47B868-325E-4522-A1FC-30F9F63E26EF}"/>
              </a:ext>
            </a:extLst>
          </p:cNvPr>
          <p:cNvSpPr txBox="1"/>
          <p:nvPr/>
        </p:nvSpPr>
        <p:spPr>
          <a:xfrm>
            <a:off x="2773031" y="60960"/>
            <a:ext cx="6645937" cy="769441"/>
          </a:xfrm>
          <a:prstGeom prst="rect">
            <a:avLst/>
          </a:prstGeom>
          <a:solidFill>
            <a:srgbClr val="E0EED8"/>
          </a:solidFill>
        </p:spPr>
        <p:txBody>
          <a:bodyPr wrap="square" rtlCol="0">
            <a:spAutoFit/>
          </a:bodyPr>
          <a:lstStyle/>
          <a:p>
            <a:pPr algn="ctr"/>
            <a:r>
              <a:rPr lang="en-US" sz="4400" dirty="0"/>
              <a:t>Maintaining Healthy Soil</a:t>
            </a:r>
          </a:p>
        </p:txBody>
      </p:sp>
      <p:sp>
        <p:nvSpPr>
          <p:cNvPr id="2" name="TextBox 1">
            <a:extLst>
              <a:ext uri="{FF2B5EF4-FFF2-40B4-BE49-F238E27FC236}">
                <a16:creationId xmlns:a16="http://schemas.microsoft.com/office/drawing/2014/main" id="{71BE0E57-711B-4D35-A7C5-47BBBBD01C4D}"/>
              </a:ext>
            </a:extLst>
          </p:cNvPr>
          <p:cNvSpPr txBox="1"/>
          <p:nvPr/>
        </p:nvSpPr>
        <p:spPr>
          <a:xfrm>
            <a:off x="2484120" y="970476"/>
            <a:ext cx="7223760" cy="707886"/>
          </a:xfrm>
          <a:prstGeom prst="rect">
            <a:avLst/>
          </a:prstGeom>
          <a:solidFill>
            <a:srgbClr val="E0EED8">
              <a:alpha val="50196"/>
            </a:srgbClr>
          </a:solidFill>
        </p:spPr>
        <p:txBody>
          <a:bodyPr wrap="square" rtlCol="0">
            <a:spAutoFit/>
          </a:bodyPr>
          <a:lstStyle/>
          <a:p>
            <a:r>
              <a:rPr lang="en-US" sz="4000" dirty="0"/>
              <a:t>3) Maintain the proper soil pH</a:t>
            </a:r>
          </a:p>
        </p:txBody>
      </p:sp>
      <p:pic>
        <p:nvPicPr>
          <p:cNvPr id="6" name="Picture 5" descr="A screenshot of a cell phone&#10;&#10;Description automatically generated">
            <a:extLst>
              <a:ext uri="{FF2B5EF4-FFF2-40B4-BE49-F238E27FC236}">
                <a16:creationId xmlns:a16="http://schemas.microsoft.com/office/drawing/2014/main" id="{25C17C38-D8FD-4A03-B9D6-87A979E1D8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2082" y="2033080"/>
            <a:ext cx="5767836" cy="4647227"/>
          </a:xfrm>
          <a:prstGeom prst="rect">
            <a:avLst/>
          </a:prstGeom>
        </p:spPr>
      </p:pic>
    </p:spTree>
    <p:extLst>
      <p:ext uri="{BB962C8B-B14F-4D97-AF65-F5344CB8AC3E}">
        <p14:creationId xmlns:p14="http://schemas.microsoft.com/office/powerpoint/2010/main" val="1767756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D5C3EC-B02F-4CAA-A7DC-28AA00D83E59}"/>
              </a:ext>
            </a:extLst>
          </p:cNvPr>
          <p:cNvSpPr txBox="1"/>
          <p:nvPr/>
        </p:nvSpPr>
        <p:spPr>
          <a:xfrm>
            <a:off x="2985520" y="87549"/>
            <a:ext cx="7057442" cy="769441"/>
          </a:xfrm>
          <a:prstGeom prst="rect">
            <a:avLst/>
          </a:prstGeom>
          <a:solidFill>
            <a:srgbClr val="E0EED8"/>
          </a:solidFill>
        </p:spPr>
        <p:txBody>
          <a:bodyPr wrap="square" rtlCol="0">
            <a:spAutoFit/>
          </a:bodyPr>
          <a:lstStyle/>
          <a:p>
            <a:pPr algn="ctr"/>
            <a:r>
              <a:rPr lang="en-US" sz="4400" dirty="0"/>
              <a:t>Maintaining Healthy Soil</a:t>
            </a:r>
          </a:p>
        </p:txBody>
      </p:sp>
      <p:sp>
        <p:nvSpPr>
          <p:cNvPr id="2" name="TextBox 1">
            <a:extLst>
              <a:ext uri="{FF2B5EF4-FFF2-40B4-BE49-F238E27FC236}">
                <a16:creationId xmlns:a16="http://schemas.microsoft.com/office/drawing/2014/main" id="{24742D2E-9E1C-4E64-9086-C681A19E2490}"/>
              </a:ext>
            </a:extLst>
          </p:cNvPr>
          <p:cNvSpPr txBox="1"/>
          <p:nvPr/>
        </p:nvSpPr>
        <p:spPr>
          <a:xfrm>
            <a:off x="3543300" y="1051560"/>
            <a:ext cx="5105400" cy="707886"/>
          </a:xfrm>
          <a:prstGeom prst="rect">
            <a:avLst/>
          </a:prstGeom>
          <a:solidFill>
            <a:srgbClr val="E0EED8">
              <a:alpha val="50196"/>
            </a:srgbClr>
          </a:solidFill>
        </p:spPr>
        <p:txBody>
          <a:bodyPr wrap="square" rtlCol="0">
            <a:spAutoFit/>
          </a:bodyPr>
          <a:lstStyle/>
          <a:p>
            <a:r>
              <a:rPr lang="en-US" sz="4000" dirty="0"/>
              <a:t>4) Fertilize thoughtfully</a:t>
            </a:r>
          </a:p>
        </p:txBody>
      </p:sp>
      <p:pic>
        <p:nvPicPr>
          <p:cNvPr id="5" name="Picture 4">
            <a:extLst>
              <a:ext uri="{FF2B5EF4-FFF2-40B4-BE49-F238E27FC236}">
                <a16:creationId xmlns:a16="http://schemas.microsoft.com/office/drawing/2014/main" id="{54C6D857-B6A2-412B-A584-E51FE97D72D3}"/>
              </a:ext>
            </a:extLst>
          </p:cNvPr>
          <p:cNvPicPr>
            <a:picLocks noChangeAspect="1"/>
          </p:cNvPicPr>
          <p:nvPr/>
        </p:nvPicPr>
        <p:blipFill>
          <a:blip r:embed="rId3"/>
          <a:stretch>
            <a:fillRect/>
          </a:stretch>
        </p:blipFill>
        <p:spPr>
          <a:xfrm>
            <a:off x="775575" y="2044157"/>
            <a:ext cx="2662144" cy="4448716"/>
          </a:xfrm>
          <a:prstGeom prst="rect">
            <a:avLst/>
          </a:prstGeom>
        </p:spPr>
      </p:pic>
      <p:pic>
        <p:nvPicPr>
          <p:cNvPr id="6" name="Picture 5">
            <a:extLst>
              <a:ext uri="{FF2B5EF4-FFF2-40B4-BE49-F238E27FC236}">
                <a16:creationId xmlns:a16="http://schemas.microsoft.com/office/drawing/2014/main" id="{D94B86B4-E88F-4E0C-B148-EA2E2CDC7E92}"/>
              </a:ext>
            </a:extLst>
          </p:cNvPr>
          <p:cNvPicPr>
            <a:picLocks noChangeAspect="1"/>
          </p:cNvPicPr>
          <p:nvPr/>
        </p:nvPicPr>
        <p:blipFill>
          <a:blip r:embed="rId4"/>
          <a:stretch>
            <a:fillRect/>
          </a:stretch>
        </p:blipFill>
        <p:spPr>
          <a:xfrm>
            <a:off x="8451291" y="2071879"/>
            <a:ext cx="3039437" cy="4562006"/>
          </a:xfrm>
          <a:prstGeom prst="rect">
            <a:avLst/>
          </a:prstGeom>
        </p:spPr>
      </p:pic>
      <p:pic>
        <p:nvPicPr>
          <p:cNvPr id="11" name="Picture 10" descr="A picture containing food, bottle&#10;&#10;Description automatically generated">
            <a:extLst>
              <a:ext uri="{FF2B5EF4-FFF2-40B4-BE49-F238E27FC236}">
                <a16:creationId xmlns:a16="http://schemas.microsoft.com/office/drawing/2014/main" id="{CD76EEB5-79D1-4CC1-AB7B-7C09AA0B9E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9353" y="2044157"/>
            <a:ext cx="3270304" cy="4488561"/>
          </a:xfrm>
          <a:prstGeom prst="rect">
            <a:avLst/>
          </a:prstGeom>
        </p:spPr>
      </p:pic>
    </p:spTree>
    <p:extLst>
      <p:ext uri="{BB962C8B-B14F-4D97-AF65-F5344CB8AC3E}">
        <p14:creationId xmlns:p14="http://schemas.microsoft.com/office/powerpoint/2010/main" val="2212658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A9F4D7-A00E-483C-8329-8769DF54EF17}"/>
              </a:ext>
            </a:extLst>
          </p:cNvPr>
          <p:cNvSpPr txBox="1"/>
          <p:nvPr/>
        </p:nvSpPr>
        <p:spPr>
          <a:xfrm>
            <a:off x="3268980" y="0"/>
            <a:ext cx="5654040" cy="830997"/>
          </a:xfrm>
          <a:prstGeom prst="rect">
            <a:avLst/>
          </a:prstGeom>
          <a:solidFill>
            <a:srgbClr val="E0EED8"/>
          </a:solidFill>
        </p:spPr>
        <p:txBody>
          <a:bodyPr wrap="square" rtlCol="0">
            <a:spAutoFit/>
          </a:bodyPr>
          <a:lstStyle/>
          <a:p>
            <a:pPr algn="ctr"/>
            <a:r>
              <a:rPr lang="en-US" sz="4800" dirty="0"/>
              <a:t>Building A Raised Bed</a:t>
            </a:r>
          </a:p>
        </p:txBody>
      </p:sp>
      <p:sp>
        <p:nvSpPr>
          <p:cNvPr id="3" name="TextBox 2">
            <a:extLst>
              <a:ext uri="{FF2B5EF4-FFF2-40B4-BE49-F238E27FC236}">
                <a16:creationId xmlns:a16="http://schemas.microsoft.com/office/drawing/2014/main" id="{4E5F93AB-39F7-4C5C-8D30-95F87DC726F3}"/>
              </a:ext>
            </a:extLst>
          </p:cNvPr>
          <p:cNvSpPr txBox="1"/>
          <p:nvPr/>
        </p:nvSpPr>
        <p:spPr>
          <a:xfrm>
            <a:off x="3460786" y="1382624"/>
            <a:ext cx="4136515" cy="769441"/>
          </a:xfrm>
          <a:prstGeom prst="rect">
            <a:avLst/>
          </a:prstGeom>
          <a:solidFill>
            <a:srgbClr val="E0EED8">
              <a:alpha val="50196"/>
            </a:srgbClr>
          </a:solidFill>
        </p:spPr>
        <p:txBody>
          <a:bodyPr wrap="square" rtlCol="0">
            <a:spAutoFit/>
          </a:bodyPr>
          <a:lstStyle/>
          <a:p>
            <a:r>
              <a:rPr lang="en-US" sz="4400" dirty="0"/>
              <a:t>1) Select the site</a:t>
            </a:r>
          </a:p>
        </p:txBody>
      </p:sp>
      <p:pic>
        <p:nvPicPr>
          <p:cNvPr id="5" name="Picture 4">
            <a:extLst>
              <a:ext uri="{FF2B5EF4-FFF2-40B4-BE49-F238E27FC236}">
                <a16:creationId xmlns:a16="http://schemas.microsoft.com/office/drawing/2014/main" id="{D8E0F5E9-9EAE-417D-9670-0CA80121C912}"/>
              </a:ext>
            </a:extLst>
          </p:cNvPr>
          <p:cNvPicPr>
            <a:picLocks noChangeAspect="1"/>
          </p:cNvPicPr>
          <p:nvPr/>
        </p:nvPicPr>
        <p:blipFill>
          <a:blip r:embed="rId3"/>
          <a:stretch>
            <a:fillRect/>
          </a:stretch>
        </p:blipFill>
        <p:spPr>
          <a:xfrm>
            <a:off x="211082" y="1039444"/>
            <a:ext cx="2755854" cy="2871215"/>
          </a:xfrm>
          <a:prstGeom prst="rect">
            <a:avLst/>
          </a:prstGeom>
        </p:spPr>
      </p:pic>
      <p:pic>
        <p:nvPicPr>
          <p:cNvPr id="6" name="Picture 5">
            <a:extLst>
              <a:ext uri="{FF2B5EF4-FFF2-40B4-BE49-F238E27FC236}">
                <a16:creationId xmlns:a16="http://schemas.microsoft.com/office/drawing/2014/main" id="{A025A0F8-8973-4D03-BEC9-F599414D9F64}"/>
              </a:ext>
            </a:extLst>
          </p:cNvPr>
          <p:cNvPicPr>
            <a:picLocks noChangeAspect="1"/>
          </p:cNvPicPr>
          <p:nvPr/>
        </p:nvPicPr>
        <p:blipFill>
          <a:blip r:embed="rId4"/>
          <a:stretch>
            <a:fillRect/>
          </a:stretch>
        </p:blipFill>
        <p:spPr>
          <a:xfrm>
            <a:off x="3448296" y="3604098"/>
            <a:ext cx="4222288" cy="3166156"/>
          </a:xfrm>
          <a:prstGeom prst="rect">
            <a:avLst/>
          </a:prstGeom>
        </p:spPr>
      </p:pic>
      <p:pic>
        <p:nvPicPr>
          <p:cNvPr id="8" name="Picture 7" descr="A close up of a garden&#10;&#10;Description automatically generated">
            <a:extLst>
              <a:ext uri="{FF2B5EF4-FFF2-40B4-BE49-F238E27FC236}">
                <a16:creationId xmlns:a16="http://schemas.microsoft.com/office/drawing/2014/main" id="{3DD45454-0E39-4206-8CDA-D9F569F969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3406" y="830997"/>
            <a:ext cx="3752850" cy="4229100"/>
          </a:xfrm>
          <a:prstGeom prst="rect">
            <a:avLst/>
          </a:prstGeom>
        </p:spPr>
      </p:pic>
    </p:spTree>
    <p:extLst>
      <p:ext uri="{BB962C8B-B14F-4D97-AF65-F5344CB8AC3E}">
        <p14:creationId xmlns:p14="http://schemas.microsoft.com/office/powerpoint/2010/main" val="7906658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C03BBF-F62E-4BCB-8CD6-08B0D88DB3F7}"/>
              </a:ext>
            </a:extLst>
          </p:cNvPr>
          <p:cNvSpPr txBox="1"/>
          <p:nvPr/>
        </p:nvSpPr>
        <p:spPr>
          <a:xfrm>
            <a:off x="3268980" y="214009"/>
            <a:ext cx="5654040" cy="830997"/>
          </a:xfrm>
          <a:prstGeom prst="rect">
            <a:avLst/>
          </a:prstGeom>
          <a:solidFill>
            <a:srgbClr val="E0EED8"/>
          </a:solidFill>
        </p:spPr>
        <p:txBody>
          <a:bodyPr wrap="square" rtlCol="0">
            <a:spAutoFit/>
          </a:bodyPr>
          <a:lstStyle/>
          <a:p>
            <a:pPr algn="ctr"/>
            <a:r>
              <a:rPr lang="en-US" sz="4800" dirty="0"/>
              <a:t>Building A Raised Bed</a:t>
            </a:r>
          </a:p>
        </p:txBody>
      </p:sp>
      <p:sp>
        <p:nvSpPr>
          <p:cNvPr id="2" name="TextBox 1">
            <a:extLst>
              <a:ext uri="{FF2B5EF4-FFF2-40B4-BE49-F238E27FC236}">
                <a16:creationId xmlns:a16="http://schemas.microsoft.com/office/drawing/2014/main" id="{E6157368-F103-4DF5-9DDE-345BA7B41C34}"/>
              </a:ext>
            </a:extLst>
          </p:cNvPr>
          <p:cNvSpPr txBox="1"/>
          <p:nvPr/>
        </p:nvSpPr>
        <p:spPr>
          <a:xfrm>
            <a:off x="1278782" y="2659559"/>
            <a:ext cx="9634436" cy="769441"/>
          </a:xfrm>
          <a:prstGeom prst="rect">
            <a:avLst/>
          </a:prstGeom>
          <a:solidFill>
            <a:srgbClr val="E0EED8">
              <a:alpha val="50196"/>
            </a:srgbClr>
          </a:solidFill>
        </p:spPr>
        <p:txBody>
          <a:bodyPr wrap="square" rtlCol="0">
            <a:spAutoFit/>
          </a:bodyPr>
          <a:lstStyle/>
          <a:p>
            <a:r>
              <a:rPr lang="en-US" sz="4400" dirty="0"/>
              <a:t>2) Level the bed area as much as possible</a:t>
            </a:r>
          </a:p>
        </p:txBody>
      </p:sp>
    </p:spTree>
    <p:extLst>
      <p:ext uri="{BB962C8B-B14F-4D97-AF65-F5344CB8AC3E}">
        <p14:creationId xmlns:p14="http://schemas.microsoft.com/office/powerpoint/2010/main" val="3664131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D0413F-F586-4E7A-9A75-42CBFC6192BF}"/>
              </a:ext>
            </a:extLst>
          </p:cNvPr>
          <p:cNvSpPr/>
          <p:nvPr/>
        </p:nvSpPr>
        <p:spPr>
          <a:xfrm>
            <a:off x="899160" y="1563747"/>
            <a:ext cx="5948422" cy="1446550"/>
          </a:xfrm>
          <a:prstGeom prst="rect">
            <a:avLst/>
          </a:prstGeom>
        </p:spPr>
        <p:txBody>
          <a:bodyPr wrap="square">
            <a:spAutoFit/>
          </a:bodyPr>
          <a:lstStyle/>
          <a:p>
            <a:r>
              <a:rPr lang="en-US" sz="4400" dirty="0"/>
              <a:t>1) Where do I have space and would like a garden? </a:t>
            </a:r>
          </a:p>
        </p:txBody>
      </p:sp>
      <p:sp>
        <p:nvSpPr>
          <p:cNvPr id="5" name="TextBox 4">
            <a:extLst>
              <a:ext uri="{FF2B5EF4-FFF2-40B4-BE49-F238E27FC236}">
                <a16:creationId xmlns:a16="http://schemas.microsoft.com/office/drawing/2014/main" id="{CFB3F9CE-780D-45C1-92D7-08E297C7A682}"/>
              </a:ext>
            </a:extLst>
          </p:cNvPr>
          <p:cNvSpPr txBox="1"/>
          <p:nvPr/>
        </p:nvSpPr>
        <p:spPr>
          <a:xfrm>
            <a:off x="2895600" y="243840"/>
            <a:ext cx="6492240" cy="830997"/>
          </a:xfrm>
          <a:prstGeom prst="rect">
            <a:avLst/>
          </a:prstGeom>
          <a:noFill/>
        </p:spPr>
        <p:txBody>
          <a:bodyPr wrap="square" rtlCol="0">
            <a:spAutoFit/>
          </a:bodyPr>
          <a:lstStyle/>
          <a:p>
            <a:r>
              <a:rPr lang="en-US" sz="4800" dirty="0"/>
              <a:t>Garden Planning - Where</a:t>
            </a:r>
          </a:p>
        </p:txBody>
      </p:sp>
      <p:pic>
        <p:nvPicPr>
          <p:cNvPr id="3" name="Picture 2">
            <a:extLst>
              <a:ext uri="{FF2B5EF4-FFF2-40B4-BE49-F238E27FC236}">
                <a16:creationId xmlns:a16="http://schemas.microsoft.com/office/drawing/2014/main" id="{28670E1E-8FA5-4C4D-B1E3-2C109944C5ED}"/>
              </a:ext>
            </a:extLst>
          </p:cNvPr>
          <p:cNvPicPr>
            <a:picLocks noChangeAspect="1"/>
          </p:cNvPicPr>
          <p:nvPr/>
        </p:nvPicPr>
        <p:blipFill>
          <a:blip r:embed="rId3"/>
          <a:stretch>
            <a:fillRect/>
          </a:stretch>
        </p:blipFill>
        <p:spPr>
          <a:xfrm>
            <a:off x="7848600" y="1563747"/>
            <a:ext cx="3947160" cy="4385733"/>
          </a:xfrm>
          <a:prstGeom prst="rect">
            <a:avLst/>
          </a:prstGeom>
        </p:spPr>
      </p:pic>
      <p:sp>
        <p:nvSpPr>
          <p:cNvPr id="8" name="Rectangle 7">
            <a:extLst>
              <a:ext uri="{FF2B5EF4-FFF2-40B4-BE49-F238E27FC236}">
                <a16:creationId xmlns:a16="http://schemas.microsoft.com/office/drawing/2014/main" id="{E7B406A9-506C-4CDE-8D59-DE3C667A4B48}"/>
              </a:ext>
            </a:extLst>
          </p:cNvPr>
          <p:cNvSpPr/>
          <p:nvPr/>
        </p:nvSpPr>
        <p:spPr>
          <a:xfrm>
            <a:off x="1386840" y="3847704"/>
            <a:ext cx="6096000" cy="1446550"/>
          </a:xfrm>
          <a:prstGeom prst="rect">
            <a:avLst/>
          </a:prstGeom>
        </p:spPr>
        <p:txBody>
          <a:bodyPr>
            <a:spAutoFit/>
          </a:bodyPr>
          <a:lstStyle/>
          <a:p>
            <a:r>
              <a:rPr lang="en-US" sz="4400" dirty="0">
                <a:solidFill>
                  <a:prstClr val="black"/>
                </a:solidFill>
              </a:rPr>
              <a:t>How accessible is this space?</a:t>
            </a:r>
            <a:endParaRPr lang="en-US" dirty="0"/>
          </a:p>
        </p:txBody>
      </p:sp>
    </p:spTree>
    <p:extLst>
      <p:ext uri="{BB962C8B-B14F-4D97-AF65-F5344CB8AC3E}">
        <p14:creationId xmlns:p14="http://schemas.microsoft.com/office/powerpoint/2010/main" val="2658878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5C933A-F578-4243-85FA-ACF450306290}"/>
              </a:ext>
            </a:extLst>
          </p:cNvPr>
          <p:cNvSpPr txBox="1"/>
          <p:nvPr/>
        </p:nvSpPr>
        <p:spPr>
          <a:xfrm>
            <a:off x="3268980" y="174166"/>
            <a:ext cx="5654040" cy="830997"/>
          </a:xfrm>
          <a:prstGeom prst="rect">
            <a:avLst/>
          </a:prstGeom>
          <a:solidFill>
            <a:srgbClr val="E0EED8"/>
          </a:solidFill>
        </p:spPr>
        <p:txBody>
          <a:bodyPr wrap="square" rtlCol="0">
            <a:spAutoFit/>
          </a:bodyPr>
          <a:lstStyle/>
          <a:p>
            <a:pPr algn="ctr"/>
            <a:r>
              <a:rPr lang="en-US" sz="4800" dirty="0"/>
              <a:t>Building A Raised Bed</a:t>
            </a:r>
          </a:p>
        </p:txBody>
      </p:sp>
      <p:sp>
        <p:nvSpPr>
          <p:cNvPr id="5" name="TextBox 4">
            <a:extLst>
              <a:ext uri="{FF2B5EF4-FFF2-40B4-BE49-F238E27FC236}">
                <a16:creationId xmlns:a16="http://schemas.microsoft.com/office/drawing/2014/main" id="{F0D4FA03-22F8-41BC-9E85-99780882C307}"/>
              </a:ext>
            </a:extLst>
          </p:cNvPr>
          <p:cNvSpPr txBox="1"/>
          <p:nvPr/>
        </p:nvSpPr>
        <p:spPr>
          <a:xfrm>
            <a:off x="527888" y="1661484"/>
            <a:ext cx="11460480" cy="2985433"/>
          </a:xfrm>
          <a:prstGeom prst="rect">
            <a:avLst/>
          </a:prstGeom>
          <a:solidFill>
            <a:srgbClr val="E0EED8">
              <a:alpha val="50196"/>
            </a:srgbClr>
          </a:solidFill>
        </p:spPr>
        <p:txBody>
          <a:bodyPr wrap="square" rtlCol="0">
            <a:spAutoFit/>
          </a:bodyPr>
          <a:lstStyle/>
          <a:p>
            <a:r>
              <a:rPr lang="en-US" sz="4000" dirty="0"/>
              <a:t>3) Choose your building material and build your raised bed</a:t>
            </a:r>
          </a:p>
          <a:p>
            <a:pPr marL="571500" indent="-571500">
              <a:buFont typeface="Arial" panose="020B0604020202020204" pitchFamily="34" charset="0"/>
              <a:buChar char="•"/>
            </a:pPr>
            <a:r>
              <a:rPr lang="en-US" sz="3600" dirty="0"/>
              <a:t>Should have a minimum depth of 8” but can be much deeper. 12” to 18” is better.</a:t>
            </a:r>
          </a:p>
          <a:p>
            <a:pPr marL="571500" indent="-571500">
              <a:buFont typeface="Arial" panose="020B0604020202020204" pitchFamily="34" charset="0"/>
              <a:buChar char="•"/>
            </a:pPr>
            <a:r>
              <a:rPr lang="en-US" sz="3600" dirty="0"/>
              <a:t>Should be no wider than 1 ½ arm’s length.</a:t>
            </a:r>
          </a:p>
        </p:txBody>
      </p:sp>
    </p:spTree>
    <p:extLst>
      <p:ext uri="{BB962C8B-B14F-4D97-AF65-F5344CB8AC3E}">
        <p14:creationId xmlns:p14="http://schemas.microsoft.com/office/powerpoint/2010/main" val="30765067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9A0970-BE62-4FB1-A9E8-4E82D4ECAC2C}"/>
              </a:ext>
            </a:extLst>
          </p:cNvPr>
          <p:cNvPicPr>
            <a:picLocks noChangeAspect="1"/>
          </p:cNvPicPr>
          <p:nvPr/>
        </p:nvPicPr>
        <p:blipFill>
          <a:blip r:embed="rId3"/>
          <a:stretch>
            <a:fillRect/>
          </a:stretch>
        </p:blipFill>
        <p:spPr>
          <a:xfrm>
            <a:off x="112672" y="1645001"/>
            <a:ext cx="2968358" cy="2255790"/>
          </a:xfrm>
          <a:prstGeom prst="rect">
            <a:avLst/>
          </a:prstGeom>
        </p:spPr>
      </p:pic>
      <p:pic>
        <p:nvPicPr>
          <p:cNvPr id="6" name="Picture 5">
            <a:extLst>
              <a:ext uri="{FF2B5EF4-FFF2-40B4-BE49-F238E27FC236}">
                <a16:creationId xmlns:a16="http://schemas.microsoft.com/office/drawing/2014/main" id="{82689C81-D291-431B-A6C1-12F2CAE8A09E}"/>
              </a:ext>
            </a:extLst>
          </p:cNvPr>
          <p:cNvPicPr>
            <a:picLocks noChangeAspect="1"/>
          </p:cNvPicPr>
          <p:nvPr/>
        </p:nvPicPr>
        <p:blipFill>
          <a:blip r:embed="rId4"/>
          <a:stretch>
            <a:fillRect/>
          </a:stretch>
        </p:blipFill>
        <p:spPr>
          <a:xfrm>
            <a:off x="4196429" y="4544581"/>
            <a:ext cx="3475544" cy="2313409"/>
          </a:xfrm>
          <a:prstGeom prst="rect">
            <a:avLst/>
          </a:prstGeom>
        </p:spPr>
      </p:pic>
      <p:pic>
        <p:nvPicPr>
          <p:cNvPr id="7" name="Picture 6">
            <a:extLst>
              <a:ext uri="{FF2B5EF4-FFF2-40B4-BE49-F238E27FC236}">
                <a16:creationId xmlns:a16="http://schemas.microsoft.com/office/drawing/2014/main" id="{8904DD53-B264-43F7-8C81-A8A70F12FA58}"/>
              </a:ext>
            </a:extLst>
          </p:cNvPr>
          <p:cNvPicPr>
            <a:picLocks noChangeAspect="1"/>
          </p:cNvPicPr>
          <p:nvPr/>
        </p:nvPicPr>
        <p:blipFill>
          <a:blip r:embed="rId5"/>
          <a:stretch>
            <a:fillRect/>
          </a:stretch>
        </p:blipFill>
        <p:spPr>
          <a:xfrm>
            <a:off x="8589525" y="1326244"/>
            <a:ext cx="3234550" cy="2427843"/>
          </a:xfrm>
          <a:prstGeom prst="rect">
            <a:avLst/>
          </a:prstGeom>
        </p:spPr>
      </p:pic>
      <p:pic>
        <p:nvPicPr>
          <p:cNvPr id="8" name="Picture 7">
            <a:extLst>
              <a:ext uri="{FF2B5EF4-FFF2-40B4-BE49-F238E27FC236}">
                <a16:creationId xmlns:a16="http://schemas.microsoft.com/office/drawing/2014/main" id="{378D15BF-BE6C-4DF6-901B-69A1F39EEC49}"/>
              </a:ext>
            </a:extLst>
          </p:cNvPr>
          <p:cNvPicPr>
            <a:picLocks noChangeAspect="1"/>
          </p:cNvPicPr>
          <p:nvPr/>
        </p:nvPicPr>
        <p:blipFill>
          <a:blip r:embed="rId6"/>
          <a:stretch>
            <a:fillRect/>
          </a:stretch>
        </p:blipFill>
        <p:spPr>
          <a:xfrm>
            <a:off x="112672" y="4317834"/>
            <a:ext cx="3086236" cy="2314678"/>
          </a:xfrm>
          <a:prstGeom prst="rect">
            <a:avLst/>
          </a:prstGeom>
        </p:spPr>
      </p:pic>
      <p:pic>
        <p:nvPicPr>
          <p:cNvPr id="9" name="Picture 8">
            <a:extLst>
              <a:ext uri="{FF2B5EF4-FFF2-40B4-BE49-F238E27FC236}">
                <a16:creationId xmlns:a16="http://schemas.microsoft.com/office/drawing/2014/main" id="{9BAD1B69-599C-4CC4-9024-9688F916DE0A}"/>
              </a:ext>
            </a:extLst>
          </p:cNvPr>
          <p:cNvPicPr>
            <a:picLocks noChangeAspect="1"/>
          </p:cNvPicPr>
          <p:nvPr/>
        </p:nvPicPr>
        <p:blipFill>
          <a:blip r:embed="rId7"/>
          <a:stretch>
            <a:fillRect/>
          </a:stretch>
        </p:blipFill>
        <p:spPr>
          <a:xfrm>
            <a:off x="8372475" y="4317834"/>
            <a:ext cx="3819525" cy="2152650"/>
          </a:xfrm>
          <a:prstGeom prst="rect">
            <a:avLst/>
          </a:prstGeom>
        </p:spPr>
      </p:pic>
      <p:sp>
        <p:nvSpPr>
          <p:cNvPr id="3" name="TextBox 2">
            <a:extLst>
              <a:ext uri="{FF2B5EF4-FFF2-40B4-BE49-F238E27FC236}">
                <a16:creationId xmlns:a16="http://schemas.microsoft.com/office/drawing/2014/main" id="{065ED956-9B18-47E3-879C-2AC553401BF1}"/>
              </a:ext>
            </a:extLst>
          </p:cNvPr>
          <p:cNvSpPr txBox="1"/>
          <p:nvPr/>
        </p:nvSpPr>
        <p:spPr>
          <a:xfrm>
            <a:off x="2162301" y="53064"/>
            <a:ext cx="7543800" cy="769441"/>
          </a:xfrm>
          <a:prstGeom prst="rect">
            <a:avLst/>
          </a:prstGeom>
          <a:solidFill>
            <a:srgbClr val="E0EED8"/>
          </a:solidFill>
        </p:spPr>
        <p:txBody>
          <a:bodyPr wrap="square" rtlCol="0">
            <a:spAutoFit/>
          </a:bodyPr>
          <a:lstStyle/>
          <a:p>
            <a:pPr algn="ctr"/>
            <a:r>
              <a:rPr lang="en-US" sz="4400" dirty="0"/>
              <a:t>A Word on Building Materials</a:t>
            </a:r>
          </a:p>
        </p:txBody>
      </p:sp>
      <p:sp>
        <p:nvSpPr>
          <p:cNvPr id="10" name="TextBox 9">
            <a:extLst>
              <a:ext uri="{FF2B5EF4-FFF2-40B4-BE49-F238E27FC236}">
                <a16:creationId xmlns:a16="http://schemas.microsoft.com/office/drawing/2014/main" id="{9BB248DF-270E-42C8-AB17-92A3AC44403D}"/>
              </a:ext>
            </a:extLst>
          </p:cNvPr>
          <p:cNvSpPr txBox="1"/>
          <p:nvPr/>
        </p:nvSpPr>
        <p:spPr>
          <a:xfrm>
            <a:off x="3375735" y="1033958"/>
            <a:ext cx="4296238" cy="3477875"/>
          </a:xfrm>
          <a:prstGeom prst="rect">
            <a:avLst/>
          </a:prstGeom>
          <a:solidFill>
            <a:srgbClr val="E0EED8">
              <a:alpha val="50196"/>
            </a:srgbClr>
          </a:solidFill>
        </p:spPr>
        <p:txBody>
          <a:bodyPr wrap="square" rtlCol="0">
            <a:spAutoFit/>
          </a:bodyPr>
          <a:lstStyle/>
          <a:p>
            <a:pPr marL="342900" indent="-342900">
              <a:buAutoNum type="arabicParenR"/>
            </a:pPr>
            <a:r>
              <a:rPr lang="en-US" sz="4400" dirty="0"/>
              <a:t>Cost</a:t>
            </a:r>
          </a:p>
          <a:p>
            <a:pPr marL="342900" indent="-342900">
              <a:buAutoNum type="arabicParenR"/>
            </a:pPr>
            <a:r>
              <a:rPr lang="en-US" sz="4400" dirty="0"/>
              <a:t>Workability</a:t>
            </a:r>
          </a:p>
          <a:p>
            <a:pPr marL="342900" indent="-342900">
              <a:buAutoNum type="arabicParenR"/>
            </a:pPr>
            <a:r>
              <a:rPr lang="en-US" sz="4400" dirty="0"/>
              <a:t>Lifespan</a:t>
            </a:r>
          </a:p>
          <a:p>
            <a:pPr marL="342900" indent="-342900">
              <a:buAutoNum type="arabicParenR"/>
            </a:pPr>
            <a:r>
              <a:rPr lang="en-US" sz="4400" dirty="0"/>
              <a:t>Easily obtained</a:t>
            </a:r>
          </a:p>
          <a:p>
            <a:pPr marL="342900" indent="-342900">
              <a:buAutoNum type="arabicParenR"/>
            </a:pPr>
            <a:r>
              <a:rPr lang="en-US" sz="4400" dirty="0"/>
              <a:t>Safe</a:t>
            </a:r>
          </a:p>
        </p:txBody>
      </p:sp>
    </p:spTree>
    <p:extLst>
      <p:ext uri="{BB962C8B-B14F-4D97-AF65-F5344CB8AC3E}">
        <p14:creationId xmlns:p14="http://schemas.microsoft.com/office/powerpoint/2010/main" val="34162940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96C8B4-FC69-45CD-AE3E-4EDDFCC4B956}"/>
              </a:ext>
            </a:extLst>
          </p:cNvPr>
          <p:cNvSpPr txBox="1"/>
          <p:nvPr/>
        </p:nvSpPr>
        <p:spPr>
          <a:xfrm>
            <a:off x="746760" y="169243"/>
            <a:ext cx="10698480" cy="830997"/>
          </a:xfrm>
          <a:prstGeom prst="rect">
            <a:avLst/>
          </a:prstGeom>
          <a:solidFill>
            <a:srgbClr val="E0EED8"/>
          </a:solidFill>
        </p:spPr>
        <p:txBody>
          <a:bodyPr wrap="square" rtlCol="0">
            <a:spAutoFit/>
          </a:bodyPr>
          <a:lstStyle/>
          <a:p>
            <a:pPr algn="ctr"/>
            <a:r>
              <a:rPr lang="en-US" sz="4800" dirty="0"/>
              <a:t>Sometimes You Don’t Have To Build At All</a:t>
            </a:r>
          </a:p>
        </p:txBody>
      </p:sp>
      <p:pic>
        <p:nvPicPr>
          <p:cNvPr id="5" name="Picture 4">
            <a:extLst>
              <a:ext uri="{FF2B5EF4-FFF2-40B4-BE49-F238E27FC236}">
                <a16:creationId xmlns:a16="http://schemas.microsoft.com/office/drawing/2014/main" id="{E74B29B3-5B36-44B3-B854-1B6E440D4474}"/>
              </a:ext>
            </a:extLst>
          </p:cNvPr>
          <p:cNvPicPr>
            <a:picLocks noChangeAspect="1"/>
          </p:cNvPicPr>
          <p:nvPr/>
        </p:nvPicPr>
        <p:blipFill>
          <a:blip r:embed="rId3"/>
          <a:stretch>
            <a:fillRect/>
          </a:stretch>
        </p:blipFill>
        <p:spPr>
          <a:xfrm>
            <a:off x="425566" y="1422630"/>
            <a:ext cx="4354499" cy="2450131"/>
          </a:xfrm>
          <a:prstGeom prst="rect">
            <a:avLst/>
          </a:prstGeom>
        </p:spPr>
      </p:pic>
      <p:pic>
        <p:nvPicPr>
          <p:cNvPr id="6" name="Picture 5">
            <a:extLst>
              <a:ext uri="{FF2B5EF4-FFF2-40B4-BE49-F238E27FC236}">
                <a16:creationId xmlns:a16="http://schemas.microsoft.com/office/drawing/2014/main" id="{1963F124-887E-4906-AC16-743EB5266681}"/>
              </a:ext>
            </a:extLst>
          </p:cNvPr>
          <p:cNvPicPr>
            <a:picLocks noChangeAspect="1"/>
          </p:cNvPicPr>
          <p:nvPr/>
        </p:nvPicPr>
        <p:blipFill>
          <a:blip r:embed="rId4"/>
          <a:stretch>
            <a:fillRect/>
          </a:stretch>
        </p:blipFill>
        <p:spPr>
          <a:xfrm>
            <a:off x="8321040" y="1278020"/>
            <a:ext cx="3719714" cy="2477388"/>
          </a:xfrm>
          <a:prstGeom prst="rect">
            <a:avLst/>
          </a:prstGeom>
        </p:spPr>
      </p:pic>
      <p:pic>
        <p:nvPicPr>
          <p:cNvPr id="7" name="Picture 6">
            <a:extLst>
              <a:ext uri="{FF2B5EF4-FFF2-40B4-BE49-F238E27FC236}">
                <a16:creationId xmlns:a16="http://schemas.microsoft.com/office/drawing/2014/main" id="{71A6B11B-6BF7-459C-A00B-FE6A4D41DC13}"/>
              </a:ext>
            </a:extLst>
          </p:cNvPr>
          <p:cNvPicPr>
            <a:picLocks noChangeAspect="1"/>
          </p:cNvPicPr>
          <p:nvPr/>
        </p:nvPicPr>
        <p:blipFill>
          <a:blip r:embed="rId5"/>
          <a:stretch>
            <a:fillRect/>
          </a:stretch>
        </p:blipFill>
        <p:spPr>
          <a:xfrm>
            <a:off x="425566" y="3953203"/>
            <a:ext cx="3322608" cy="2542252"/>
          </a:xfrm>
          <a:prstGeom prst="rect">
            <a:avLst/>
          </a:prstGeom>
        </p:spPr>
      </p:pic>
      <p:pic>
        <p:nvPicPr>
          <p:cNvPr id="8" name="Picture 7">
            <a:extLst>
              <a:ext uri="{FF2B5EF4-FFF2-40B4-BE49-F238E27FC236}">
                <a16:creationId xmlns:a16="http://schemas.microsoft.com/office/drawing/2014/main" id="{AE5236EE-FBDA-402E-BBE3-7890DF5D82F7}"/>
              </a:ext>
            </a:extLst>
          </p:cNvPr>
          <p:cNvPicPr>
            <a:picLocks noChangeAspect="1"/>
          </p:cNvPicPr>
          <p:nvPr/>
        </p:nvPicPr>
        <p:blipFill>
          <a:blip r:embed="rId6"/>
          <a:stretch>
            <a:fillRect/>
          </a:stretch>
        </p:blipFill>
        <p:spPr>
          <a:xfrm>
            <a:off x="5676127" y="4202432"/>
            <a:ext cx="3345519" cy="2542252"/>
          </a:xfrm>
          <a:prstGeom prst="rect">
            <a:avLst/>
          </a:prstGeom>
        </p:spPr>
      </p:pic>
    </p:spTree>
    <p:extLst>
      <p:ext uri="{BB962C8B-B14F-4D97-AF65-F5344CB8AC3E}">
        <p14:creationId xmlns:p14="http://schemas.microsoft.com/office/powerpoint/2010/main" val="8717397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9F0833-186D-4C3C-8E0E-4B584DA1CBEF}"/>
              </a:ext>
            </a:extLst>
          </p:cNvPr>
          <p:cNvPicPr>
            <a:picLocks noChangeAspect="1"/>
          </p:cNvPicPr>
          <p:nvPr/>
        </p:nvPicPr>
        <p:blipFill>
          <a:blip r:embed="rId3"/>
          <a:stretch>
            <a:fillRect/>
          </a:stretch>
        </p:blipFill>
        <p:spPr>
          <a:xfrm>
            <a:off x="2926220" y="2526656"/>
            <a:ext cx="6339558" cy="4143251"/>
          </a:xfrm>
          <a:prstGeom prst="rect">
            <a:avLst/>
          </a:prstGeom>
        </p:spPr>
      </p:pic>
      <p:sp>
        <p:nvSpPr>
          <p:cNvPr id="5" name="TextBox 4">
            <a:extLst>
              <a:ext uri="{FF2B5EF4-FFF2-40B4-BE49-F238E27FC236}">
                <a16:creationId xmlns:a16="http://schemas.microsoft.com/office/drawing/2014/main" id="{61444DA0-E365-44F0-BFA2-22E6505391E6}"/>
              </a:ext>
            </a:extLst>
          </p:cNvPr>
          <p:cNvSpPr txBox="1"/>
          <p:nvPr/>
        </p:nvSpPr>
        <p:spPr>
          <a:xfrm>
            <a:off x="3268979" y="93055"/>
            <a:ext cx="5654040" cy="830997"/>
          </a:xfrm>
          <a:prstGeom prst="rect">
            <a:avLst/>
          </a:prstGeom>
          <a:solidFill>
            <a:srgbClr val="E0EED8"/>
          </a:solidFill>
        </p:spPr>
        <p:txBody>
          <a:bodyPr wrap="square" rtlCol="0">
            <a:spAutoFit/>
          </a:bodyPr>
          <a:lstStyle/>
          <a:p>
            <a:pPr algn="ctr"/>
            <a:r>
              <a:rPr lang="en-US" sz="4800" dirty="0"/>
              <a:t>Building A Raised Bed</a:t>
            </a:r>
          </a:p>
        </p:txBody>
      </p:sp>
      <p:sp>
        <p:nvSpPr>
          <p:cNvPr id="2" name="TextBox 1">
            <a:extLst>
              <a:ext uri="{FF2B5EF4-FFF2-40B4-BE49-F238E27FC236}">
                <a16:creationId xmlns:a16="http://schemas.microsoft.com/office/drawing/2014/main" id="{88329C70-4CE9-4F8F-9C88-9A206DED6B58}"/>
              </a:ext>
            </a:extLst>
          </p:cNvPr>
          <p:cNvSpPr txBox="1"/>
          <p:nvPr/>
        </p:nvSpPr>
        <p:spPr>
          <a:xfrm>
            <a:off x="935151" y="1017107"/>
            <a:ext cx="10302240" cy="1323439"/>
          </a:xfrm>
          <a:prstGeom prst="rect">
            <a:avLst/>
          </a:prstGeom>
          <a:solidFill>
            <a:srgbClr val="E0EED8">
              <a:alpha val="50196"/>
            </a:srgbClr>
          </a:solidFill>
        </p:spPr>
        <p:txBody>
          <a:bodyPr wrap="square" rtlCol="0">
            <a:spAutoFit/>
          </a:bodyPr>
          <a:lstStyle/>
          <a:p>
            <a:r>
              <a:rPr lang="en-US" sz="4000" dirty="0"/>
              <a:t>4) Line the bottom of your raised bed with water 	permeable material and fill with your soil</a:t>
            </a:r>
          </a:p>
        </p:txBody>
      </p:sp>
    </p:spTree>
    <p:extLst>
      <p:ext uri="{BB962C8B-B14F-4D97-AF65-F5344CB8AC3E}">
        <p14:creationId xmlns:p14="http://schemas.microsoft.com/office/powerpoint/2010/main" val="3476443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642DC5-5C0E-459D-9EDA-65D9A2431C46}"/>
              </a:ext>
            </a:extLst>
          </p:cNvPr>
          <p:cNvSpPr txBox="1"/>
          <p:nvPr/>
        </p:nvSpPr>
        <p:spPr>
          <a:xfrm>
            <a:off x="1226820" y="0"/>
            <a:ext cx="9738360" cy="830997"/>
          </a:xfrm>
          <a:prstGeom prst="rect">
            <a:avLst/>
          </a:prstGeom>
          <a:solidFill>
            <a:srgbClr val="E0EED8"/>
          </a:solidFill>
        </p:spPr>
        <p:txBody>
          <a:bodyPr wrap="square" rtlCol="0">
            <a:spAutoFit/>
          </a:bodyPr>
          <a:lstStyle/>
          <a:p>
            <a:r>
              <a:rPr lang="en-US" sz="4800" dirty="0"/>
              <a:t>Choose Your Plants and Get </a:t>
            </a:r>
            <a:r>
              <a:rPr lang="en-US" sz="4800" dirty="0" err="1"/>
              <a:t>Greauxing</a:t>
            </a:r>
            <a:endParaRPr lang="en-US" sz="4800" dirty="0"/>
          </a:p>
        </p:txBody>
      </p:sp>
      <p:pic>
        <p:nvPicPr>
          <p:cNvPr id="5" name="Picture 4">
            <a:extLst>
              <a:ext uri="{FF2B5EF4-FFF2-40B4-BE49-F238E27FC236}">
                <a16:creationId xmlns:a16="http://schemas.microsoft.com/office/drawing/2014/main" id="{B89921BB-5DC7-45C8-8E86-A0D19BBB3D77}"/>
              </a:ext>
            </a:extLst>
          </p:cNvPr>
          <p:cNvPicPr>
            <a:picLocks noChangeAspect="1"/>
          </p:cNvPicPr>
          <p:nvPr/>
        </p:nvPicPr>
        <p:blipFill>
          <a:blip r:embed="rId3"/>
          <a:stretch>
            <a:fillRect/>
          </a:stretch>
        </p:blipFill>
        <p:spPr>
          <a:xfrm>
            <a:off x="213361" y="1612486"/>
            <a:ext cx="2432180" cy="3251865"/>
          </a:xfrm>
          <a:prstGeom prst="rect">
            <a:avLst/>
          </a:prstGeom>
        </p:spPr>
      </p:pic>
      <p:pic>
        <p:nvPicPr>
          <p:cNvPr id="6" name="Picture 5">
            <a:extLst>
              <a:ext uri="{FF2B5EF4-FFF2-40B4-BE49-F238E27FC236}">
                <a16:creationId xmlns:a16="http://schemas.microsoft.com/office/drawing/2014/main" id="{A22662AB-BD29-4713-9B27-E8E0CF2162AE}"/>
              </a:ext>
            </a:extLst>
          </p:cNvPr>
          <p:cNvPicPr>
            <a:picLocks noChangeAspect="1"/>
          </p:cNvPicPr>
          <p:nvPr/>
        </p:nvPicPr>
        <p:blipFill>
          <a:blip r:embed="rId4"/>
          <a:stretch>
            <a:fillRect/>
          </a:stretch>
        </p:blipFill>
        <p:spPr>
          <a:xfrm>
            <a:off x="9361684" y="3126065"/>
            <a:ext cx="2805711" cy="3731935"/>
          </a:xfrm>
          <a:prstGeom prst="rect">
            <a:avLst/>
          </a:prstGeom>
        </p:spPr>
      </p:pic>
      <p:pic>
        <p:nvPicPr>
          <p:cNvPr id="7" name="Picture 6">
            <a:extLst>
              <a:ext uri="{FF2B5EF4-FFF2-40B4-BE49-F238E27FC236}">
                <a16:creationId xmlns:a16="http://schemas.microsoft.com/office/drawing/2014/main" id="{E3CA7D6C-1B21-46C9-9D1E-6C45289384D5}"/>
              </a:ext>
            </a:extLst>
          </p:cNvPr>
          <p:cNvPicPr>
            <a:picLocks noChangeAspect="1"/>
          </p:cNvPicPr>
          <p:nvPr/>
        </p:nvPicPr>
        <p:blipFill>
          <a:blip r:embed="rId5"/>
          <a:stretch>
            <a:fillRect/>
          </a:stretch>
        </p:blipFill>
        <p:spPr>
          <a:xfrm>
            <a:off x="2976720" y="2998384"/>
            <a:ext cx="2838284" cy="3731935"/>
          </a:xfrm>
          <a:prstGeom prst="rect">
            <a:avLst/>
          </a:prstGeom>
        </p:spPr>
      </p:pic>
      <p:pic>
        <p:nvPicPr>
          <p:cNvPr id="8" name="Picture 7">
            <a:extLst>
              <a:ext uri="{FF2B5EF4-FFF2-40B4-BE49-F238E27FC236}">
                <a16:creationId xmlns:a16="http://schemas.microsoft.com/office/drawing/2014/main" id="{CA968380-AEA0-4646-861C-841146842BE0}"/>
              </a:ext>
            </a:extLst>
          </p:cNvPr>
          <p:cNvPicPr>
            <a:picLocks noChangeAspect="1"/>
          </p:cNvPicPr>
          <p:nvPr/>
        </p:nvPicPr>
        <p:blipFill>
          <a:blip r:embed="rId6"/>
          <a:stretch>
            <a:fillRect/>
          </a:stretch>
        </p:blipFill>
        <p:spPr>
          <a:xfrm>
            <a:off x="6146183" y="1612486"/>
            <a:ext cx="2884322" cy="3731935"/>
          </a:xfrm>
          <a:prstGeom prst="rect">
            <a:avLst/>
          </a:prstGeom>
        </p:spPr>
      </p:pic>
    </p:spTree>
    <p:extLst>
      <p:ext uri="{BB962C8B-B14F-4D97-AF65-F5344CB8AC3E}">
        <p14:creationId xmlns:p14="http://schemas.microsoft.com/office/powerpoint/2010/main" val="3176786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7785AC5-82DE-4540-9822-1DD518F14C66}"/>
              </a:ext>
            </a:extLst>
          </p:cNvPr>
          <p:cNvSpPr>
            <a:spLocks noGrp="1"/>
          </p:cNvSpPr>
          <p:nvPr>
            <p:ph type="subTitle" idx="1"/>
          </p:nvPr>
        </p:nvSpPr>
        <p:spPr>
          <a:xfrm>
            <a:off x="6167848" y="1056443"/>
            <a:ext cx="6024152" cy="2677357"/>
          </a:xfrm>
          <a:solidFill>
            <a:srgbClr val="E0EED8">
              <a:alpha val="50196"/>
            </a:srgbClr>
          </a:solidFill>
        </p:spPr>
        <p:txBody>
          <a:bodyPr anchor="ctr">
            <a:normAutofit/>
          </a:bodyPr>
          <a:lstStyle/>
          <a:p>
            <a:pPr algn="l"/>
            <a:r>
              <a:rPr lang="en-US" sz="3600" dirty="0">
                <a:solidFill>
                  <a:schemeClr val="bg1"/>
                </a:solidFill>
              </a:rPr>
              <a:t>Please post all your questions to the message board link that was emailed to you.</a:t>
            </a:r>
            <a:endParaRPr lang="en-US" sz="2000" dirty="0"/>
          </a:p>
        </p:txBody>
      </p:sp>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4A9FF-39E6-47E6-8411-8BC16AB02F7A}"/>
              </a:ext>
            </a:extLst>
          </p:cNvPr>
          <p:cNvSpPr/>
          <p:nvPr/>
        </p:nvSpPr>
        <p:spPr>
          <a:xfrm>
            <a:off x="967740" y="2159943"/>
            <a:ext cx="9494520" cy="1446550"/>
          </a:xfrm>
          <a:prstGeom prst="rect">
            <a:avLst/>
          </a:prstGeom>
          <a:solidFill>
            <a:srgbClr val="E0EED8">
              <a:alpha val="50196"/>
            </a:srgbClr>
          </a:solidFill>
        </p:spPr>
        <p:txBody>
          <a:bodyPr wrap="square" anchor="ctr">
            <a:spAutoFit/>
          </a:bodyPr>
          <a:lstStyle/>
          <a:p>
            <a:r>
              <a:rPr lang="en-US" sz="4400" dirty="0"/>
              <a:t>2) How much sun does it get – </a:t>
            </a:r>
          </a:p>
          <a:p>
            <a:r>
              <a:rPr lang="en-US" sz="4400" dirty="0"/>
              <a:t>at all the different times of the year?</a:t>
            </a:r>
          </a:p>
        </p:txBody>
      </p:sp>
      <p:sp>
        <p:nvSpPr>
          <p:cNvPr id="5" name="TextBox 4">
            <a:extLst>
              <a:ext uri="{FF2B5EF4-FFF2-40B4-BE49-F238E27FC236}">
                <a16:creationId xmlns:a16="http://schemas.microsoft.com/office/drawing/2014/main" id="{C269A40F-39C2-4355-8DD6-9210D3FB7C49}"/>
              </a:ext>
            </a:extLst>
          </p:cNvPr>
          <p:cNvSpPr txBox="1"/>
          <p:nvPr/>
        </p:nvSpPr>
        <p:spPr>
          <a:xfrm>
            <a:off x="2895600" y="243840"/>
            <a:ext cx="6492240" cy="830997"/>
          </a:xfrm>
          <a:prstGeom prst="rect">
            <a:avLst/>
          </a:prstGeom>
          <a:noFill/>
        </p:spPr>
        <p:txBody>
          <a:bodyPr wrap="square" rtlCol="0">
            <a:spAutoFit/>
          </a:bodyPr>
          <a:lstStyle/>
          <a:p>
            <a:r>
              <a:rPr lang="en-US" sz="4800" dirty="0"/>
              <a:t>Garden Planning - Where</a:t>
            </a:r>
          </a:p>
        </p:txBody>
      </p:sp>
      <p:sp>
        <p:nvSpPr>
          <p:cNvPr id="6" name="Rectangle 5">
            <a:extLst>
              <a:ext uri="{FF2B5EF4-FFF2-40B4-BE49-F238E27FC236}">
                <a16:creationId xmlns:a16="http://schemas.microsoft.com/office/drawing/2014/main" id="{913F2AED-4F1C-4362-9029-BF13363F6FB9}"/>
              </a:ext>
            </a:extLst>
          </p:cNvPr>
          <p:cNvSpPr/>
          <p:nvPr/>
        </p:nvSpPr>
        <p:spPr>
          <a:xfrm>
            <a:off x="2051665" y="3945047"/>
            <a:ext cx="8471555" cy="1446550"/>
          </a:xfrm>
          <a:prstGeom prst="rect">
            <a:avLst/>
          </a:prstGeom>
          <a:solidFill>
            <a:srgbClr val="E0EED8">
              <a:alpha val="50196"/>
            </a:srgbClr>
          </a:solidFill>
        </p:spPr>
        <p:txBody>
          <a:bodyPr wrap="square">
            <a:spAutoFit/>
          </a:bodyPr>
          <a:lstStyle/>
          <a:p>
            <a:pPr lvl="0"/>
            <a:r>
              <a:rPr lang="en-US" sz="4400" dirty="0">
                <a:solidFill>
                  <a:prstClr val="black"/>
                </a:solidFill>
              </a:rPr>
              <a:t>Almost all vegetables need at least </a:t>
            </a:r>
          </a:p>
          <a:p>
            <a:pPr lvl="0"/>
            <a:r>
              <a:rPr lang="en-US" sz="4400" dirty="0">
                <a:solidFill>
                  <a:prstClr val="black"/>
                </a:solidFill>
              </a:rPr>
              <a:t>6 hours of direct sunlight.</a:t>
            </a:r>
          </a:p>
        </p:txBody>
      </p:sp>
    </p:spTree>
    <p:extLst>
      <p:ext uri="{BB962C8B-B14F-4D97-AF65-F5344CB8AC3E}">
        <p14:creationId xmlns:p14="http://schemas.microsoft.com/office/powerpoint/2010/main" val="2273651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4A9FF-39E6-47E6-8411-8BC16AB02F7A}"/>
              </a:ext>
            </a:extLst>
          </p:cNvPr>
          <p:cNvSpPr/>
          <p:nvPr/>
        </p:nvSpPr>
        <p:spPr>
          <a:xfrm>
            <a:off x="1348740" y="1288197"/>
            <a:ext cx="9494520" cy="1446550"/>
          </a:xfrm>
          <a:prstGeom prst="rect">
            <a:avLst/>
          </a:prstGeom>
          <a:solidFill>
            <a:srgbClr val="E0EED8">
              <a:alpha val="50196"/>
            </a:srgbClr>
          </a:solidFill>
        </p:spPr>
        <p:txBody>
          <a:bodyPr wrap="square">
            <a:spAutoFit/>
          </a:bodyPr>
          <a:lstStyle/>
          <a:p>
            <a:pPr algn="ctr"/>
            <a:r>
              <a:rPr lang="en-US" sz="4400" dirty="0"/>
              <a:t>3) Do I have a readily accessible source of water?</a:t>
            </a:r>
          </a:p>
        </p:txBody>
      </p:sp>
      <p:sp>
        <p:nvSpPr>
          <p:cNvPr id="5" name="TextBox 4">
            <a:extLst>
              <a:ext uri="{FF2B5EF4-FFF2-40B4-BE49-F238E27FC236}">
                <a16:creationId xmlns:a16="http://schemas.microsoft.com/office/drawing/2014/main" id="{C269A40F-39C2-4355-8DD6-9210D3FB7C49}"/>
              </a:ext>
            </a:extLst>
          </p:cNvPr>
          <p:cNvSpPr txBox="1"/>
          <p:nvPr/>
        </p:nvSpPr>
        <p:spPr>
          <a:xfrm>
            <a:off x="2895600" y="243840"/>
            <a:ext cx="6492240" cy="830997"/>
          </a:xfrm>
          <a:prstGeom prst="rect">
            <a:avLst/>
          </a:prstGeom>
          <a:solidFill>
            <a:srgbClr val="E0EED8"/>
          </a:solidFill>
        </p:spPr>
        <p:txBody>
          <a:bodyPr wrap="square" rtlCol="0">
            <a:spAutoFit/>
          </a:bodyPr>
          <a:lstStyle/>
          <a:p>
            <a:r>
              <a:rPr lang="en-US" sz="4800" dirty="0"/>
              <a:t>Garden Planning - Where</a:t>
            </a:r>
          </a:p>
        </p:txBody>
      </p:sp>
      <p:pic>
        <p:nvPicPr>
          <p:cNvPr id="6" name="Picture 5" descr="A picture containing person, man, tool, outdoor&#10;&#10;Description automatically generated">
            <a:extLst>
              <a:ext uri="{FF2B5EF4-FFF2-40B4-BE49-F238E27FC236}">
                <a16:creationId xmlns:a16="http://schemas.microsoft.com/office/drawing/2014/main" id="{67C4933C-7C43-4A50-A6CB-AFE94D6E2E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7211" y="3543027"/>
            <a:ext cx="4588789" cy="3079587"/>
          </a:xfrm>
          <a:prstGeom prst="rect">
            <a:avLst/>
          </a:prstGeom>
        </p:spPr>
      </p:pic>
      <p:pic>
        <p:nvPicPr>
          <p:cNvPr id="8" name="Picture 7" descr="A wooden bench in a garden&#10;&#10;Description automatically generated">
            <a:extLst>
              <a:ext uri="{FF2B5EF4-FFF2-40B4-BE49-F238E27FC236}">
                <a16:creationId xmlns:a16="http://schemas.microsoft.com/office/drawing/2014/main" id="{61D63695-CCCC-486A-83F9-6ABBE3B32C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1440" y="2612885"/>
            <a:ext cx="4001275" cy="4001275"/>
          </a:xfrm>
          <a:prstGeom prst="rect">
            <a:avLst/>
          </a:prstGeom>
        </p:spPr>
      </p:pic>
    </p:spTree>
    <p:extLst>
      <p:ext uri="{BB962C8B-B14F-4D97-AF65-F5344CB8AC3E}">
        <p14:creationId xmlns:p14="http://schemas.microsoft.com/office/powerpoint/2010/main" val="3535191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5A36F4-1602-4528-9C3F-B73B674DCDCA}"/>
              </a:ext>
            </a:extLst>
          </p:cNvPr>
          <p:cNvSpPr txBox="1"/>
          <p:nvPr/>
        </p:nvSpPr>
        <p:spPr>
          <a:xfrm>
            <a:off x="2895600" y="243840"/>
            <a:ext cx="6492240" cy="830997"/>
          </a:xfrm>
          <a:prstGeom prst="rect">
            <a:avLst/>
          </a:prstGeom>
          <a:noFill/>
        </p:spPr>
        <p:txBody>
          <a:bodyPr wrap="square" rtlCol="0">
            <a:spAutoFit/>
          </a:bodyPr>
          <a:lstStyle/>
          <a:p>
            <a:r>
              <a:rPr lang="en-US" sz="4800" dirty="0"/>
              <a:t>Garden Planning - Where</a:t>
            </a:r>
          </a:p>
        </p:txBody>
      </p:sp>
      <p:sp>
        <p:nvSpPr>
          <p:cNvPr id="2" name="TextBox 1">
            <a:extLst>
              <a:ext uri="{FF2B5EF4-FFF2-40B4-BE49-F238E27FC236}">
                <a16:creationId xmlns:a16="http://schemas.microsoft.com/office/drawing/2014/main" id="{72243F65-1ECF-4E30-8D5C-B7890C1EBCAE}"/>
              </a:ext>
            </a:extLst>
          </p:cNvPr>
          <p:cNvSpPr txBox="1"/>
          <p:nvPr/>
        </p:nvSpPr>
        <p:spPr>
          <a:xfrm>
            <a:off x="2118360" y="1318667"/>
            <a:ext cx="7955280" cy="830997"/>
          </a:xfrm>
          <a:prstGeom prst="rect">
            <a:avLst/>
          </a:prstGeom>
          <a:noFill/>
        </p:spPr>
        <p:txBody>
          <a:bodyPr wrap="square" rtlCol="0">
            <a:spAutoFit/>
          </a:bodyPr>
          <a:lstStyle/>
          <a:p>
            <a:pPr algn="ctr"/>
            <a:r>
              <a:rPr lang="en-US" sz="4800" dirty="0"/>
              <a:t>4) Drainage</a:t>
            </a:r>
          </a:p>
        </p:txBody>
      </p:sp>
      <p:pic>
        <p:nvPicPr>
          <p:cNvPr id="6" name="Picture 5" descr="A close up of a lush green field&#10;&#10;Description automatically generated">
            <a:extLst>
              <a:ext uri="{FF2B5EF4-FFF2-40B4-BE49-F238E27FC236}">
                <a16:creationId xmlns:a16="http://schemas.microsoft.com/office/drawing/2014/main" id="{5BC450C6-D004-4BEB-9D3A-879A1F1D1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5220" y="2899410"/>
            <a:ext cx="4953000" cy="3714750"/>
          </a:xfrm>
          <a:prstGeom prst="rect">
            <a:avLst/>
          </a:prstGeom>
        </p:spPr>
      </p:pic>
    </p:spTree>
    <p:extLst>
      <p:ext uri="{BB962C8B-B14F-4D97-AF65-F5344CB8AC3E}">
        <p14:creationId xmlns:p14="http://schemas.microsoft.com/office/powerpoint/2010/main" val="594771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7D897B-BFF9-4BEA-97CD-5BB122A88E49}"/>
              </a:ext>
            </a:extLst>
          </p:cNvPr>
          <p:cNvSpPr txBox="1"/>
          <p:nvPr/>
        </p:nvSpPr>
        <p:spPr>
          <a:xfrm>
            <a:off x="2895600" y="243840"/>
            <a:ext cx="6492240" cy="830997"/>
          </a:xfrm>
          <a:prstGeom prst="rect">
            <a:avLst/>
          </a:prstGeom>
          <a:solidFill>
            <a:srgbClr val="E0EED8"/>
          </a:solidFill>
        </p:spPr>
        <p:txBody>
          <a:bodyPr wrap="square" rtlCol="0">
            <a:spAutoFit/>
          </a:bodyPr>
          <a:lstStyle/>
          <a:p>
            <a:r>
              <a:rPr lang="en-US" sz="4800" dirty="0"/>
              <a:t>Garden Planning - Where</a:t>
            </a:r>
          </a:p>
        </p:txBody>
      </p:sp>
      <p:sp>
        <p:nvSpPr>
          <p:cNvPr id="2" name="TextBox 1">
            <a:extLst>
              <a:ext uri="{FF2B5EF4-FFF2-40B4-BE49-F238E27FC236}">
                <a16:creationId xmlns:a16="http://schemas.microsoft.com/office/drawing/2014/main" id="{9CFA0A13-F651-48F1-8B5C-20108943FAF9}"/>
              </a:ext>
            </a:extLst>
          </p:cNvPr>
          <p:cNvSpPr txBox="1"/>
          <p:nvPr/>
        </p:nvSpPr>
        <p:spPr>
          <a:xfrm>
            <a:off x="1158240" y="1704261"/>
            <a:ext cx="9875520" cy="3785652"/>
          </a:xfrm>
          <a:prstGeom prst="rect">
            <a:avLst/>
          </a:prstGeom>
          <a:solidFill>
            <a:srgbClr val="E0EED8">
              <a:alpha val="50196"/>
            </a:srgbClr>
          </a:solidFill>
        </p:spPr>
        <p:txBody>
          <a:bodyPr wrap="square" rtlCol="0">
            <a:spAutoFit/>
          </a:bodyPr>
          <a:lstStyle/>
          <a:p>
            <a:pPr marL="685800" indent="-685800">
              <a:buFont typeface="Arial" panose="020B0604020202020204" pitchFamily="34" charset="0"/>
              <a:buChar char="•"/>
            </a:pPr>
            <a:r>
              <a:rPr lang="en-US" sz="4800" dirty="0"/>
              <a:t>Few people have the perfect gardening location. </a:t>
            </a:r>
          </a:p>
          <a:p>
            <a:pPr marL="685800" indent="-685800">
              <a:buFont typeface="Arial" panose="020B0604020202020204" pitchFamily="34" charset="0"/>
              <a:buChar char="•"/>
            </a:pPr>
            <a:r>
              <a:rPr lang="en-US" sz="4800" dirty="0"/>
              <a:t>Choose the best site you have available.</a:t>
            </a:r>
          </a:p>
          <a:p>
            <a:pPr marL="685800" indent="-685800">
              <a:buFont typeface="Arial" panose="020B0604020202020204" pitchFamily="34" charset="0"/>
              <a:buChar char="•"/>
            </a:pPr>
            <a:r>
              <a:rPr lang="en-US" sz="4800" dirty="0"/>
              <a:t>Make changes to improve.</a:t>
            </a:r>
          </a:p>
        </p:txBody>
      </p:sp>
    </p:spTree>
    <p:extLst>
      <p:ext uri="{BB962C8B-B14F-4D97-AF65-F5344CB8AC3E}">
        <p14:creationId xmlns:p14="http://schemas.microsoft.com/office/powerpoint/2010/main" val="33490981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TotalTime>
  <Words>4963</Words>
  <Application>Microsoft Office PowerPoint</Application>
  <PresentationFormat>Widescreen</PresentationFormat>
  <Paragraphs>257</Paragraphs>
  <Slides>55</Slides>
  <Notes>48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Calibri</vt:lpstr>
      <vt:lpstr>Calibri Light</vt:lpstr>
      <vt:lpstr>Office Theme</vt:lpstr>
      <vt:lpstr>Module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Joe Willis</cp:lastModifiedBy>
  <cp:revision>97</cp:revision>
  <dcterms:created xsi:type="dcterms:W3CDTF">2020-05-31T19:29:21Z</dcterms:created>
  <dcterms:modified xsi:type="dcterms:W3CDTF">2020-06-08T18:46:44Z</dcterms:modified>
</cp:coreProperties>
</file>