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62" r:id="rId4"/>
    <p:sldId id="264" r:id="rId5"/>
    <p:sldId id="263" r:id="rId6"/>
    <p:sldId id="265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260" r:id="rId17"/>
    <p:sldId id="259" r:id="rId18"/>
    <p:sldId id="271" r:id="rId19"/>
    <p:sldId id="270" r:id="rId20"/>
    <p:sldId id="266" r:id="rId21"/>
    <p:sldId id="261" r:id="rId22"/>
    <p:sldId id="283" r:id="rId23"/>
    <p:sldId id="284" r:id="rId24"/>
    <p:sldId id="285" r:id="rId25"/>
    <p:sldId id="288" r:id="rId26"/>
    <p:sldId id="272" r:id="rId27"/>
    <p:sldId id="276" r:id="rId28"/>
    <p:sldId id="277" r:id="rId29"/>
    <p:sldId id="278" r:id="rId30"/>
    <p:sldId id="282" r:id="rId31"/>
    <p:sldId id="290" r:id="rId32"/>
    <p:sldId id="289" r:id="rId33"/>
    <p:sldId id="258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e Willis" initials="JW" lastIdx="1" clrIdx="0">
    <p:extLst>
      <p:ext uri="{19B8F6BF-5375-455C-9EA6-DF929625EA0E}">
        <p15:presenceInfo xmlns:p15="http://schemas.microsoft.com/office/powerpoint/2012/main" userId="76656477c8fa6aa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6879" autoAdjust="0"/>
  </p:normalViewPr>
  <p:slideViewPr>
    <p:cSldViewPr snapToGrid="0">
      <p:cViewPr varScale="1">
        <p:scale>
          <a:sx n="74" d="100"/>
          <a:sy n="74" d="100"/>
        </p:scale>
        <p:origin x="1042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6-24T13:47:44.585" idx="1">
    <p:pos x="10" y="10"/>
    <p:text/>
    <p:extLst>
      <p:ext uri="{C676402C-5697-4E1C-873F-D02D1690AC5C}">
        <p15:threadingInfo xmlns:p15="http://schemas.microsoft.com/office/powerpoint/2012/main" timeZoneBias="30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8A557F-2D91-4077-AD07-505B0E87B9AC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DD14D9-4AD9-46C6-A302-B919F408F5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719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this module, we learn about the bad guys. In the next module, we learn about the good guys.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DD14D9-4AD9-46C6-A302-B919F408F5A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3815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DD14D9-4AD9-46C6-A302-B919F408F5A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79929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DD14D9-4AD9-46C6-A302-B919F408F5A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23797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DD14D9-4AD9-46C6-A302-B919F408F5A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31882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DD14D9-4AD9-46C6-A302-B919F408F5A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34638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Knowing how an insect feeds helps in identification based on damage and what control measures to use.</a:t>
            </a:r>
          </a:p>
          <a:p>
            <a:r>
              <a:rPr lang="en-US" dirty="0"/>
              <a:t>Chewing: grasshoppers, beetles, caterpillars</a:t>
            </a:r>
          </a:p>
          <a:p>
            <a:r>
              <a:rPr lang="en-US" dirty="0"/>
              <a:t>Piercing-sucking: aphids, whitefly, scale insects</a:t>
            </a:r>
          </a:p>
          <a:p>
            <a:r>
              <a:rPr lang="en-US" dirty="0"/>
              <a:t>Siphoning: butterflies, moths</a:t>
            </a:r>
          </a:p>
          <a:p>
            <a:r>
              <a:rPr lang="en-US" dirty="0"/>
              <a:t>Sponging: flies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DD14D9-4AD9-46C6-A302-B919F408F5A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4021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Complete metamorphosis refers to a type of insect development whose egg, larva, pupal, and adult stages differ greatly in morphology. Monarch butterfly.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DD14D9-4AD9-46C6-A302-B919F408F5A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1739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Gradual or Incomplete Metamorphosis – gradual changes occur to the nymphs going from egg to adult. Grasshopper.</a:t>
            </a:r>
          </a:p>
          <a:p>
            <a:r>
              <a:rPr lang="en-US" dirty="0"/>
              <a:t> Incomplete metamorphosis refers to a type of insect development where gradual changes occur in the insect during the development from egg to the adult.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DD14D9-4AD9-46C6-A302-B919F408F5A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1288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Often you’ll hear terms when talking about insects like egg, larvae, nymph, pupae or adult. Just what are we talking about.</a:t>
            </a:r>
          </a:p>
          <a:p>
            <a:r>
              <a:rPr lang="en-US" dirty="0"/>
              <a:t>No metamorphosis – the nymphs or young, look just like the adults.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DD14D9-4AD9-46C6-A302-B919F408F5A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0348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Plant damage from insects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DD14D9-4AD9-46C6-A302-B919F408F5A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784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Damage looks very much like caterpillar damage. Look for glistening silvery trail on leaves.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DD14D9-4AD9-46C6-A302-B919F408F5A6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1984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DD14D9-4AD9-46C6-A302-B919F408F5A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3708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DD14D9-4AD9-46C6-A302-B919F408F5A6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2806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Spider mite damage on bean leaves and tomato leaves.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DD14D9-4AD9-46C6-A302-B919F408F5A6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6643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main one you encounter is the root-knot nematode but there are cyst nematodes, reniform nematodes, lesion nematodes, stem nematodes, stubby-root, dagger, spiral, and others.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DD14D9-4AD9-46C6-A302-B919F408F5A6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045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Identifying insects to order is usually as far as one needs to go but they are classified all the way down to species.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DD14D9-4AD9-46C6-A302-B919F408F5A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616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If you are interested in the characteristics of each order, there is supplementary material provided that you can read.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DD14D9-4AD9-46C6-A302-B919F408F5A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6258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DD14D9-4AD9-46C6-A302-B919F408F5A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79389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DD14D9-4AD9-46C6-A302-B919F408F5A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11049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DD14D9-4AD9-46C6-A302-B919F408F5A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60668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DD14D9-4AD9-46C6-A302-B919F408F5A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72747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DD14D9-4AD9-46C6-A302-B919F408F5A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0174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53E38-44E4-40E3-9614-0D579EBB4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8ED23C-D3DD-4A23-940D-D8D51BAB21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AF7638-8548-48CD-8E25-34DB0A269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14DE37-1A58-4B78-97DD-F2DD13E75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F41E82-77E7-4389-A4C9-BB732A439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332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CEA8E9-3A4C-4A20-8452-AE16FCA2E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94315D-99E5-4909-BF2A-057ACE7B1F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CC6FD6-DF98-436B-AB2F-3916C5D0D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ADD113-9F03-429D-985B-A614F94014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C6FB99-A65A-480B-A25F-C5DC52891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965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0056D9-8984-4FC0-A3AB-1108D163C1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64E8BB-3019-480A-BE90-5783F39235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5E7C17-4434-42C8-BD20-937B5AFC9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FC56B-FEA4-48A9-A325-1C10F4DD7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E1820A-C275-4F29-B454-D5B2D8303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561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1F13ED-5550-4E24-957D-8A282E921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60E168-82C2-4FAA-821C-D744FC33BC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DDBAA0-3FB3-46C4-91BA-3415113A8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C36DBD-DA62-44E1-8879-475FCD41D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389D45-F5C3-48C0-8102-FFD4CC171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255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4B72E-AB65-4691-93D7-760564635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A87A58-90D3-42D9-8137-2B03C04B2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9D113F-06D6-4B8C-B333-C8FEB4F32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0D0A04-5E65-4BBF-A0AE-017C9A1EE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C4F7D2-DBDB-4813-98B9-69A436FBE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44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57870-6B4E-43EB-8ED7-21A99ECD2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1C30F3-DD51-432F-8F7F-78280A5709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387B4F-92A7-4FA8-A75D-19AE40CA86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D05ACF-7A19-4E42-A7AB-160E2788E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4E83B5-D7CB-433C-AF86-AF85A2E3E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2A8855-A5E9-424B-9E0B-FB0513255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016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10AF8-6CE1-40F8-9FAD-D2CEB1632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149277-3B49-4774-A765-2AB269BCF8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526BEE-5843-4132-B5FE-26A3470024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C326160-8708-4846-9DC4-D2ADA24C27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EF976-E38D-4DD9-A454-8EBD9A0E15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632B4C-0BB2-436E-B7BE-12A6797D7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C941D83-9E50-4920-A678-65DC9723B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A69266-2F87-46AF-844B-EA6B7474B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651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F89C5-926F-41FA-B8B2-DFCAFDAD1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0CCFED-1D7D-4E7D-BA85-D27A9A27D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5709A2-A827-4CF1-AC79-C57F8FBC7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AFE8C9-3EFE-41ED-9AE7-D662E28BB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076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6C83793-7520-416D-938D-92AE6B19B3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18D008-8CAF-4021-B55E-BA0C393B0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B26BA5-A47A-4674-8EAF-5B4B46D2A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784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78D36-AEA8-4C5B-BDA5-0BF12CF42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0DF25F-44B4-4BC6-80F6-71B4D10D2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E6A37D-4837-4419-9610-87665B0922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845041-27F3-4D5C-AC26-1AED722C44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455016-CC71-4278-A703-F48CC31ED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AA624D-2212-4150-BA81-4E1A91203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379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DF240-F8F7-4646-A47A-F2221E4C6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588D28-6306-47AC-BD34-4411251F22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4C1E1C-A173-4C46-8596-F804528D1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79410B-62E3-45B9-B75D-6FB7FD19F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504C-1AD0-46B5-B35F-10EB3C1DC03F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95B8A7-B46D-408C-B4B0-C898725D1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59FE1C-B1BB-485F-A6CC-1D95E8556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340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0A2105-755D-4146-87B1-D2AD1EBAF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BE19D5-4CAB-428A-9B54-92A8340E45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BF61F6-1FF5-445B-9FB4-B927A39A14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C504C-1AD0-46B5-B35F-10EB3C1DC03F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4FFA15-9A28-47E6-9249-F9F5A74126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7678EA-4C58-4447-BF6A-2E05F3C514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02DEFC-815B-4A5F-8289-07482FF1D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756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3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facebook.com/groups/538153443545779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2CF7E-8E62-44C0-BF0B-77113AD1E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60891" y="398071"/>
            <a:ext cx="4645250" cy="3530992"/>
          </a:xfrm>
        </p:spPr>
        <p:txBody>
          <a:bodyPr anchor="b">
            <a:normAutofit/>
          </a:bodyPr>
          <a:lstStyle/>
          <a:p>
            <a:pPr algn="l"/>
            <a:r>
              <a:rPr lang="en-US" dirty="0"/>
              <a:t>Module 9 – Insects &amp; Other Garden Pests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5F43CB-3FCF-427F-A611-61A76B02C0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892" b="22072"/>
          <a:stretch/>
        </p:blipFill>
        <p:spPr>
          <a:xfrm>
            <a:off x="20" y="10"/>
            <a:ext cx="6024134" cy="6857990"/>
          </a:xfrm>
          <a:custGeom>
            <a:avLst/>
            <a:gdLst/>
            <a:ahLst/>
            <a:cxnLst/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" name="Picture 5" descr="A picture showing vegetables and the LSU AgCenter logo&#10;">
            <a:extLst>
              <a:ext uri="{FF2B5EF4-FFF2-40B4-BE49-F238E27FC236}">
                <a16:creationId xmlns:a16="http://schemas.microsoft.com/office/drawing/2014/main" id="{F9DFAC41-0714-41D5-9F04-81263211CED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87" y="4605337"/>
            <a:ext cx="2590800" cy="1762125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75CBF79E-7274-4D0B-8390-12A17458E2A1}"/>
              </a:ext>
            </a:extLst>
          </p:cNvPr>
          <p:cNvSpPr txBox="1">
            <a:spLocks/>
          </p:cNvSpPr>
          <p:nvPr/>
        </p:nvSpPr>
        <p:spPr>
          <a:xfrm>
            <a:off x="5027059" y="4912467"/>
            <a:ext cx="6960093" cy="114786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/>
              <a:t>LSU AgCenter Home Gardening Certificate Course</a:t>
            </a:r>
          </a:p>
          <a:p>
            <a:endParaRPr lang="en-US" sz="2000" dirty="0"/>
          </a:p>
          <a:p>
            <a:r>
              <a:rPr lang="en-US" sz="2000" dirty="0"/>
              <a:t>Dr. Joe Willis, Dr. Paula Barton-Willis, Anna Timmerman &amp; Chris Dunaway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397728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970B05D-794B-45E2-8802-EA170FF7F688}"/>
              </a:ext>
            </a:extLst>
          </p:cNvPr>
          <p:cNvSpPr/>
          <p:nvPr/>
        </p:nvSpPr>
        <p:spPr>
          <a:xfrm>
            <a:off x="210589" y="0"/>
            <a:ext cx="117708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dirty="0">
                <a:solidFill>
                  <a:prstClr val="black"/>
                </a:solidFill>
              </a:rPr>
              <a:t>Hemiptera – Stink Bugs, Leaf-footed Bugs, Aphids, Whitefly</a:t>
            </a:r>
            <a:endParaRPr lang="en-US" sz="48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5CA7CCE-ED35-4E7F-BD04-EFCE2F246100}"/>
              </a:ext>
            </a:extLst>
          </p:cNvPr>
          <p:cNvSpPr/>
          <p:nvPr/>
        </p:nvSpPr>
        <p:spPr>
          <a:xfrm>
            <a:off x="0" y="1569660"/>
            <a:ext cx="7464829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3400" dirty="0"/>
              <a:t>Four membranous wings, front wings larger than hind ones.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400" dirty="0"/>
              <a:t>The front wings somewhat translucent or thinner and with veins. 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400" dirty="0"/>
              <a:t>Wings held </a:t>
            </a:r>
            <a:r>
              <a:rPr lang="en-US" sz="3400" dirty="0" err="1"/>
              <a:t>rooflike</a:t>
            </a:r>
            <a:r>
              <a:rPr lang="en-US" sz="3400" dirty="0"/>
              <a:t> over abdomen - hoppers. 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400" dirty="0"/>
              <a:t>Triangle on back behind the head formed by the wings – true bugs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400" dirty="0"/>
              <a:t>Piercing-Sucking mouthparts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75C18E-74F2-44A5-B235-53F881D853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4989" y="1569660"/>
            <a:ext cx="3236422" cy="32364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9EE703A-85C3-4DCF-AFAB-E84B53C5A6A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3088" t="21602" r="23749" b="31299"/>
          <a:stretch/>
        </p:blipFill>
        <p:spPr>
          <a:xfrm>
            <a:off x="7273636" y="4976465"/>
            <a:ext cx="2335878" cy="1741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4376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65A90C2-049F-427A-9BB9-6F0079B9776E}"/>
              </a:ext>
            </a:extLst>
          </p:cNvPr>
          <p:cNvSpPr/>
          <p:nvPr/>
        </p:nvSpPr>
        <p:spPr>
          <a:xfrm>
            <a:off x="1756756" y="0"/>
            <a:ext cx="86784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dirty="0">
                <a:solidFill>
                  <a:prstClr val="black"/>
                </a:solidFill>
              </a:rPr>
              <a:t>Hymenoptera – Ants, Bees, Wasps</a:t>
            </a:r>
            <a:endParaRPr lang="en-US" sz="48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56FB7DF-D952-451C-AD64-3FAC24770D6A}"/>
              </a:ext>
            </a:extLst>
          </p:cNvPr>
          <p:cNvSpPr/>
          <p:nvPr/>
        </p:nvSpPr>
        <p:spPr>
          <a:xfrm>
            <a:off x="258299" y="1396792"/>
            <a:ext cx="559386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3600" dirty="0"/>
              <a:t>Four membranous wings, front wings larger than hind ones.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/>
              <a:t>Hind wings smaller than front wings with few cross veins. 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/>
              <a:t>Head joined loosely to thorax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/>
              <a:t>Chewing mouthparts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FBC565-B784-43BF-86EC-79F9EA3C3F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9701" y="1582500"/>
            <a:ext cx="53340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9144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425C4AD-7F68-455D-834F-F49CD6444014}"/>
              </a:ext>
            </a:extLst>
          </p:cNvPr>
          <p:cNvSpPr/>
          <p:nvPr/>
        </p:nvSpPr>
        <p:spPr>
          <a:xfrm>
            <a:off x="1731817" y="0"/>
            <a:ext cx="87283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en-US" sz="4800" dirty="0">
                <a:solidFill>
                  <a:prstClr val="black"/>
                </a:solidFill>
              </a:rPr>
              <a:t>Lepidoptera – Butterflies, Moths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F11E853-09BF-4888-A618-C203EB12221E}"/>
              </a:ext>
            </a:extLst>
          </p:cNvPr>
          <p:cNvSpPr/>
          <p:nvPr/>
        </p:nvSpPr>
        <p:spPr>
          <a:xfrm>
            <a:off x="175109" y="1482036"/>
            <a:ext cx="572692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4000" dirty="0"/>
              <a:t>Four large wings, covered by scales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Siphoning or vestigial mouthparts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C6DD95-9177-4FC8-8E97-4574F2A6DE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5635" y="3558144"/>
            <a:ext cx="3740727" cy="32998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995689B-B913-44DE-ABB1-3A13B1B2A8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3547" y="956475"/>
            <a:ext cx="4695037" cy="3127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200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8025485-B0A1-4E49-B4B7-4124DAC6A605}"/>
              </a:ext>
            </a:extLst>
          </p:cNvPr>
          <p:cNvSpPr/>
          <p:nvPr/>
        </p:nvSpPr>
        <p:spPr>
          <a:xfrm>
            <a:off x="2752443" y="0"/>
            <a:ext cx="66659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en-US" sz="4800" dirty="0" err="1">
                <a:solidFill>
                  <a:prstClr val="black"/>
                </a:solidFill>
              </a:rPr>
              <a:t>Neuroptera</a:t>
            </a:r>
            <a:r>
              <a:rPr lang="en-US" sz="4800" dirty="0">
                <a:solidFill>
                  <a:prstClr val="black"/>
                </a:solidFill>
              </a:rPr>
              <a:t> – Lacewings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3BE7A1B-7315-4C19-B9A7-063E5E63F526}"/>
              </a:ext>
            </a:extLst>
          </p:cNvPr>
          <p:cNvSpPr/>
          <p:nvPr/>
        </p:nvSpPr>
        <p:spPr>
          <a:xfrm>
            <a:off x="212821" y="1228397"/>
            <a:ext cx="588318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4000" dirty="0"/>
              <a:t>Four membranous wings, front wings larger than hind ones.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Their wings are folded flat over the abdomen, or held tent-like over the body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Chewing mouthparts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28C10F-4A34-4449-A6B4-73564AF32A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8179093" y="452317"/>
            <a:ext cx="2478682" cy="409023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449786F-D987-4BA0-A507-B35CE77706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5134" y="4259673"/>
            <a:ext cx="4864415" cy="2478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8274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F917A23-720D-45D2-A653-C1668EF4CB05}"/>
              </a:ext>
            </a:extLst>
          </p:cNvPr>
          <p:cNvSpPr/>
          <p:nvPr/>
        </p:nvSpPr>
        <p:spPr>
          <a:xfrm>
            <a:off x="2372160" y="-119504"/>
            <a:ext cx="744768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algn="ctr"/>
            <a:r>
              <a:rPr lang="en-US" sz="4800" dirty="0">
                <a:solidFill>
                  <a:prstClr val="black"/>
                </a:solidFill>
              </a:rPr>
              <a:t>Orthoptera – Grasshoppers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371BB9F-BD3D-4F65-B414-997CE9E9FC4D}"/>
              </a:ext>
            </a:extLst>
          </p:cNvPr>
          <p:cNvSpPr/>
          <p:nvPr/>
        </p:nvSpPr>
        <p:spPr>
          <a:xfrm>
            <a:off x="404553" y="1720426"/>
            <a:ext cx="544760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4000" dirty="0"/>
              <a:t>Four wings, front ones somewhat thickened. 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Jumping hind legs. 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Hind wings, when open, spread like fans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Chewing mouthparts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9E12EE-46F9-4BF7-B59B-7DFCD1C1F39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403" b="5324"/>
          <a:stretch/>
        </p:blipFill>
        <p:spPr>
          <a:xfrm>
            <a:off x="7813963" y="1047403"/>
            <a:ext cx="4261658" cy="251050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72629C1-9E83-454C-906C-9659F8CD4D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3747307"/>
            <a:ext cx="356235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3439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C3F379C-4E46-46E7-9518-1ECE3E2BC60B}"/>
              </a:ext>
            </a:extLst>
          </p:cNvPr>
          <p:cNvSpPr/>
          <p:nvPr/>
        </p:nvSpPr>
        <p:spPr>
          <a:xfrm>
            <a:off x="3071165" y="-16625"/>
            <a:ext cx="604966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algn="ctr"/>
            <a:r>
              <a:rPr lang="en-US" sz="4800" dirty="0">
                <a:solidFill>
                  <a:prstClr val="black"/>
                </a:solidFill>
              </a:rPr>
              <a:t>Thysanoptera - Thrips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F414F90-157F-4C6E-A23B-B7AA86DAF404}"/>
              </a:ext>
            </a:extLst>
          </p:cNvPr>
          <p:cNvSpPr/>
          <p:nvPr/>
        </p:nvSpPr>
        <p:spPr>
          <a:xfrm>
            <a:off x="471054" y="1759174"/>
            <a:ext cx="6096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4000" dirty="0"/>
              <a:t>Wings with setae or fringes, 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Sucking mouth parts, usually very small. 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Some specimens wingless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Rasping sucking mouthparts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70DAB7-D5A2-4B3F-87B4-4CA70955F8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6076" y="1317048"/>
            <a:ext cx="4789516" cy="35921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7F084A-A4A2-4470-B73E-02E642D049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5925" y="4411134"/>
            <a:ext cx="285750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588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622BAF4-E9D1-4B9B-B6F3-9BC0B03DA3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74410"/>
            <a:ext cx="4206240" cy="302682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F644240-F0CD-4852-AB5B-C10E1D0F28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4174" y="974410"/>
            <a:ext cx="5457826" cy="32725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6BA16E0-158E-45D5-9069-D029DD2A8AF6}"/>
              </a:ext>
            </a:extLst>
          </p:cNvPr>
          <p:cNvSpPr txBox="1"/>
          <p:nvPr/>
        </p:nvSpPr>
        <p:spPr>
          <a:xfrm>
            <a:off x="3367087" y="0"/>
            <a:ext cx="5457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Insect Anatomy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9B77F2-F02E-4AA3-9927-D46D2E4531E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2286" b="11143"/>
          <a:stretch/>
        </p:blipFill>
        <p:spPr>
          <a:xfrm>
            <a:off x="3573779" y="3702755"/>
            <a:ext cx="4739639" cy="3155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6492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7C57DF0-BA4B-457B-A8B6-80CEFD663FB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0532" b="6988"/>
          <a:stretch/>
        </p:blipFill>
        <p:spPr>
          <a:xfrm>
            <a:off x="1219200" y="1203960"/>
            <a:ext cx="9753600" cy="531876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88CDCC4-51AC-4E1B-BE77-925C0FF9093F}"/>
              </a:ext>
            </a:extLst>
          </p:cNvPr>
          <p:cNvSpPr txBox="1"/>
          <p:nvPr/>
        </p:nvSpPr>
        <p:spPr>
          <a:xfrm>
            <a:off x="914400" y="0"/>
            <a:ext cx="10363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Insect Mouthparts and Feeding Styles</a:t>
            </a:r>
          </a:p>
        </p:txBody>
      </p:sp>
    </p:spTree>
    <p:extLst>
      <p:ext uri="{BB962C8B-B14F-4D97-AF65-F5344CB8AC3E}">
        <p14:creationId xmlns:p14="http://schemas.microsoft.com/office/powerpoint/2010/main" val="30872973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6D483E7-F666-4EDA-A8BB-EF9462C32BE9}"/>
              </a:ext>
            </a:extLst>
          </p:cNvPr>
          <p:cNvSpPr txBox="1"/>
          <p:nvPr/>
        </p:nvSpPr>
        <p:spPr>
          <a:xfrm>
            <a:off x="169026" y="0"/>
            <a:ext cx="118539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Insect Life Cycle – Complete Metamorphosis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5E6480-5A8E-47B6-AB57-237C3009B1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1545" y="1138552"/>
            <a:ext cx="5968910" cy="55365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5FC5119-1975-4054-B5F8-78514FEEBA92}"/>
              </a:ext>
            </a:extLst>
          </p:cNvPr>
          <p:cNvSpPr txBox="1"/>
          <p:nvPr/>
        </p:nvSpPr>
        <p:spPr>
          <a:xfrm>
            <a:off x="1280160" y="1778924"/>
            <a:ext cx="1097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Egg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BA6006-099A-4515-943A-11A1EAA45771}"/>
              </a:ext>
            </a:extLst>
          </p:cNvPr>
          <p:cNvSpPr txBox="1"/>
          <p:nvPr/>
        </p:nvSpPr>
        <p:spPr>
          <a:xfrm>
            <a:off x="9662160" y="1517314"/>
            <a:ext cx="1097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Larva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FBCA2C-E4E6-4BB8-A2EE-53B18E951CBA}"/>
              </a:ext>
            </a:extLst>
          </p:cNvPr>
          <p:cNvSpPr txBox="1"/>
          <p:nvPr/>
        </p:nvSpPr>
        <p:spPr>
          <a:xfrm>
            <a:off x="9545782" y="4817466"/>
            <a:ext cx="1097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Pupa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FFC111-21F5-47F8-BCC4-0499A6EBC46C}"/>
              </a:ext>
            </a:extLst>
          </p:cNvPr>
          <p:cNvSpPr txBox="1"/>
          <p:nvPr/>
        </p:nvSpPr>
        <p:spPr>
          <a:xfrm>
            <a:off x="1432560" y="5024803"/>
            <a:ext cx="1097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Adult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D5F1FCD-01FA-48FB-B931-2FC1EA70BC37}"/>
              </a:ext>
            </a:extLst>
          </p:cNvPr>
          <p:cNvCxnSpPr>
            <a:cxnSpLocks/>
          </p:cNvCxnSpPr>
          <p:nvPr/>
        </p:nvCxnSpPr>
        <p:spPr>
          <a:xfrm>
            <a:off x="2094807" y="2040534"/>
            <a:ext cx="2310938" cy="137401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72F3CF4-B714-49CA-9857-BA70590D9194}"/>
              </a:ext>
            </a:extLst>
          </p:cNvPr>
          <p:cNvCxnSpPr>
            <a:cxnSpLocks/>
          </p:cNvCxnSpPr>
          <p:nvPr/>
        </p:nvCxnSpPr>
        <p:spPr>
          <a:xfrm flipV="1">
            <a:off x="2529840" y="4680066"/>
            <a:ext cx="1111135" cy="606347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0405FFB-6639-4297-87A8-B689C9010B70}"/>
              </a:ext>
            </a:extLst>
          </p:cNvPr>
          <p:cNvCxnSpPr>
            <a:cxnSpLocks/>
          </p:cNvCxnSpPr>
          <p:nvPr/>
        </p:nvCxnSpPr>
        <p:spPr>
          <a:xfrm flipH="1" flipV="1">
            <a:off x="8163098" y="4680066"/>
            <a:ext cx="1252451" cy="323715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F3D59F0C-1C24-476C-AD8F-D4AB7AF07552}"/>
              </a:ext>
            </a:extLst>
          </p:cNvPr>
          <p:cNvCxnSpPr>
            <a:cxnSpLocks/>
          </p:cNvCxnSpPr>
          <p:nvPr/>
        </p:nvCxnSpPr>
        <p:spPr>
          <a:xfrm flipH="1">
            <a:off x="8013469" y="1738940"/>
            <a:ext cx="1558636" cy="563204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34694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480809C-D29B-4863-AC05-8AC5F565F7D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3924"/>
          <a:stretch/>
        </p:blipFill>
        <p:spPr>
          <a:xfrm>
            <a:off x="872961" y="897775"/>
            <a:ext cx="10446077" cy="59602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BE162F4-7194-40C2-BAC7-01152AE7462F}"/>
              </a:ext>
            </a:extLst>
          </p:cNvPr>
          <p:cNvSpPr txBox="1"/>
          <p:nvPr/>
        </p:nvSpPr>
        <p:spPr>
          <a:xfrm>
            <a:off x="169025" y="0"/>
            <a:ext cx="118539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Insect Life Cycle – Incomplete Metamorphosis</a:t>
            </a:r>
          </a:p>
        </p:txBody>
      </p:sp>
    </p:spTree>
    <p:extLst>
      <p:ext uri="{BB962C8B-B14F-4D97-AF65-F5344CB8AC3E}">
        <p14:creationId xmlns:p14="http://schemas.microsoft.com/office/powerpoint/2010/main" val="86601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C8B148-A907-44D1-9546-0E7746DCCB80}"/>
              </a:ext>
            </a:extLst>
          </p:cNvPr>
          <p:cNvSpPr txBox="1"/>
          <p:nvPr/>
        </p:nvSpPr>
        <p:spPr>
          <a:xfrm>
            <a:off x="3367087" y="0"/>
            <a:ext cx="5457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Entomology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A6B546-4AA2-4CE1-AAB2-1F9BD37CDD9A}"/>
              </a:ext>
            </a:extLst>
          </p:cNvPr>
          <p:cNvSpPr/>
          <p:nvPr/>
        </p:nvSpPr>
        <p:spPr>
          <a:xfrm>
            <a:off x="223836" y="1185774"/>
            <a:ext cx="1174432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4000" dirty="0"/>
              <a:t>Entomology is the scientific study of insects.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4000" dirty="0"/>
              <a:t>More than one million different insect species have been described.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4000" dirty="0"/>
              <a:t>They are the most abundant group of animals in the world and live in almost every habitat (not so much in oceans).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4000" dirty="0"/>
              <a:t>Less than 1% of insect species are pests and only a few hundred are consistently a problem.</a:t>
            </a:r>
          </a:p>
        </p:txBody>
      </p:sp>
    </p:spTree>
    <p:extLst>
      <p:ext uri="{BB962C8B-B14F-4D97-AF65-F5344CB8AC3E}">
        <p14:creationId xmlns:p14="http://schemas.microsoft.com/office/powerpoint/2010/main" val="32363946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8EE531-62D1-4210-9538-A488F3010489}"/>
              </a:ext>
            </a:extLst>
          </p:cNvPr>
          <p:cNvSpPr txBox="1"/>
          <p:nvPr/>
        </p:nvSpPr>
        <p:spPr>
          <a:xfrm>
            <a:off x="1235825" y="0"/>
            <a:ext cx="97203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Insect Life Cycle – No Metamorphosis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202BA2-51FE-4F5B-89FE-53DEF5AD0F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2145" y="1525076"/>
            <a:ext cx="8207710" cy="4559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4717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C85314D-1C13-488F-BAD6-726B44FEF3AF}"/>
              </a:ext>
            </a:extLst>
          </p:cNvPr>
          <p:cNvSpPr txBox="1"/>
          <p:nvPr/>
        </p:nvSpPr>
        <p:spPr>
          <a:xfrm>
            <a:off x="3624260" y="-33251"/>
            <a:ext cx="6042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Insect Feeding Damage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5F5E68-ACBD-4B5D-8F2B-61B6F3F46E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394459"/>
            <a:ext cx="3367087" cy="252531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21B663A-3E8A-4835-B914-90187C8DFE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58199" y="1394459"/>
            <a:ext cx="3550920" cy="26631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D85827D-677F-4755-B4ED-89894B1F3C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4309111"/>
            <a:ext cx="3463289" cy="23088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4AF73CF-6EBF-44B6-99BD-F77AC0B14C1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58199" y="4305719"/>
            <a:ext cx="3161346" cy="23710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53AC6EC-9FFE-4080-8627-F0F852CF0EB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66083" y="1127931"/>
            <a:ext cx="2893118" cy="289594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6C5C912-4130-44EB-BFA0-78292ABAB1F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12293" y="4063307"/>
            <a:ext cx="4200698" cy="2800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1233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3F94F4F-CBF3-4F38-B930-10050F5046E0}"/>
              </a:ext>
            </a:extLst>
          </p:cNvPr>
          <p:cNvSpPr txBox="1"/>
          <p:nvPr/>
        </p:nvSpPr>
        <p:spPr>
          <a:xfrm>
            <a:off x="0" y="0"/>
            <a:ext cx="118539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Some Commonly Encountered Coleopteran Garden Insect Pests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95CBD0C-8603-473C-9A88-A93CCEDD42BA}"/>
              </a:ext>
            </a:extLst>
          </p:cNvPr>
          <p:cNvGrpSpPr/>
          <p:nvPr/>
        </p:nvGrpSpPr>
        <p:grpSpPr>
          <a:xfrm>
            <a:off x="145713" y="4154036"/>
            <a:ext cx="3093433" cy="2440146"/>
            <a:chOff x="5926973" y="1356400"/>
            <a:chExt cx="3093433" cy="2440146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D6E1AF94-78AA-4FA7-9606-B4B68B9C82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26973" y="1356400"/>
              <a:ext cx="3093433" cy="2072600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B5F3008-C48E-4EE2-983A-2193766B47FC}"/>
                </a:ext>
              </a:extLst>
            </p:cNvPr>
            <p:cNvSpPr txBox="1"/>
            <p:nvPr/>
          </p:nvSpPr>
          <p:spPr>
            <a:xfrm>
              <a:off x="6365325" y="3427214"/>
              <a:ext cx="22167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Mexican Bean Beetle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1EEECC7-B9B5-4EF7-9973-6EDF814E969A}"/>
              </a:ext>
            </a:extLst>
          </p:cNvPr>
          <p:cNvGrpSpPr/>
          <p:nvPr/>
        </p:nvGrpSpPr>
        <p:grpSpPr>
          <a:xfrm>
            <a:off x="187753" y="1511300"/>
            <a:ext cx="3115938" cy="2296167"/>
            <a:chOff x="6514899" y="3791418"/>
            <a:chExt cx="3115938" cy="2296167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580960B7-40CA-4545-81F4-22D613492E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9127" t="15225" r="9090" b="19910"/>
            <a:stretch/>
          </p:blipFill>
          <p:spPr>
            <a:xfrm>
              <a:off x="6514899" y="3791418"/>
              <a:ext cx="3115938" cy="1859691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C3F3F05-26DA-45D8-85C7-113465750410}"/>
                </a:ext>
              </a:extLst>
            </p:cNvPr>
            <p:cNvSpPr txBox="1"/>
            <p:nvPr/>
          </p:nvSpPr>
          <p:spPr>
            <a:xfrm>
              <a:off x="6773319" y="5718253"/>
              <a:ext cx="25990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Colorado Potato Beetle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FD79F2C-92AC-4E1C-BBD6-3DD86D829AEB}"/>
              </a:ext>
            </a:extLst>
          </p:cNvPr>
          <p:cNvGrpSpPr/>
          <p:nvPr/>
        </p:nvGrpSpPr>
        <p:grpSpPr>
          <a:xfrm>
            <a:off x="9149630" y="989391"/>
            <a:ext cx="2924042" cy="2216322"/>
            <a:chOff x="5468267" y="4113990"/>
            <a:chExt cx="2924042" cy="2216322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E602C153-2140-4B69-861B-907DF55D2D8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68267" y="4113990"/>
              <a:ext cx="2924042" cy="1859691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B250F68-7B66-4087-B51F-67DFA90EB1E5}"/>
                </a:ext>
              </a:extLst>
            </p:cNvPr>
            <p:cNvSpPr txBox="1"/>
            <p:nvPr/>
          </p:nvSpPr>
          <p:spPr>
            <a:xfrm>
              <a:off x="6096000" y="5960980"/>
              <a:ext cx="14721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Flea Beetles</a:t>
              </a:r>
            </a:p>
          </p:txBody>
        </p:sp>
      </p:grpSp>
      <p:pic>
        <p:nvPicPr>
          <p:cNvPr id="34" name="Picture 33">
            <a:extLst>
              <a:ext uri="{FF2B5EF4-FFF2-40B4-BE49-F238E27FC236}">
                <a16:creationId xmlns:a16="http://schemas.microsoft.com/office/drawing/2014/main" id="{47FDADDE-5F36-4967-AE56-8CDB528018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9925" y="2184622"/>
            <a:ext cx="2091109" cy="4224894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5DA02D5D-0771-4FF3-B1BB-1963593A1495}"/>
              </a:ext>
            </a:extLst>
          </p:cNvPr>
          <p:cNvGrpSpPr/>
          <p:nvPr/>
        </p:nvGrpSpPr>
        <p:grpSpPr>
          <a:xfrm>
            <a:off x="3719889" y="1884458"/>
            <a:ext cx="2627385" cy="3234590"/>
            <a:chOff x="3955119" y="2263774"/>
            <a:chExt cx="2627385" cy="3234590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F1334A0D-EFAE-47EB-AC5F-99FAABCABEB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111499" y="2263774"/>
              <a:ext cx="2251829" cy="1695359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765E8730-0182-4420-8BD9-858C8A07384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083778" y="3959133"/>
              <a:ext cx="2267223" cy="1169899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51FA292-CA62-412F-9815-F0E97A9588EB}"/>
                </a:ext>
              </a:extLst>
            </p:cNvPr>
            <p:cNvSpPr txBox="1"/>
            <p:nvPr/>
          </p:nvSpPr>
          <p:spPr>
            <a:xfrm>
              <a:off x="3955119" y="5129032"/>
              <a:ext cx="26273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Striped Cucumber Beetle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19A41671-78F3-4306-9253-CA2993D17433}"/>
              </a:ext>
            </a:extLst>
          </p:cNvPr>
          <p:cNvGrpSpPr/>
          <p:nvPr/>
        </p:nvGrpSpPr>
        <p:grpSpPr>
          <a:xfrm>
            <a:off x="9161871" y="3293506"/>
            <a:ext cx="2477169" cy="3300676"/>
            <a:chOff x="9276085" y="1548684"/>
            <a:chExt cx="2477169" cy="3300676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F0F28099-001D-4FA1-A536-F5EFCBEF297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276085" y="1548684"/>
              <a:ext cx="2477169" cy="1423951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62C3EC48-6201-40F0-A87C-6E5B528E6E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276085" y="2972635"/>
              <a:ext cx="2469742" cy="1507394"/>
            </a:xfrm>
            <a:prstGeom prst="rect">
              <a:avLst/>
            </a:prstGeom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71D084B-97BF-4E18-BF67-80DC8ACDC0AC}"/>
                </a:ext>
              </a:extLst>
            </p:cNvPr>
            <p:cNvSpPr txBox="1"/>
            <p:nvPr/>
          </p:nvSpPr>
          <p:spPr>
            <a:xfrm>
              <a:off x="9745726" y="4480029"/>
              <a:ext cx="1530460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Pepper Weevil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0091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4817583-C260-4D80-8266-F64DE69D15DC}"/>
              </a:ext>
            </a:extLst>
          </p:cNvPr>
          <p:cNvGrpSpPr/>
          <p:nvPr/>
        </p:nvGrpSpPr>
        <p:grpSpPr>
          <a:xfrm>
            <a:off x="77099" y="1302166"/>
            <a:ext cx="2975956" cy="2601299"/>
            <a:chOff x="267161" y="1197033"/>
            <a:chExt cx="2975956" cy="260129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B717DEA-4D29-4101-BA46-F551CD9D90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7161" y="1197033"/>
              <a:ext cx="2975956" cy="2231967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2662C1C-060A-4D5D-A9EF-BFAD58E3180F}"/>
                </a:ext>
              </a:extLst>
            </p:cNvPr>
            <p:cNvSpPr txBox="1"/>
            <p:nvPr/>
          </p:nvSpPr>
          <p:spPr>
            <a:xfrm>
              <a:off x="864525" y="3429000"/>
              <a:ext cx="12469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Armyworm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33775F0-5FD0-4735-AA31-F2FA2D330AF5}"/>
              </a:ext>
            </a:extLst>
          </p:cNvPr>
          <p:cNvGrpSpPr/>
          <p:nvPr/>
        </p:nvGrpSpPr>
        <p:grpSpPr>
          <a:xfrm>
            <a:off x="8456234" y="1390704"/>
            <a:ext cx="3664876" cy="2536189"/>
            <a:chOff x="7662599" y="1301336"/>
            <a:chExt cx="3664876" cy="2536189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4B7BA6D-7ED0-4BB6-B01F-B12F014F0CF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62599" y="1301336"/>
              <a:ext cx="3664876" cy="2127664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31E2830-4193-427E-BCF4-7400170BEAEB}"/>
                </a:ext>
              </a:extLst>
            </p:cNvPr>
            <p:cNvSpPr txBox="1"/>
            <p:nvPr/>
          </p:nvSpPr>
          <p:spPr>
            <a:xfrm>
              <a:off x="8395856" y="3468193"/>
              <a:ext cx="20615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Tomato Hornworm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2B3D290-AFAB-4BAA-AB46-4135EE335D95}"/>
              </a:ext>
            </a:extLst>
          </p:cNvPr>
          <p:cNvGrpSpPr/>
          <p:nvPr/>
        </p:nvGrpSpPr>
        <p:grpSpPr>
          <a:xfrm>
            <a:off x="5505389" y="1428054"/>
            <a:ext cx="2737565" cy="2547609"/>
            <a:chOff x="4527758" y="3468193"/>
            <a:chExt cx="2737565" cy="2547609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4A65129-DCAF-4B01-873B-222866BCAAD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27758" y="3468193"/>
              <a:ext cx="2737565" cy="2178277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AA29CD7-383F-4021-BF7C-DC4C8036526F}"/>
                </a:ext>
              </a:extLst>
            </p:cNvPr>
            <p:cNvSpPr/>
            <p:nvPr/>
          </p:nvSpPr>
          <p:spPr>
            <a:xfrm>
              <a:off x="4918419" y="5646470"/>
              <a:ext cx="192738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Tomato </a:t>
              </a:r>
              <a:r>
                <a:rPr lang="en-US" dirty="0" err="1"/>
                <a:t>Fruitworm</a:t>
              </a:r>
              <a:endParaRPr lang="en-US" dirty="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A74E7CF-9C64-4A27-9BBB-E86B02B50573}"/>
              </a:ext>
            </a:extLst>
          </p:cNvPr>
          <p:cNvGrpSpPr/>
          <p:nvPr/>
        </p:nvGrpSpPr>
        <p:grpSpPr>
          <a:xfrm>
            <a:off x="8564440" y="4103874"/>
            <a:ext cx="3145421" cy="2496997"/>
            <a:chOff x="8182054" y="3730045"/>
            <a:chExt cx="3145421" cy="2496997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7F8FB5B-B284-401F-9F4C-03DEF848AC1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182054" y="3730045"/>
              <a:ext cx="3145421" cy="2127665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8360ABA-1629-4778-98A0-0BF8C0103FAA}"/>
                </a:ext>
              </a:extLst>
            </p:cNvPr>
            <p:cNvSpPr txBox="1"/>
            <p:nvPr/>
          </p:nvSpPr>
          <p:spPr>
            <a:xfrm>
              <a:off x="8778242" y="5857710"/>
              <a:ext cx="17124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Cabbage Looper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45ED71F5-1BB2-4A47-863D-6FA0CD1BDFCC}"/>
              </a:ext>
            </a:extLst>
          </p:cNvPr>
          <p:cNvSpPr txBox="1"/>
          <p:nvPr/>
        </p:nvSpPr>
        <p:spPr>
          <a:xfrm>
            <a:off x="0" y="0"/>
            <a:ext cx="118539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Some Commonly Encountered Lepidopteran Garden Insect Pests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FAD445A-427E-4BC3-810C-8E4FF24AE300}"/>
              </a:ext>
            </a:extLst>
          </p:cNvPr>
          <p:cNvGrpSpPr/>
          <p:nvPr/>
        </p:nvGrpSpPr>
        <p:grpSpPr>
          <a:xfrm>
            <a:off x="386356" y="4255184"/>
            <a:ext cx="2737565" cy="2161021"/>
            <a:chOff x="386356" y="4255184"/>
            <a:chExt cx="2737565" cy="2161021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5C009BFF-FBD4-4476-A217-FCF3770ADF8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86356" y="4255184"/>
              <a:ext cx="2737565" cy="1825043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CD2A3E3-12D3-402B-BB13-CCBD2462C00E}"/>
                </a:ext>
              </a:extLst>
            </p:cNvPr>
            <p:cNvSpPr txBox="1"/>
            <p:nvPr/>
          </p:nvSpPr>
          <p:spPr>
            <a:xfrm>
              <a:off x="864525" y="6046873"/>
              <a:ext cx="17124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Corn Earworm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D4523CA-8534-4B27-B930-82A894CDB4D4}"/>
              </a:ext>
            </a:extLst>
          </p:cNvPr>
          <p:cNvGrpSpPr/>
          <p:nvPr/>
        </p:nvGrpSpPr>
        <p:grpSpPr>
          <a:xfrm>
            <a:off x="3997983" y="4255184"/>
            <a:ext cx="3145421" cy="2280410"/>
            <a:chOff x="3997983" y="4255184"/>
            <a:chExt cx="3145421" cy="2280410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BF63CD99-AAD0-41C1-AEA6-D943FC40D0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8409" t="-1" r="17093" b="29599"/>
            <a:stretch/>
          </p:blipFill>
          <p:spPr>
            <a:xfrm>
              <a:off x="3997983" y="4255184"/>
              <a:ext cx="3145421" cy="1917826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09FBA99-513F-46DA-9441-B5BA708A15A3}"/>
                </a:ext>
              </a:extLst>
            </p:cNvPr>
            <p:cNvSpPr txBox="1"/>
            <p:nvPr/>
          </p:nvSpPr>
          <p:spPr>
            <a:xfrm>
              <a:off x="4411336" y="6166262"/>
              <a:ext cx="19562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Squash Vine Borer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C10ECDB-A0F4-44C8-9E04-07F76739E8B0}"/>
              </a:ext>
            </a:extLst>
          </p:cNvPr>
          <p:cNvGrpSpPr/>
          <p:nvPr/>
        </p:nvGrpSpPr>
        <p:grpSpPr>
          <a:xfrm>
            <a:off x="3123921" y="1826141"/>
            <a:ext cx="2029074" cy="1870001"/>
            <a:chOff x="2521376" y="1390704"/>
            <a:chExt cx="2029074" cy="1870001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7236F5E1-1495-4D35-B425-18BEBB60EEA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521376" y="1390704"/>
              <a:ext cx="2029074" cy="1542767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FDB0C6E-E9BB-44C8-8E5D-B6AA518AC0D1}"/>
                </a:ext>
              </a:extLst>
            </p:cNvPr>
            <p:cNvSpPr txBox="1"/>
            <p:nvPr/>
          </p:nvSpPr>
          <p:spPr>
            <a:xfrm>
              <a:off x="2605803" y="2891373"/>
              <a:ext cx="1805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Bean Leaf Roller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46495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216D0E4-81CE-49E9-894E-09C8E9B04683}"/>
              </a:ext>
            </a:extLst>
          </p:cNvPr>
          <p:cNvSpPr txBox="1"/>
          <p:nvPr/>
        </p:nvSpPr>
        <p:spPr>
          <a:xfrm>
            <a:off x="0" y="0"/>
            <a:ext cx="118539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Some Commonly Encountered Hemipteran Garden Insect Pests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10D2FFD-DCBD-4CC7-898C-513B21905931}"/>
              </a:ext>
            </a:extLst>
          </p:cNvPr>
          <p:cNvGrpSpPr/>
          <p:nvPr/>
        </p:nvGrpSpPr>
        <p:grpSpPr>
          <a:xfrm>
            <a:off x="2850967" y="2398425"/>
            <a:ext cx="2106948" cy="3219245"/>
            <a:chOff x="919942" y="2515661"/>
            <a:chExt cx="2542115" cy="351597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DD31702-8349-491F-A048-9B04CA61DF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8908" y="2515661"/>
              <a:ext cx="2423149" cy="150027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5193A00-0A28-421D-9ACD-DF08936B960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21437" y="4015931"/>
              <a:ext cx="2423149" cy="1612326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9EC136C-4B2C-4595-A8EC-626C1D27BCA8}"/>
                </a:ext>
              </a:extLst>
            </p:cNvPr>
            <p:cNvSpPr txBox="1"/>
            <p:nvPr/>
          </p:nvSpPr>
          <p:spPr>
            <a:xfrm>
              <a:off x="919942" y="5628257"/>
              <a:ext cx="2028386" cy="403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Leaf-footed Bug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AD21613-4AA8-4CBA-87D8-673B231CFE05}"/>
              </a:ext>
            </a:extLst>
          </p:cNvPr>
          <p:cNvGrpSpPr/>
          <p:nvPr/>
        </p:nvGrpSpPr>
        <p:grpSpPr>
          <a:xfrm>
            <a:off x="9924113" y="817726"/>
            <a:ext cx="1874787" cy="3396139"/>
            <a:chOff x="6387508" y="2018597"/>
            <a:chExt cx="1874787" cy="339613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2ABBB11-309F-4EB9-9E74-05578B00CCB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87508" y="2018597"/>
              <a:ext cx="1874785" cy="1663871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B91D4AE-EE5E-4650-A22C-198D6300A6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9266" t="8358" r="15710" b="19020"/>
            <a:stretch/>
          </p:blipFill>
          <p:spPr>
            <a:xfrm>
              <a:off x="6387509" y="3682468"/>
              <a:ext cx="1874786" cy="136293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EED7EBF-8FD4-483B-94CA-B4E08FE8F83F}"/>
                </a:ext>
              </a:extLst>
            </p:cNvPr>
            <p:cNvSpPr txBox="1"/>
            <p:nvPr/>
          </p:nvSpPr>
          <p:spPr>
            <a:xfrm>
              <a:off x="6634985" y="5045404"/>
              <a:ext cx="12532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Squash Bug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6D75569-362F-4CDB-9486-9B3733AE11DD}"/>
              </a:ext>
            </a:extLst>
          </p:cNvPr>
          <p:cNvGrpSpPr/>
          <p:nvPr/>
        </p:nvGrpSpPr>
        <p:grpSpPr>
          <a:xfrm>
            <a:off x="8626079" y="4473841"/>
            <a:ext cx="2784896" cy="2163617"/>
            <a:chOff x="5250206" y="2870341"/>
            <a:chExt cx="2784896" cy="2163617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B7231D7-2F38-4422-B800-EA049BAD305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250206" y="2870341"/>
              <a:ext cx="2784896" cy="1859697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2EB1689-E267-4CC3-BF23-CD03E9A3AF7B}"/>
                </a:ext>
              </a:extLst>
            </p:cNvPr>
            <p:cNvSpPr txBox="1"/>
            <p:nvPr/>
          </p:nvSpPr>
          <p:spPr>
            <a:xfrm>
              <a:off x="5706507" y="4668198"/>
              <a:ext cx="1679171" cy="365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Green Stink Bug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A85E385-E5E5-4AAC-A01C-69FA496EBEC5}"/>
              </a:ext>
            </a:extLst>
          </p:cNvPr>
          <p:cNvGrpSpPr/>
          <p:nvPr/>
        </p:nvGrpSpPr>
        <p:grpSpPr>
          <a:xfrm>
            <a:off x="5525976" y="4029149"/>
            <a:ext cx="2133898" cy="2471107"/>
            <a:chOff x="3567731" y="3574622"/>
            <a:chExt cx="2133898" cy="2471107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92FE8557-B76D-4E0A-BF67-41E297D372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t="28368"/>
            <a:stretch/>
          </p:blipFill>
          <p:spPr>
            <a:xfrm>
              <a:off x="3567731" y="3574622"/>
              <a:ext cx="2133898" cy="2101775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1FCC553-75B9-41F8-B5EF-00895677D7AA}"/>
                </a:ext>
              </a:extLst>
            </p:cNvPr>
            <p:cNvSpPr txBox="1"/>
            <p:nvPr/>
          </p:nvSpPr>
          <p:spPr>
            <a:xfrm>
              <a:off x="3618494" y="5676397"/>
              <a:ext cx="16811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Cabbage Aphid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E50A6CE-7DEC-4D2A-AFA9-2D6BDBFFA257}"/>
              </a:ext>
            </a:extLst>
          </p:cNvPr>
          <p:cNvGrpSpPr/>
          <p:nvPr/>
        </p:nvGrpSpPr>
        <p:grpSpPr>
          <a:xfrm>
            <a:off x="206477" y="1569660"/>
            <a:ext cx="2138516" cy="1721191"/>
            <a:chOff x="49863" y="2492071"/>
            <a:chExt cx="2138516" cy="1721191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8873AB02-C972-45F2-A80F-D4FD0B5D60F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9863" y="2492071"/>
              <a:ext cx="2127241" cy="1391899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030E04D-FA5E-466F-A9B1-BB7DA2C891F1}"/>
                </a:ext>
              </a:extLst>
            </p:cNvPr>
            <p:cNvSpPr txBox="1"/>
            <p:nvPr/>
          </p:nvSpPr>
          <p:spPr>
            <a:xfrm>
              <a:off x="168824" y="3843930"/>
              <a:ext cx="20195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Green Peach Aphid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8642C22-A796-413A-9977-FF15B3A4E4C8}"/>
              </a:ext>
            </a:extLst>
          </p:cNvPr>
          <p:cNvGrpSpPr/>
          <p:nvPr/>
        </p:nvGrpSpPr>
        <p:grpSpPr>
          <a:xfrm>
            <a:off x="6705823" y="1633387"/>
            <a:ext cx="2407776" cy="1928040"/>
            <a:chOff x="5620438" y="1752698"/>
            <a:chExt cx="2407776" cy="192804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3068029-C1B6-4A67-8566-54B7280CC2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b="14310"/>
            <a:stretch/>
          </p:blipFill>
          <p:spPr>
            <a:xfrm>
              <a:off x="5620438" y="1752698"/>
              <a:ext cx="2407776" cy="1663871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BB6267B-0A52-4452-9F7B-3EB9B2ABA3B8}"/>
                </a:ext>
              </a:extLst>
            </p:cNvPr>
            <p:cNvSpPr txBox="1"/>
            <p:nvPr/>
          </p:nvSpPr>
          <p:spPr>
            <a:xfrm>
              <a:off x="6230992" y="3311406"/>
              <a:ext cx="9929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Whitefly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2E7A78E-5959-4E5B-889B-49007CDEDE38}"/>
              </a:ext>
            </a:extLst>
          </p:cNvPr>
          <p:cNvGrpSpPr/>
          <p:nvPr/>
        </p:nvGrpSpPr>
        <p:grpSpPr>
          <a:xfrm>
            <a:off x="102707" y="3429000"/>
            <a:ext cx="2019555" cy="3266793"/>
            <a:chOff x="41175" y="3287918"/>
            <a:chExt cx="2019555" cy="3266793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99700177-3BD2-456C-A2A5-735498A81B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9086" r="17280"/>
            <a:stretch/>
          </p:blipFill>
          <p:spPr>
            <a:xfrm rot="5400000">
              <a:off x="271496" y="3220139"/>
              <a:ext cx="1545604" cy="1681161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673FF8C-81EB-4A62-8F1A-689E4E66D679}"/>
                </a:ext>
              </a:extLst>
            </p:cNvPr>
            <p:cNvSpPr txBox="1"/>
            <p:nvPr/>
          </p:nvSpPr>
          <p:spPr>
            <a:xfrm>
              <a:off x="41175" y="6185379"/>
              <a:ext cx="20195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Tarnished Plant Bug</a:t>
              </a: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B54BF1BD-FFDB-4749-855B-00347829AE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03718" y="4833520"/>
              <a:ext cx="1694470" cy="14341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65932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F1E58CC-9F5C-48AE-AD61-ED54541F8481}"/>
              </a:ext>
            </a:extLst>
          </p:cNvPr>
          <p:cNvGrpSpPr/>
          <p:nvPr/>
        </p:nvGrpSpPr>
        <p:grpSpPr>
          <a:xfrm>
            <a:off x="328654" y="2156740"/>
            <a:ext cx="2276390" cy="4341616"/>
            <a:chOff x="1248207" y="2245129"/>
            <a:chExt cx="2276390" cy="4341616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80FB123C-CF8B-4744-AF37-DB9BC1C1F7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48208" y="2245129"/>
              <a:ext cx="2276389" cy="1793749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D8009C8-2BF9-4DE8-A51B-41D1D1A794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857" r="21804"/>
            <a:stretch/>
          </p:blipFill>
          <p:spPr>
            <a:xfrm>
              <a:off x="1248207" y="4038878"/>
              <a:ext cx="2276389" cy="1901536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9F49B02-6518-4D6F-BCB9-B120C7BF714F}"/>
                </a:ext>
              </a:extLst>
            </p:cNvPr>
            <p:cNvSpPr txBox="1"/>
            <p:nvPr/>
          </p:nvSpPr>
          <p:spPr>
            <a:xfrm>
              <a:off x="1456674" y="5940414"/>
              <a:ext cx="17021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Onion Thrips -  Thysanoptera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669E78B-2D1C-4AF1-8C8F-D36540133226}"/>
              </a:ext>
            </a:extLst>
          </p:cNvPr>
          <p:cNvGrpSpPr/>
          <p:nvPr/>
        </p:nvGrpSpPr>
        <p:grpSpPr>
          <a:xfrm>
            <a:off x="4339604" y="2739576"/>
            <a:ext cx="3174739" cy="3159275"/>
            <a:chOff x="4037119" y="1599543"/>
            <a:chExt cx="3174739" cy="315927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482515B-E121-4F41-8E55-A1F384C053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49117" y="1599543"/>
              <a:ext cx="3162741" cy="1590897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DB4183C-3CFE-44AE-9220-CE08BC3E15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73586" y="3190440"/>
              <a:ext cx="1338445" cy="1209749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4C9B28A-B5D3-4935-9F4C-F6C2DF547393}"/>
                </a:ext>
              </a:extLst>
            </p:cNvPr>
            <p:cNvSpPr txBox="1"/>
            <p:nvPr/>
          </p:nvSpPr>
          <p:spPr>
            <a:xfrm>
              <a:off x="4037119" y="4389486"/>
              <a:ext cx="30000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Vegetable </a:t>
              </a:r>
              <a:r>
                <a:rPr lang="en-US" dirty="0" err="1"/>
                <a:t>Leafminer</a:t>
              </a:r>
              <a:r>
                <a:rPr lang="en-US" dirty="0"/>
                <a:t> - </a:t>
              </a:r>
              <a:r>
                <a:rPr lang="en-US" dirty="0" err="1"/>
                <a:t>Diptera</a:t>
              </a:r>
              <a:endParaRPr lang="en-US" dirty="0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A9231C4-565F-44E8-A9E3-D10740426E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46242" t="35530" r="16484" b="31151"/>
            <a:stretch/>
          </p:blipFill>
          <p:spPr>
            <a:xfrm>
              <a:off x="5407411" y="3171147"/>
              <a:ext cx="1804447" cy="1209749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9CEF9CB-3FC6-436C-9CFA-78ECDA359D9B}"/>
              </a:ext>
            </a:extLst>
          </p:cNvPr>
          <p:cNvGrpSpPr/>
          <p:nvPr/>
        </p:nvGrpSpPr>
        <p:grpSpPr>
          <a:xfrm>
            <a:off x="9768328" y="2156740"/>
            <a:ext cx="2276389" cy="3697830"/>
            <a:chOff x="9036808" y="1463040"/>
            <a:chExt cx="2276389" cy="3697830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344FC751-BC26-40EC-8B9E-8CA1298BADF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5400000">
              <a:off x="9327299" y="2546175"/>
              <a:ext cx="1775712" cy="2196084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2ED7131-098C-4D28-BEB2-1ECD6AA5302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117113" y="1463040"/>
              <a:ext cx="2196084" cy="1293321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73FEC7B-20DD-45D4-A32E-4403282BBE61}"/>
                </a:ext>
              </a:extLst>
            </p:cNvPr>
            <p:cNvSpPr txBox="1"/>
            <p:nvPr/>
          </p:nvSpPr>
          <p:spPr>
            <a:xfrm>
              <a:off x="9036808" y="4514539"/>
              <a:ext cx="227638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Western Flower Thrips - Thysanoptera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E033ABE1-78C7-4763-BD00-A3010C70009E}"/>
              </a:ext>
            </a:extLst>
          </p:cNvPr>
          <p:cNvSpPr txBox="1"/>
          <p:nvPr/>
        </p:nvSpPr>
        <p:spPr>
          <a:xfrm>
            <a:off x="169025" y="16625"/>
            <a:ext cx="118539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Some Commonly Encountered Dipteran &amp; </a:t>
            </a:r>
            <a:r>
              <a:rPr lang="en-US" sz="4800" dirty="0" err="1"/>
              <a:t>Thysanopteran</a:t>
            </a:r>
            <a:r>
              <a:rPr lang="en-US" sz="4800" dirty="0"/>
              <a:t> Garden Insect Pests</a:t>
            </a:r>
          </a:p>
        </p:txBody>
      </p:sp>
    </p:spTree>
    <p:extLst>
      <p:ext uri="{BB962C8B-B14F-4D97-AF65-F5344CB8AC3E}">
        <p14:creationId xmlns:p14="http://schemas.microsoft.com/office/powerpoint/2010/main" val="26584449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B82FBE-4CD4-49BE-B191-00E50AEBFC5F}"/>
              </a:ext>
            </a:extLst>
          </p:cNvPr>
          <p:cNvSpPr txBox="1"/>
          <p:nvPr/>
        </p:nvSpPr>
        <p:spPr>
          <a:xfrm>
            <a:off x="1081631" y="40290"/>
            <a:ext cx="92714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Other Garden Pests – Snails &amp; Slugs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2F30590-363C-44D7-B5C6-F00B5A42EF87}"/>
              </a:ext>
            </a:extLst>
          </p:cNvPr>
          <p:cNvSpPr/>
          <p:nvPr/>
        </p:nvSpPr>
        <p:spPr>
          <a:xfrm>
            <a:off x="581891" y="1419846"/>
            <a:ext cx="59325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4000" dirty="0">
                <a:solidFill>
                  <a:prstClr val="black"/>
                </a:solidFill>
              </a:rPr>
              <a:t>Kingdom: Animalia </a:t>
            </a:r>
          </a:p>
          <a:p>
            <a:pPr lvl="2"/>
            <a:r>
              <a:rPr lang="en-US" sz="4000" dirty="0">
                <a:solidFill>
                  <a:prstClr val="black"/>
                </a:solidFill>
              </a:rPr>
              <a:t>Phylum: Mollusca</a:t>
            </a:r>
          </a:p>
          <a:p>
            <a:pPr lvl="3"/>
            <a:r>
              <a:rPr lang="en-US" sz="4000" dirty="0">
                <a:solidFill>
                  <a:prstClr val="black"/>
                </a:solidFill>
              </a:rPr>
              <a:t>Class: </a:t>
            </a:r>
            <a:r>
              <a:rPr lang="en-US" sz="4000" dirty="0" err="1">
                <a:solidFill>
                  <a:prstClr val="black"/>
                </a:solidFill>
              </a:rPr>
              <a:t>Gastropoda</a:t>
            </a:r>
            <a:endParaRPr lang="en-US" sz="4000" dirty="0">
              <a:solidFill>
                <a:prstClr val="black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4D3568-71B8-4582-8086-436B074A00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9731" y="4322895"/>
            <a:ext cx="3784316" cy="24021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4B22E88-3729-49C5-8039-9F189C6A42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23359" y="4468658"/>
            <a:ext cx="3388007" cy="22563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31ED3DB-B5D2-496F-AA52-ED286CC283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43856" y="830997"/>
            <a:ext cx="4018002" cy="6027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4875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99349A-29CF-45E9-ACBA-1D5BEF5136A3}"/>
              </a:ext>
            </a:extLst>
          </p:cNvPr>
          <p:cNvSpPr txBox="1"/>
          <p:nvPr/>
        </p:nvSpPr>
        <p:spPr>
          <a:xfrm>
            <a:off x="2338647" y="0"/>
            <a:ext cx="75147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Other Garden Pests - Mites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EF8396-79E4-4A62-8304-D52FAAB252C3}"/>
              </a:ext>
            </a:extLst>
          </p:cNvPr>
          <p:cNvSpPr txBox="1"/>
          <p:nvPr/>
        </p:nvSpPr>
        <p:spPr>
          <a:xfrm>
            <a:off x="321426" y="1838731"/>
            <a:ext cx="5486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Kingdom: Animalia</a:t>
            </a:r>
          </a:p>
          <a:p>
            <a:pPr lvl="1"/>
            <a:r>
              <a:rPr lang="en-US" sz="4000" dirty="0"/>
              <a:t>Phylum: Arthropoda</a:t>
            </a:r>
          </a:p>
          <a:p>
            <a:pPr lvl="2"/>
            <a:r>
              <a:rPr lang="en-US" sz="4000" dirty="0"/>
              <a:t>Class: Arachnida</a:t>
            </a:r>
          </a:p>
          <a:p>
            <a:pPr lvl="3"/>
            <a:r>
              <a:rPr lang="en-US" sz="4000" dirty="0"/>
              <a:t>Subclass: Acari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81CAB6-5FCA-42CD-BF41-DC3C82BF376E}"/>
              </a:ext>
            </a:extLst>
          </p:cNvPr>
          <p:cNvSpPr/>
          <p:nvPr/>
        </p:nvSpPr>
        <p:spPr>
          <a:xfrm>
            <a:off x="5818908" y="874455"/>
            <a:ext cx="6051666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200" dirty="0"/>
              <a:t>Mostly mites have oval-shaped bodies with two body regions that may appear fused together.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/>
              <a:t>Mostly mites have piercing sucking mouthparts such as Phytophagous and Predatory mites.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/>
              <a:t>Some mites have chewing mouthparts such as Stored grain mites.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/>
              <a:t>Mites have 8 legs (4 pairs)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314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13AAFE0-8DCD-45E2-9A3E-492E031284CC}"/>
              </a:ext>
            </a:extLst>
          </p:cNvPr>
          <p:cNvSpPr txBox="1"/>
          <p:nvPr/>
        </p:nvSpPr>
        <p:spPr>
          <a:xfrm>
            <a:off x="2338647" y="0"/>
            <a:ext cx="75147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Other Garden Pests - Mites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CE740F-AC84-4171-9452-A1ADB8FA7BA9}"/>
              </a:ext>
            </a:extLst>
          </p:cNvPr>
          <p:cNvSpPr txBox="1"/>
          <p:nvPr/>
        </p:nvSpPr>
        <p:spPr>
          <a:xfrm>
            <a:off x="193962" y="1180407"/>
            <a:ext cx="11804073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3200" dirty="0"/>
              <a:t>Worldwide – over 7500 species of plant-feeding mites (Phytophagous)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200" dirty="0"/>
              <a:t>They feed on the leaves, inflorescence and developing plant tissue with piercing-sucking mouthparts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200" dirty="0"/>
              <a:t>Their feeding results in leaf stippling, blotching, curling and twisting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200" dirty="0"/>
              <a:t>They may also induce plant gall formation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200" dirty="0"/>
              <a:t>All stages of mites except eggs can transmit virus and cause diseases (e.g. wheat streak mosaic, fig mosaic, tobacco mosaic)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200" dirty="0"/>
              <a:t>Certain soil inhabiting mites carry fungal spores causing diseases like fungal rot of garlic and onion </a:t>
            </a:r>
          </a:p>
        </p:txBody>
      </p:sp>
    </p:spTree>
    <p:extLst>
      <p:ext uri="{BB962C8B-B14F-4D97-AF65-F5344CB8AC3E}">
        <p14:creationId xmlns:p14="http://schemas.microsoft.com/office/powerpoint/2010/main" val="37572643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0072DC7-680C-4C78-A883-EB79BF481973}"/>
              </a:ext>
            </a:extLst>
          </p:cNvPr>
          <p:cNvSpPr txBox="1"/>
          <p:nvPr/>
        </p:nvSpPr>
        <p:spPr>
          <a:xfrm>
            <a:off x="2338647" y="0"/>
            <a:ext cx="75147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Other Garden Pests - Mites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152C034-F708-40E6-B01B-2A2260666C6D}"/>
              </a:ext>
            </a:extLst>
          </p:cNvPr>
          <p:cNvGrpSpPr/>
          <p:nvPr/>
        </p:nvGrpSpPr>
        <p:grpSpPr>
          <a:xfrm>
            <a:off x="7808526" y="1125549"/>
            <a:ext cx="4188654" cy="3430924"/>
            <a:chOff x="7737832" y="1142175"/>
            <a:chExt cx="4188654" cy="343092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53F1EDE-A84A-4C51-AEBB-24B03435987B}"/>
                </a:ext>
              </a:extLst>
            </p:cNvPr>
            <p:cNvSpPr txBox="1"/>
            <p:nvPr/>
          </p:nvSpPr>
          <p:spPr>
            <a:xfrm>
              <a:off x="8382726" y="4172989"/>
              <a:ext cx="28988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Two-Spotted Spider Mite</a:t>
              </a: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E4F7712-A4DF-4CE4-8F25-98D8C2C9C6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37832" y="1142175"/>
              <a:ext cx="4188654" cy="3030814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FB771B4-6B19-4E7F-9D4A-041329E887B9}"/>
              </a:ext>
            </a:extLst>
          </p:cNvPr>
          <p:cNvGrpSpPr/>
          <p:nvPr/>
        </p:nvGrpSpPr>
        <p:grpSpPr>
          <a:xfrm>
            <a:off x="265514" y="1243133"/>
            <a:ext cx="4495336" cy="4222136"/>
            <a:chOff x="265514" y="1243133"/>
            <a:chExt cx="4495336" cy="4222136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816A2FD8-0DDF-40C8-A268-1132BADB26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8093" r="13248"/>
            <a:stretch/>
          </p:blipFill>
          <p:spPr>
            <a:xfrm>
              <a:off x="265514" y="1243133"/>
              <a:ext cx="4495336" cy="3810000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0084620-2EE9-45C3-83BA-1D1C431D058B}"/>
                </a:ext>
              </a:extLst>
            </p:cNvPr>
            <p:cNvSpPr txBox="1"/>
            <p:nvPr/>
          </p:nvSpPr>
          <p:spPr>
            <a:xfrm>
              <a:off x="648394" y="5095937"/>
              <a:ext cx="18398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Citrus Rust Mite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63FD1DE-BDB7-44A1-B1B3-B4FEC60BFF63}"/>
              </a:ext>
            </a:extLst>
          </p:cNvPr>
          <p:cNvGrpSpPr/>
          <p:nvPr/>
        </p:nvGrpSpPr>
        <p:grpSpPr>
          <a:xfrm>
            <a:off x="4174115" y="2886377"/>
            <a:ext cx="3956858" cy="3971623"/>
            <a:chOff x="3701013" y="1643243"/>
            <a:chExt cx="3956858" cy="3971623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BEC9C13-639C-4AF4-A771-DFFBFC7BEF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3606" r="20121" b="20242"/>
            <a:stretch/>
          </p:blipFill>
          <p:spPr>
            <a:xfrm>
              <a:off x="3701013" y="1643243"/>
              <a:ext cx="3956858" cy="3571513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1792217-9C92-4F50-99A8-7CC29C29A3DE}"/>
                </a:ext>
              </a:extLst>
            </p:cNvPr>
            <p:cNvSpPr txBox="1"/>
            <p:nvPr/>
          </p:nvSpPr>
          <p:spPr>
            <a:xfrm>
              <a:off x="4511767" y="5214756"/>
              <a:ext cx="20220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Red Spider Mite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517332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DA60FBC-318E-45FA-BFEC-AE99521389E7}"/>
              </a:ext>
            </a:extLst>
          </p:cNvPr>
          <p:cNvSpPr txBox="1"/>
          <p:nvPr/>
        </p:nvSpPr>
        <p:spPr>
          <a:xfrm>
            <a:off x="2841783" y="-15240"/>
            <a:ext cx="65084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Basic Insect Classification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845A1D9-6C2F-4A50-BF22-3851D3F62DC0}"/>
              </a:ext>
            </a:extLst>
          </p:cNvPr>
          <p:cNvSpPr/>
          <p:nvPr/>
        </p:nvSpPr>
        <p:spPr>
          <a:xfrm>
            <a:off x="260464" y="982011"/>
            <a:ext cx="11671069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/>
              <a:t>Kingdom: Animalia (all animals)</a:t>
            </a:r>
          </a:p>
          <a:p>
            <a:pPr lvl="1"/>
            <a:r>
              <a:rPr lang="en-US" sz="4000" dirty="0"/>
              <a:t>Phylum: Arthropoda (all arthropods)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sz="3600" dirty="0">
                <a:solidFill>
                  <a:prstClr val="black"/>
                </a:solidFill>
              </a:rPr>
              <a:t>Exoskeletons made of chitin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sz="3600" dirty="0">
                <a:solidFill>
                  <a:prstClr val="black"/>
                </a:solidFill>
              </a:rPr>
              <a:t>Highly developed sense organs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sz="3600" dirty="0">
                <a:solidFill>
                  <a:prstClr val="black"/>
                </a:solidFill>
              </a:rPr>
              <a:t>Jointed limbs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sz="3600" dirty="0">
                <a:solidFill>
                  <a:prstClr val="black"/>
                </a:solidFill>
              </a:rPr>
              <a:t>Segmented bodies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sz="3600" dirty="0">
                <a:solidFill>
                  <a:prstClr val="black"/>
                </a:solidFill>
              </a:rPr>
              <a:t>Ventral nervous system. Arthropods’ nervous systems run along the front of their bodies.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sz="3600" dirty="0">
                <a:solidFill>
                  <a:prstClr val="black"/>
                </a:solidFill>
              </a:rPr>
              <a:t>Bilateral symmetry. This means that the left and right sides of an arthropod are the same.</a:t>
            </a:r>
          </a:p>
        </p:txBody>
      </p:sp>
    </p:spTree>
    <p:extLst>
      <p:ext uri="{BB962C8B-B14F-4D97-AF65-F5344CB8AC3E}">
        <p14:creationId xmlns:p14="http://schemas.microsoft.com/office/powerpoint/2010/main" val="23469816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867330B-26CE-416D-8F6C-7B31ED82EDAD}"/>
              </a:ext>
            </a:extLst>
          </p:cNvPr>
          <p:cNvSpPr txBox="1"/>
          <p:nvPr/>
        </p:nvSpPr>
        <p:spPr>
          <a:xfrm>
            <a:off x="2338647" y="0"/>
            <a:ext cx="75147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Other Garden Pests - Mites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3EF7FB-B8B2-4770-BE5E-1F235308A6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705" y="1802910"/>
            <a:ext cx="5580957" cy="371887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35B8CAB-48DB-4A52-A3E1-CFF7827568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3896" y="1354023"/>
            <a:ext cx="5010399" cy="5085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2417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54D7BE-4EDF-4B3F-B028-F75EBFED7A26}"/>
              </a:ext>
            </a:extLst>
          </p:cNvPr>
          <p:cNvSpPr txBox="1"/>
          <p:nvPr/>
        </p:nvSpPr>
        <p:spPr>
          <a:xfrm>
            <a:off x="1801091" y="0"/>
            <a:ext cx="8589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Other Garden Pests - Nematodes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DB176DA-EF21-49FF-88F0-69B20A38BAB0}"/>
              </a:ext>
            </a:extLst>
          </p:cNvPr>
          <p:cNvSpPr/>
          <p:nvPr/>
        </p:nvSpPr>
        <p:spPr>
          <a:xfrm>
            <a:off x="160711" y="1030581"/>
            <a:ext cx="1187057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4000" dirty="0"/>
              <a:t>Nematodes are thread-like roundworms that live in a wide range of environments including soil and fresh and salt water.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4000" dirty="0"/>
              <a:t>There are species of nematodes that feed on fungi, bacteria, protozoans, other nematodes, and plants.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4000" dirty="0"/>
              <a:t>They can also parasitize insects, humans, and animals.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4000" dirty="0"/>
              <a:t>Nematodes that feed on plant parts are called plant parasitic nematodes and are ubiquitous in agricultural soils.</a:t>
            </a:r>
          </a:p>
        </p:txBody>
      </p:sp>
    </p:spTree>
    <p:extLst>
      <p:ext uri="{BB962C8B-B14F-4D97-AF65-F5344CB8AC3E}">
        <p14:creationId xmlns:p14="http://schemas.microsoft.com/office/powerpoint/2010/main" val="5391304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260C93-889D-4168-B7B0-942713DA9EC1}"/>
              </a:ext>
            </a:extLst>
          </p:cNvPr>
          <p:cNvSpPr txBox="1"/>
          <p:nvPr/>
        </p:nvSpPr>
        <p:spPr>
          <a:xfrm>
            <a:off x="1801091" y="0"/>
            <a:ext cx="8589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Other Garden Pests - Nematodes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AD3C58-EB5A-425F-9755-B7D66229AD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9758" y="1488586"/>
            <a:ext cx="4695827" cy="4157764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3ADCC094-08CC-4CF9-95BA-EB2C386DD693}"/>
              </a:ext>
            </a:extLst>
          </p:cNvPr>
          <p:cNvGrpSpPr/>
          <p:nvPr/>
        </p:nvGrpSpPr>
        <p:grpSpPr>
          <a:xfrm>
            <a:off x="1312211" y="3998355"/>
            <a:ext cx="3320033" cy="2839718"/>
            <a:chOff x="237866" y="1069052"/>
            <a:chExt cx="3320033" cy="283971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8088BE5-D905-49AF-85BD-13D759F8289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7866" y="1069052"/>
              <a:ext cx="3320033" cy="2488795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8F2D0C2-26A0-473A-A959-15D83EC90DD2}"/>
                </a:ext>
              </a:extLst>
            </p:cNvPr>
            <p:cNvSpPr txBox="1"/>
            <p:nvPr/>
          </p:nvSpPr>
          <p:spPr>
            <a:xfrm>
              <a:off x="1208116" y="3539438"/>
              <a:ext cx="914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Tomato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C1962E6-91E9-498C-990E-4EC7B6EBB7D4}"/>
              </a:ext>
            </a:extLst>
          </p:cNvPr>
          <p:cNvGrpSpPr/>
          <p:nvPr/>
        </p:nvGrpSpPr>
        <p:grpSpPr>
          <a:xfrm>
            <a:off x="0" y="1725378"/>
            <a:ext cx="2592927" cy="2344187"/>
            <a:chOff x="183524" y="3915852"/>
            <a:chExt cx="2592927" cy="234418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854CF2C-DB7D-4533-8616-5933897CCA6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83524" y="3915852"/>
              <a:ext cx="2592927" cy="1986182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78FD910-C3CE-4BA6-94E6-B63EEA76849D}"/>
                </a:ext>
              </a:extLst>
            </p:cNvPr>
            <p:cNvSpPr txBox="1"/>
            <p:nvPr/>
          </p:nvSpPr>
          <p:spPr>
            <a:xfrm>
              <a:off x="917171" y="5890707"/>
              <a:ext cx="7481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Okra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8ED959F-AFFC-41F2-9F6B-06DDBA1D8744}"/>
              </a:ext>
            </a:extLst>
          </p:cNvPr>
          <p:cNvGrpSpPr/>
          <p:nvPr/>
        </p:nvGrpSpPr>
        <p:grpSpPr>
          <a:xfrm>
            <a:off x="5355594" y="4069565"/>
            <a:ext cx="1570791" cy="2816075"/>
            <a:chOff x="3500382" y="3795902"/>
            <a:chExt cx="1570791" cy="281607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C42A9BA-7367-4780-9649-801B65A1E4E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500382" y="3795902"/>
              <a:ext cx="1570791" cy="2403123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C3B7FFA-7FC0-475F-AB10-E0FD6F70DE88}"/>
                </a:ext>
              </a:extLst>
            </p:cNvPr>
            <p:cNvSpPr txBox="1"/>
            <p:nvPr/>
          </p:nvSpPr>
          <p:spPr>
            <a:xfrm>
              <a:off x="3702962" y="6242645"/>
              <a:ext cx="914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Lettuce</a:t>
              </a: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E9EA4840-9F41-4A28-92C8-4C135AAAE4DB}"/>
              </a:ext>
            </a:extLst>
          </p:cNvPr>
          <p:cNvSpPr/>
          <p:nvPr/>
        </p:nvSpPr>
        <p:spPr>
          <a:xfrm>
            <a:off x="2282461" y="766701"/>
            <a:ext cx="5424475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Root-Knot Nematode</a:t>
            </a:r>
          </a:p>
          <a:p>
            <a:r>
              <a:rPr lang="en-US" sz="2800" dirty="0"/>
              <a:t>Kingdom: Animalia </a:t>
            </a:r>
          </a:p>
          <a:p>
            <a:pPr lvl="1"/>
            <a:r>
              <a:rPr lang="en-US" sz="2800" dirty="0" err="1"/>
              <a:t>Phylum:Nematoda</a:t>
            </a:r>
            <a:r>
              <a:rPr lang="en-US" sz="2800" dirty="0"/>
              <a:t> </a:t>
            </a:r>
          </a:p>
          <a:p>
            <a:pPr lvl="2"/>
            <a:r>
              <a:rPr lang="en-US" sz="2800" dirty="0"/>
              <a:t>Class: </a:t>
            </a:r>
            <a:r>
              <a:rPr lang="en-US" sz="2800" dirty="0" err="1"/>
              <a:t>Secernentea</a:t>
            </a:r>
            <a:r>
              <a:rPr lang="en-US" sz="2800" dirty="0"/>
              <a:t> </a:t>
            </a:r>
          </a:p>
          <a:p>
            <a:pPr lvl="3"/>
            <a:r>
              <a:rPr lang="en-US" sz="2800" dirty="0"/>
              <a:t>Order: </a:t>
            </a:r>
            <a:r>
              <a:rPr lang="en-US" sz="2800" dirty="0" err="1"/>
              <a:t>Tylenchida</a:t>
            </a:r>
            <a:r>
              <a:rPr lang="en-US" sz="2800" dirty="0"/>
              <a:t> </a:t>
            </a:r>
          </a:p>
          <a:p>
            <a:pPr lvl="4"/>
            <a:r>
              <a:rPr lang="en-US" sz="2800" dirty="0" err="1"/>
              <a:t>Family:Meloidogynidae</a:t>
            </a:r>
            <a:r>
              <a:rPr lang="en-US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741702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Freeform: Shape 70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26" name="Picture 2" descr="Green vegetables , LSU AgCenter logo">
            <a:extLst>
              <a:ext uri="{FF2B5EF4-FFF2-40B4-BE49-F238E27FC236}">
                <a16:creationId xmlns:a16="http://schemas.microsoft.com/office/drawing/2014/main" id="{7C6A2C55-BF61-4D23-BF0B-B9976613AA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8" b="22066"/>
          <a:stretch/>
        </p:blipFill>
        <p:spPr bwMode="auto">
          <a:xfrm>
            <a:off x="20" y="10"/>
            <a:ext cx="6024134" cy="6857990"/>
          </a:xfrm>
          <a:custGeom>
            <a:avLst/>
            <a:gdLst/>
            <a:ahLst/>
            <a:cxnLst/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picture containing food, plate, drawing&#10;&#10;Description automatically generated">
            <a:extLst>
              <a:ext uri="{FF2B5EF4-FFF2-40B4-BE49-F238E27FC236}">
                <a16:creationId xmlns:a16="http://schemas.microsoft.com/office/drawing/2014/main" id="{0B62133A-B70D-4A0E-A6EA-D85F5E81F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4633912"/>
            <a:ext cx="2590800" cy="1762125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706FD581-6505-45F1-A26C-AA0DB0558C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58512" y="3290471"/>
            <a:ext cx="4645250" cy="2090773"/>
          </a:xfrm>
        </p:spPr>
        <p:txBody>
          <a:bodyPr anchor="t">
            <a:normAutofit/>
          </a:bodyPr>
          <a:lstStyle/>
          <a:p>
            <a:pPr algn="l"/>
            <a:r>
              <a:rPr lang="en-US" sz="2000" dirty="0"/>
              <a:t>Please post all your questions and results to the message board that was emailed to you. </a:t>
            </a:r>
          </a:p>
          <a:p>
            <a:pPr algn="l"/>
            <a:endParaRPr lang="en-US" sz="2000" dirty="0"/>
          </a:p>
          <a:p>
            <a:pPr algn="l"/>
            <a:r>
              <a:rPr lang="en-US" sz="20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https://www.facebook.com/groups/538153443545779/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879018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2C4F15A-CC78-46AB-A319-1652FB64782F}"/>
              </a:ext>
            </a:extLst>
          </p:cNvPr>
          <p:cNvSpPr/>
          <p:nvPr/>
        </p:nvSpPr>
        <p:spPr>
          <a:xfrm>
            <a:off x="149630" y="1204489"/>
            <a:ext cx="11454937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4000" dirty="0">
                <a:solidFill>
                  <a:prstClr val="black"/>
                </a:solidFill>
              </a:rPr>
              <a:t>Class: </a:t>
            </a:r>
            <a:r>
              <a:rPr lang="en-US" sz="4000" dirty="0" err="1">
                <a:solidFill>
                  <a:prstClr val="black"/>
                </a:solidFill>
              </a:rPr>
              <a:t>Insecta</a:t>
            </a:r>
            <a:r>
              <a:rPr lang="en-US" sz="4000" dirty="0">
                <a:solidFill>
                  <a:prstClr val="black"/>
                </a:solidFill>
              </a:rPr>
              <a:t> (only the insects)</a:t>
            </a:r>
          </a:p>
          <a:p>
            <a:pPr marL="1657350" lvl="2" indent="-742950">
              <a:buFont typeface="+mj-lt"/>
              <a:buAutoNum type="arabicPeriod"/>
            </a:pPr>
            <a:r>
              <a:rPr lang="en-US" sz="4000" dirty="0">
                <a:solidFill>
                  <a:prstClr val="black"/>
                </a:solidFill>
              </a:rPr>
              <a:t>Three pairs of legs</a:t>
            </a:r>
          </a:p>
          <a:p>
            <a:pPr marL="1657350" lvl="2" indent="-742950">
              <a:buFont typeface="+mj-lt"/>
              <a:buAutoNum type="arabicPeriod"/>
            </a:pPr>
            <a:r>
              <a:rPr lang="en-US" sz="4000" dirty="0">
                <a:solidFill>
                  <a:prstClr val="black"/>
                </a:solidFill>
              </a:rPr>
              <a:t>Three body parts: head, thorax, and abdomen</a:t>
            </a:r>
          </a:p>
          <a:p>
            <a:pPr marL="1657350" lvl="2" indent="-742950">
              <a:buFont typeface="+mj-lt"/>
              <a:buAutoNum type="arabicPeriod"/>
            </a:pPr>
            <a:r>
              <a:rPr lang="en-US" sz="4000" dirty="0">
                <a:solidFill>
                  <a:prstClr val="black"/>
                </a:solidFill>
              </a:rPr>
              <a:t>Typically two pair of wings; some groups have one pair or none</a:t>
            </a:r>
          </a:p>
          <a:p>
            <a:pPr marL="1657350" lvl="2" indent="-742950">
              <a:buFont typeface="+mj-lt"/>
              <a:buAutoNum type="arabicPeriod"/>
            </a:pPr>
            <a:r>
              <a:rPr lang="en-US" sz="4000" dirty="0">
                <a:solidFill>
                  <a:prstClr val="black"/>
                </a:solidFill>
              </a:rPr>
              <a:t>One pair of antennae</a:t>
            </a:r>
          </a:p>
          <a:p>
            <a:pPr marL="1657350" lvl="2" indent="-742950">
              <a:buFont typeface="+mj-lt"/>
              <a:buAutoNum type="arabicPeriod"/>
            </a:pPr>
            <a:r>
              <a:rPr lang="en-US" sz="4000" dirty="0">
                <a:solidFill>
                  <a:prstClr val="black"/>
                </a:solidFill>
              </a:rPr>
              <a:t>Usually one pair of compound eyes; simple eyes (ocelli) present in many groups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C26BB3-67B0-40F8-BDB4-93E0150D8383}"/>
              </a:ext>
            </a:extLst>
          </p:cNvPr>
          <p:cNvSpPr txBox="1"/>
          <p:nvPr/>
        </p:nvSpPr>
        <p:spPr>
          <a:xfrm>
            <a:off x="2841783" y="-15240"/>
            <a:ext cx="65084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Basic Insect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5901761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0C1B5E0-7D85-4349-9359-F7D3DE354D57}"/>
              </a:ext>
            </a:extLst>
          </p:cNvPr>
          <p:cNvSpPr/>
          <p:nvPr/>
        </p:nvSpPr>
        <p:spPr>
          <a:xfrm>
            <a:off x="2215340" y="1303418"/>
            <a:ext cx="776131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>
                <a:solidFill>
                  <a:prstClr val="black"/>
                </a:solidFill>
              </a:rPr>
              <a:t>In U.S. and Canada</a:t>
            </a:r>
          </a:p>
          <a:p>
            <a:pPr lvl="3"/>
            <a:endParaRPr lang="en-US" sz="4000" dirty="0">
              <a:solidFill>
                <a:prstClr val="black"/>
              </a:solidFill>
            </a:endParaRPr>
          </a:p>
          <a:p>
            <a:r>
              <a:rPr lang="en-US" sz="4000" dirty="0">
                <a:solidFill>
                  <a:prstClr val="black"/>
                </a:solidFill>
              </a:rPr>
              <a:t>Order: 28 Orders</a:t>
            </a:r>
          </a:p>
          <a:p>
            <a:pPr lvl="1"/>
            <a:r>
              <a:rPr lang="en-US" sz="4000" dirty="0">
                <a:solidFill>
                  <a:prstClr val="black"/>
                </a:solidFill>
              </a:rPr>
              <a:t>Family: Over 600 Families</a:t>
            </a:r>
          </a:p>
          <a:p>
            <a:pPr lvl="2"/>
            <a:r>
              <a:rPr lang="en-US" sz="4000" dirty="0">
                <a:solidFill>
                  <a:prstClr val="black"/>
                </a:solidFill>
              </a:rPr>
              <a:t>Genus: Over 12,500 Genera</a:t>
            </a:r>
          </a:p>
          <a:p>
            <a:pPr lvl="3"/>
            <a:r>
              <a:rPr lang="en-US" sz="4000" dirty="0">
                <a:solidFill>
                  <a:prstClr val="black"/>
                </a:solidFill>
              </a:rPr>
              <a:t>Species: Over 86,000 species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F02B87-553A-4B9B-A7FC-9CB95E4E295D}"/>
              </a:ext>
            </a:extLst>
          </p:cNvPr>
          <p:cNvSpPr txBox="1"/>
          <p:nvPr/>
        </p:nvSpPr>
        <p:spPr>
          <a:xfrm>
            <a:off x="2841783" y="-15240"/>
            <a:ext cx="65084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Basic Insect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39335357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03BCF9-079E-46C6-8147-9A31B1BA59BC}"/>
              </a:ext>
            </a:extLst>
          </p:cNvPr>
          <p:cNvSpPr txBox="1"/>
          <p:nvPr/>
        </p:nvSpPr>
        <p:spPr>
          <a:xfrm>
            <a:off x="0" y="274290"/>
            <a:ext cx="12192000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Most of the insects important to gardeners are in 9 orders: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3600" dirty="0"/>
              <a:t>Coleoptera – Beetles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3600" dirty="0"/>
              <a:t>Dermaptera – Earwigs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3600" dirty="0" err="1"/>
              <a:t>Diptera</a:t>
            </a:r>
            <a:r>
              <a:rPr lang="en-US" sz="3600" dirty="0"/>
              <a:t> – Flies, Mosquitos, Midges, Gnats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3600" dirty="0"/>
              <a:t>Hemiptera – Stink Bugs, Leaf-footed Bugs, Aphids, Whitefly,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3600" dirty="0"/>
              <a:t>Hymenoptera – Ants, Bees, Wasps,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3600" dirty="0"/>
              <a:t>Lepidoptera – Butterflies, Moths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3600" dirty="0" err="1"/>
              <a:t>Neuroptera</a:t>
            </a:r>
            <a:r>
              <a:rPr lang="en-US" sz="3600" dirty="0"/>
              <a:t> – Lacewings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3600" dirty="0"/>
              <a:t>Orthoptera – Grasshoppers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3600" dirty="0"/>
              <a:t>Thysanoptera - Thrips</a:t>
            </a:r>
          </a:p>
        </p:txBody>
      </p:sp>
    </p:spTree>
    <p:extLst>
      <p:ext uri="{BB962C8B-B14F-4D97-AF65-F5344CB8AC3E}">
        <p14:creationId xmlns:p14="http://schemas.microsoft.com/office/powerpoint/2010/main" val="3518625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A9F152D-CC56-4E62-9A04-C44414C95970}"/>
              </a:ext>
            </a:extLst>
          </p:cNvPr>
          <p:cNvSpPr/>
          <p:nvPr/>
        </p:nvSpPr>
        <p:spPr>
          <a:xfrm>
            <a:off x="3185395" y="-169380"/>
            <a:ext cx="58212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algn="ctr"/>
            <a:r>
              <a:rPr lang="en-US" sz="4800" dirty="0">
                <a:solidFill>
                  <a:prstClr val="black"/>
                </a:solidFill>
              </a:rPr>
              <a:t>Coleoptera – Beetles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B777A6E-9A36-4CE3-A686-2B6FA4457BB4}"/>
              </a:ext>
            </a:extLst>
          </p:cNvPr>
          <p:cNvSpPr/>
          <p:nvPr/>
        </p:nvSpPr>
        <p:spPr>
          <a:xfrm>
            <a:off x="315883" y="1170414"/>
            <a:ext cx="621792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3600" dirty="0"/>
              <a:t>Four wings; the first pair thickened or hardened.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/>
              <a:t>First pair of wings usually as long as abdomen protecting second pair of wings that are membranous. 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/>
              <a:t>Pair of hardened wings meet a straight line down the back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/>
              <a:t>Chewing mouthparts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E51E3D-A264-48FE-87B3-D5D87AE46C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4794" y="2098068"/>
            <a:ext cx="40386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5553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C003130-D512-47B4-A8AB-78FA141A993A}"/>
              </a:ext>
            </a:extLst>
          </p:cNvPr>
          <p:cNvSpPr/>
          <p:nvPr/>
        </p:nvSpPr>
        <p:spPr>
          <a:xfrm>
            <a:off x="3016439" y="0"/>
            <a:ext cx="615912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algn="ctr"/>
            <a:r>
              <a:rPr lang="en-US" sz="4800" dirty="0">
                <a:solidFill>
                  <a:prstClr val="black"/>
                </a:solidFill>
              </a:rPr>
              <a:t>Dermaptera – Earwigs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CC60532-E811-4ED1-BE28-45ABE44F6A01}"/>
              </a:ext>
            </a:extLst>
          </p:cNvPr>
          <p:cNvSpPr/>
          <p:nvPr/>
        </p:nvSpPr>
        <p:spPr>
          <a:xfrm>
            <a:off x="199810" y="2188278"/>
            <a:ext cx="6096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4000" dirty="0"/>
              <a:t>Four wings; the first pair thickened or hardened 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Short wing covers and with abdominal forceps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Chewing mouthparts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F786F7-B86A-49F9-BA7C-5C4B2EAEE2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8561" y="2704456"/>
            <a:ext cx="53340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0911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C278CDE-795E-41CB-9E50-3D95E01EF24E}"/>
              </a:ext>
            </a:extLst>
          </p:cNvPr>
          <p:cNvSpPr/>
          <p:nvPr/>
        </p:nvSpPr>
        <p:spPr>
          <a:xfrm>
            <a:off x="518160" y="0"/>
            <a:ext cx="111556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dirty="0" err="1">
                <a:solidFill>
                  <a:prstClr val="black"/>
                </a:solidFill>
              </a:rPr>
              <a:t>Diptera</a:t>
            </a:r>
            <a:r>
              <a:rPr lang="en-US" sz="4800" dirty="0">
                <a:solidFill>
                  <a:prstClr val="black"/>
                </a:solidFill>
              </a:rPr>
              <a:t> – Flies, Mosquitos, Midges, Gnats</a:t>
            </a:r>
            <a:endParaRPr lang="en-US" sz="48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5E9CBA7-ECF1-4B3D-B70A-E60BEDB217B4}"/>
              </a:ext>
            </a:extLst>
          </p:cNvPr>
          <p:cNvSpPr/>
          <p:nvPr/>
        </p:nvSpPr>
        <p:spPr>
          <a:xfrm>
            <a:off x="218902" y="1592919"/>
            <a:ext cx="613202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4000" dirty="0"/>
              <a:t>One pair of wings;</a:t>
            </a:r>
            <a:r>
              <a:rPr lang="en-US" dirty="0"/>
              <a:t> </a:t>
            </a:r>
            <a:r>
              <a:rPr lang="en-US" sz="3600" dirty="0"/>
              <a:t>second pair is reduced in size and often not seen 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/>
              <a:t>Wings </a:t>
            </a:r>
            <a:r>
              <a:rPr lang="en-US" sz="4000" dirty="0"/>
              <a:t>membranous, with conspicuous veins. 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Piercing, sucking or lapping mouthparts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FF43DF-8268-4483-938B-CD5F1204D8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1340" y="2044821"/>
            <a:ext cx="47625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9652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2070</TotalTime>
  <Words>1337</Words>
  <Application>Microsoft Office PowerPoint</Application>
  <PresentationFormat>Widescreen</PresentationFormat>
  <Paragraphs>201</Paragraphs>
  <Slides>33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Arial</vt:lpstr>
      <vt:lpstr>Calibri</vt:lpstr>
      <vt:lpstr>Calibri Light</vt:lpstr>
      <vt:lpstr>Office Theme</vt:lpstr>
      <vt:lpstr>Module 9 – Insects &amp; Other Garden Pests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Title</dc:title>
  <dc:creator>Timmerman, Anna</dc:creator>
  <cp:lastModifiedBy>Timmerman, Anna</cp:lastModifiedBy>
  <cp:revision>78</cp:revision>
  <dcterms:created xsi:type="dcterms:W3CDTF">2020-05-31T19:29:21Z</dcterms:created>
  <dcterms:modified xsi:type="dcterms:W3CDTF">2020-07-03T15:14:09Z</dcterms:modified>
</cp:coreProperties>
</file>