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0"/>
  </p:notesMasterIdLst>
  <p:sldIdLst>
    <p:sldId id="256" r:id="rId2"/>
    <p:sldId id="257" r:id="rId3"/>
    <p:sldId id="260" r:id="rId4"/>
    <p:sldId id="259"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8" r:id="rId21"/>
    <p:sldId id="279" r:id="rId22"/>
    <p:sldId id="280" r:id="rId23"/>
    <p:sldId id="283" r:id="rId24"/>
    <p:sldId id="276" r:id="rId25"/>
    <p:sldId id="277" r:id="rId26"/>
    <p:sldId id="281" r:id="rId27"/>
    <p:sldId id="282" r:id="rId28"/>
    <p:sldId id="258" r:id="rId2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76740" autoAdjust="0"/>
  </p:normalViewPr>
  <p:slideViewPr>
    <p:cSldViewPr snapToGrid="0">
      <p:cViewPr varScale="1">
        <p:scale>
          <a:sx n="86" d="100"/>
          <a:sy n="86" d="100"/>
        </p:scale>
        <p:origin x="562" y="53"/>
      </p:cViewPr>
      <p:guideLst/>
    </p:cSldViewPr>
  </p:slideViewPr>
  <p:notesTextViewPr>
    <p:cViewPr>
      <p:scale>
        <a:sx n="1" d="1"/>
        <a:sy n="1" d="1"/>
      </p:scale>
      <p:origin x="0" y="0"/>
    </p:cViewPr>
  </p:notesTextViewPr>
  <p:notesViewPr>
    <p:cSldViewPr snapToGrid="0">
      <p:cViewPr varScale="1">
        <p:scale>
          <a:sx n="51" d="100"/>
          <a:sy n="51" d="100"/>
        </p:scale>
        <p:origin x="2970" y="9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D3A435E-415D-4EB5-ACFA-110487C796EC}" type="datetimeFigureOut">
              <a:rPr lang="en-US" smtClean="0"/>
              <a:t>6/22/2020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E89C3FF-9D95-43CC-A69F-51FEA8172792}" type="slidenum">
              <a:rPr lang="en-US" smtClean="0"/>
              <a:t>‹#›</a:t>
            </a:fld>
            <a:endParaRPr lang="en-US"/>
          </a:p>
        </p:txBody>
      </p:sp>
    </p:spTree>
    <p:extLst>
      <p:ext uri="{BB962C8B-B14F-4D97-AF65-F5344CB8AC3E}">
        <p14:creationId xmlns:p14="http://schemas.microsoft.com/office/powerpoint/2010/main" val="20104586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topic will likely cause different immediate reactions with each of you. Whether you use pesticides when gardening, never use pesticides when gardening, or aren’t sure either way, pesticides are and always have been a part of food production. In this class we will provide information about pesticides and pesticide usage so you will be knowledgeable in your decisions regarding your own home garden.</a:t>
            </a:r>
          </a:p>
        </p:txBody>
      </p:sp>
      <p:sp>
        <p:nvSpPr>
          <p:cNvPr id="4" name="Slide Number Placeholder 3"/>
          <p:cNvSpPr>
            <a:spLocks noGrp="1"/>
          </p:cNvSpPr>
          <p:nvPr>
            <p:ph type="sldNum" sz="quarter" idx="5"/>
          </p:nvPr>
        </p:nvSpPr>
        <p:spPr/>
        <p:txBody>
          <a:bodyPr/>
          <a:lstStyle/>
          <a:p>
            <a:fld id="{4E89C3FF-9D95-43CC-A69F-51FEA8172792}" type="slidenum">
              <a:rPr lang="en-US" smtClean="0"/>
              <a:t>1</a:t>
            </a:fld>
            <a:endParaRPr lang="en-US"/>
          </a:p>
        </p:txBody>
      </p:sp>
    </p:spTree>
    <p:extLst>
      <p:ext uri="{BB962C8B-B14F-4D97-AF65-F5344CB8AC3E}">
        <p14:creationId xmlns:p14="http://schemas.microsoft.com/office/powerpoint/2010/main" val="319109707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We’re not going to go into all these elements in detail. That might be another class later on for anyone interested. We are going to highlight portions.</a:t>
            </a:r>
          </a:p>
        </p:txBody>
      </p:sp>
      <p:sp>
        <p:nvSpPr>
          <p:cNvPr id="4" name="Slide Number Placeholder 3"/>
          <p:cNvSpPr>
            <a:spLocks noGrp="1"/>
          </p:cNvSpPr>
          <p:nvPr>
            <p:ph type="sldNum" sz="quarter" idx="5"/>
          </p:nvPr>
        </p:nvSpPr>
        <p:spPr/>
        <p:txBody>
          <a:bodyPr/>
          <a:lstStyle/>
          <a:p>
            <a:fld id="{4E89C3FF-9D95-43CC-A69F-51FEA8172792}" type="slidenum">
              <a:rPr lang="en-US" smtClean="0"/>
              <a:t>14</a:t>
            </a:fld>
            <a:endParaRPr lang="en-US"/>
          </a:p>
        </p:txBody>
      </p:sp>
    </p:spTree>
    <p:extLst>
      <p:ext uri="{BB962C8B-B14F-4D97-AF65-F5344CB8AC3E}">
        <p14:creationId xmlns:p14="http://schemas.microsoft.com/office/powerpoint/2010/main" val="62495974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You’ll find this on ALL Pesticide Labels.</a:t>
            </a:r>
          </a:p>
        </p:txBody>
      </p:sp>
      <p:sp>
        <p:nvSpPr>
          <p:cNvPr id="4" name="Slide Number Placeholder 3"/>
          <p:cNvSpPr>
            <a:spLocks noGrp="1"/>
          </p:cNvSpPr>
          <p:nvPr>
            <p:ph type="sldNum" sz="quarter" idx="5"/>
          </p:nvPr>
        </p:nvSpPr>
        <p:spPr/>
        <p:txBody>
          <a:bodyPr/>
          <a:lstStyle/>
          <a:p>
            <a:fld id="{4E89C3FF-9D95-43CC-A69F-51FEA8172792}" type="slidenum">
              <a:rPr lang="en-US" smtClean="0"/>
              <a:t>16</a:t>
            </a:fld>
            <a:endParaRPr lang="en-US"/>
          </a:p>
        </p:txBody>
      </p:sp>
    </p:spTree>
    <p:extLst>
      <p:ext uri="{BB962C8B-B14F-4D97-AF65-F5344CB8AC3E}">
        <p14:creationId xmlns:p14="http://schemas.microsoft.com/office/powerpoint/2010/main" val="186021810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Advantages and disadvantages</a:t>
            </a:r>
          </a:p>
        </p:txBody>
      </p:sp>
      <p:sp>
        <p:nvSpPr>
          <p:cNvPr id="4" name="Slide Number Placeholder 3"/>
          <p:cNvSpPr>
            <a:spLocks noGrp="1"/>
          </p:cNvSpPr>
          <p:nvPr>
            <p:ph type="sldNum" sz="quarter" idx="5"/>
          </p:nvPr>
        </p:nvSpPr>
        <p:spPr/>
        <p:txBody>
          <a:bodyPr/>
          <a:lstStyle/>
          <a:p>
            <a:fld id="{4E89C3FF-9D95-43CC-A69F-51FEA8172792}" type="slidenum">
              <a:rPr lang="en-US" smtClean="0"/>
              <a:t>18</a:t>
            </a:fld>
            <a:endParaRPr lang="en-US"/>
          </a:p>
        </p:txBody>
      </p:sp>
    </p:spTree>
    <p:extLst>
      <p:ext uri="{BB962C8B-B14F-4D97-AF65-F5344CB8AC3E}">
        <p14:creationId xmlns:p14="http://schemas.microsoft.com/office/powerpoint/2010/main" val="276058102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E89C3FF-9D95-43CC-A69F-51FEA8172792}" type="slidenum">
              <a:rPr lang="en-US" smtClean="0"/>
              <a:t>19</a:t>
            </a:fld>
            <a:endParaRPr lang="en-US"/>
          </a:p>
        </p:txBody>
      </p:sp>
    </p:spTree>
    <p:extLst>
      <p:ext uri="{BB962C8B-B14F-4D97-AF65-F5344CB8AC3E}">
        <p14:creationId xmlns:p14="http://schemas.microsoft.com/office/powerpoint/2010/main" val="303224701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E89C3FF-9D95-43CC-A69F-51FEA8172792}" type="slidenum">
              <a:rPr lang="en-US" smtClean="0"/>
              <a:t>20</a:t>
            </a:fld>
            <a:endParaRPr lang="en-US"/>
          </a:p>
        </p:txBody>
      </p:sp>
    </p:spTree>
    <p:extLst>
      <p:ext uri="{BB962C8B-B14F-4D97-AF65-F5344CB8AC3E}">
        <p14:creationId xmlns:p14="http://schemas.microsoft.com/office/powerpoint/2010/main" val="144762647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E89C3FF-9D95-43CC-A69F-51FEA8172792}" type="slidenum">
              <a:rPr lang="en-US" smtClean="0"/>
              <a:t>21</a:t>
            </a:fld>
            <a:endParaRPr lang="en-US"/>
          </a:p>
        </p:txBody>
      </p:sp>
    </p:spTree>
    <p:extLst>
      <p:ext uri="{BB962C8B-B14F-4D97-AF65-F5344CB8AC3E}">
        <p14:creationId xmlns:p14="http://schemas.microsoft.com/office/powerpoint/2010/main" val="419646630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E89C3FF-9D95-43CC-A69F-51FEA8172792}" type="slidenum">
              <a:rPr lang="en-US" smtClean="0"/>
              <a:t>22</a:t>
            </a:fld>
            <a:endParaRPr lang="en-US"/>
          </a:p>
        </p:txBody>
      </p:sp>
    </p:spTree>
    <p:extLst>
      <p:ext uri="{BB962C8B-B14F-4D97-AF65-F5344CB8AC3E}">
        <p14:creationId xmlns:p14="http://schemas.microsoft.com/office/powerpoint/2010/main" val="13298365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the pre-test question, we included flyswatter as a pesticide as a fun question to get you thinking. The traditional definition of a pesticide is . . .</a:t>
            </a:r>
          </a:p>
          <a:p>
            <a:r>
              <a:rPr lang="en-US" dirty="0"/>
              <a:t>But if you consider the word itself, a pest is any animal or plant detrimental to humans or human concerns. The root -</a:t>
            </a:r>
            <a:r>
              <a:rPr lang="en-US" dirty="0" err="1"/>
              <a:t>Cide</a:t>
            </a:r>
            <a:r>
              <a:rPr lang="en-US" dirty="0"/>
              <a:t> is denoting a person or substance that kills.</a:t>
            </a:r>
          </a:p>
        </p:txBody>
      </p:sp>
      <p:sp>
        <p:nvSpPr>
          <p:cNvPr id="4" name="Slide Number Placeholder 3"/>
          <p:cNvSpPr>
            <a:spLocks noGrp="1"/>
          </p:cNvSpPr>
          <p:nvPr>
            <p:ph type="sldNum" sz="quarter" idx="5"/>
          </p:nvPr>
        </p:nvSpPr>
        <p:spPr/>
        <p:txBody>
          <a:bodyPr/>
          <a:lstStyle/>
          <a:p>
            <a:fld id="{4E89C3FF-9D95-43CC-A69F-51FEA8172792}" type="slidenum">
              <a:rPr lang="en-US" smtClean="0"/>
              <a:t>2</a:t>
            </a:fld>
            <a:endParaRPr lang="en-US"/>
          </a:p>
        </p:txBody>
      </p:sp>
    </p:spTree>
    <p:extLst>
      <p:ext uri="{BB962C8B-B14F-4D97-AF65-F5344CB8AC3E}">
        <p14:creationId xmlns:p14="http://schemas.microsoft.com/office/powerpoint/2010/main" val="18201741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With that, let’s jump right into talking about pesticides. There are many types of pesticides and their name designation tells you something about what they are intended to control. These are some types of pesticides common in agriculture. There are others and their name hints at what they control. Next to each, we’ve listed some things they control outside of agriculture.</a:t>
            </a:r>
          </a:p>
        </p:txBody>
      </p:sp>
      <p:sp>
        <p:nvSpPr>
          <p:cNvPr id="4" name="Slide Number Placeholder 3"/>
          <p:cNvSpPr>
            <a:spLocks noGrp="1"/>
          </p:cNvSpPr>
          <p:nvPr>
            <p:ph type="sldNum" sz="quarter" idx="5"/>
          </p:nvPr>
        </p:nvSpPr>
        <p:spPr/>
        <p:txBody>
          <a:bodyPr/>
          <a:lstStyle/>
          <a:p>
            <a:fld id="{4E89C3FF-9D95-43CC-A69F-51FEA8172792}" type="slidenum">
              <a:rPr lang="en-US" smtClean="0"/>
              <a:t>3</a:t>
            </a:fld>
            <a:endParaRPr lang="en-US"/>
          </a:p>
        </p:txBody>
      </p:sp>
    </p:spTree>
    <p:extLst>
      <p:ext uri="{BB962C8B-B14F-4D97-AF65-F5344CB8AC3E}">
        <p14:creationId xmlns:p14="http://schemas.microsoft.com/office/powerpoint/2010/main" val="40659192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Inactivation can occur from being bound by soil particles, being broken down by light or UV rays, being broken down or metabolized by microorganisms.</a:t>
            </a:r>
          </a:p>
        </p:txBody>
      </p:sp>
      <p:sp>
        <p:nvSpPr>
          <p:cNvPr id="4" name="Slide Number Placeholder 3"/>
          <p:cNvSpPr>
            <a:spLocks noGrp="1"/>
          </p:cNvSpPr>
          <p:nvPr>
            <p:ph type="sldNum" sz="quarter" idx="5"/>
          </p:nvPr>
        </p:nvSpPr>
        <p:spPr/>
        <p:txBody>
          <a:bodyPr/>
          <a:lstStyle/>
          <a:p>
            <a:fld id="{4E89C3FF-9D95-43CC-A69F-51FEA8172792}" type="slidenum">
              <a:rPr lang="en-US" smtClean="0"/>
              <a:t>6</a:t>
            </a:fld>
            <a:endParaRPr lang="en-US"/>
          </a:p>
        </p:txBody>
      </p:sp>
    </p:spTree>
    <p:extLst>
      <p:ext uri="{BB962C8B-B14F-4D97-AF65-F5344CB8AC3E}">
        <p14:creationId xmlns:p14="http://schemas.microsoft.com/office/powerpoint/2010/main" val="27044795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Pesticides are just one tool in an integrated pest management system. IPM is the best pest control approach for maintaining a healthy and balanced ecosystem.</a:t>
            </a:r>
          </a:p>
        </p:txBody>
      </p:sp>
      <p:sp>
        <p:nvSpPr>
          <p:cNvPr id="4" name="Slide Number Placeholder 3"/>
          <p:cNvSpPr>
            <a:spLocks noGrp="1"/>
          </p:cNvSpPr>
          <p:nvPr>
            <p:ph type="sldNum" sz="quarter" idx="5"/>
          </p:nvPr>
        </p:nvSpPr>
        <p:spPr/>
        <p:txBody>
          <a:bodyPr/>
          <a:lstStyle/>
          <a:p>
            <a:fld id="{4E89C3FF-9D95-43CC-A69F-51FEA8172792}" type="slidenum">
              <a:rPr lang="en-US" smtClean="0"/>
              <a:t>7</a:t>
            </a:fld>
            <a:endParaRPr lang="en-US"/>
          </a:p>
        </p:txBody>
      </p:sp>
    </p:spTree>
    <p:extLst>
      <p:ext uri="{BB962C8B-B14F-4D97-AF65-F5344CB8AC3E}">
        <p14:creationId xmlns:p14="http://schemas.microsoft.com/office/powerpoint/2010/main" val="22341778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you see holes in your pepper leaves and an insect on your pepper plant, it doesn’t mean that insect is eating holes in your pepper leaves.</a:t>
            </a:r>
          </a:p>
          <a:p>
            <a:endParaRPr lang="en-US" dirty="0"/>
          </a:p>
          <a:p>
            <a:r>
              <a:rPr lang="en-US" dirty="0"/>
              <a:t>Using an insecticide to control a fungal disease won’t be effective, wastes time, wastes money, could lead to worse problems.</a:t>
            </a:r>
          </a:p>
        </p:txBody>
      </p:sp>
      <p:sp>
        <p:nvSpPr>
          <p:cNvPr id="4" name="Slide Number Placeholder 3"/>
          <p:cNvSpPr>
            <a:spLocks noGrp="1"/>
          </p:cNvSpPr>
          <p:nvPr>
            <p:ph type="sldNum" sz="quarter" idx="5"/>
          </p:nvPr>
        </p:nvSpPr>
        <p:spPr/>
        <p:txBody>
          <a:bodyPr/>
          <a:lstStyle/>
          <a:p>
            <a:fld id="{4E89C3FF-9D95-43CC-A69F-51FEA8172792}" type="slidenum">
              <a:rPr lang="en-US" smtClean="0"/>
              <a:t>10</a:t>
            </a:fld>
            <a:endParaRPr lang="en-US"/>
          </a:p>
        </p:txBody>
      </p:sp>
    </p:spTree>
    <p:extLst>
      <p:ext uri="{BB962C8B-B14F-4D97-AF65-F5344CB8AC3E}">
        <p14:creationId xmlns:p14="http://schemas.microsoft.com/office/powerpoint/2010/main" val="8539097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Examples of control approaches.</a:t>
            </a:r>
          </a:p>
        </p:txBody>
      </p:sp>
      <p:sp>
        <p:nvSpPr>
          <p:cNvPr id="4" name="Slide Number Placeholder 3"/>
          <p:cNvSpPr>
            <a:spLocks noGrp="1"/>
          </p:cNvSpPr>
          <p:nvPr>
            <p:ph type="sldNum" sz="quarter" idx="5"/>
          </p:nvPr>
        </p:nvSpPr>
        <p:spPr/>
        <p:txBody>
          <a:bodyPr/>
          <a:lstStyle/>
          <a:p>
            <a:fld id="{4E89C3FF-9D95-43CC-A69F-51FEA8172792}" type="slidenum">
              <a:rPr lang="en-US" smtClean="0"/>
              <a:t>11</a:t>
            </a:fld>
            <a:endParaRPr lang="en-US"/>
          </a:p>
        </p:txBody>
      </p:sp>
    </p:spTree>
    <p:extLst>
      <p:ext uri="{BB962C8B-B14F-4D97-AF65-F5344CB8AC3E}">
        <p14:creationId xmlns:p14="http://schemas.microsoft.com/office/powerpoint/2010/main" val="17539934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you have made the decision that you are going to use a pesticide. Identify</a:t>
            </a:r>
          </a:p>
          <a:p>
            <a:r>
              <a:rPr lang="en-US" dirty="0"/>
              <a:t>Make sure your pest is controlled by the product and you can use it on your plant</a:t>
            </a:r>
          </a:p>
          <a:p>
            <a:r>
              <a:rPr lang="en-US" dirty="0"/>
              <a:t>The best product – consider Selectivity, Type of Control, Persistence.</a:t>
            </a:r>
          </a:p>
          <a:p>
            <a:r>
              <a:rPr lang="en-US" dirty="0"/>
              <a:t>Before you take it home, make sure you can safely use it.</a:t>
            </a:r>
          </a:p>
          <a:p>
            <a:r>
              <a:rPr lang="en-US" dirty="0"/>
              <a:t>Lack of proper PPE is the MAJOR reason for pesticide poisoning. PERIOD.</a:t>
            </a:r>
          </a:p>
        </p:txBody>
      </p:sp>
      <p:sp>
        <p:nvSpPr>
          <p:cNvPr id="4" name="Slide Number Placeholder 3"/>
          <p:cNvSpPr>
            <a:spLocks noGrp="1"/>
          </p:cNvSpPr>
          <p:nvPr>
            <p:ph type="sldNum" sz="quarter" idx="5"/>
          </p:nvPr>
        </p:nvSpPr>
        <p:spPr/>
        <p:txBody>
          <a:bodyPr/>
          <a:lstStyle/>
          <a:p>
            <a:fld id="{4E89C3FF-9D95-43CC-A69F-51FEA8172792}" type="slidenum">
              <a:rPr lang="en-US" smtClean="0"/>
              <a:t>12</a:t>
            </a:fld>
            <a:endParaRPr lang="en-US"/>
          </a:p>
        </p:txBody>
      </p:sp>
    </p:spTree>
    <p:extLst>
      <p:ext uri="{BB962C8B-B14F-4D97-AF65-F5344CB8AC3E}">
        <p14:creationId xmlns:p14="http://schemas.microsoft.com/office/powerpoint/2010/main" val="409644100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man in Minnesota killed his entire 40,000 square foot lawn using an herbicide he thought would only kill weeds. He claims it was the pesticide company’s fault because the information saying it kills all plants was on page 2 of the 8 page booklet and not prominently on the first page.</a:t>
            </a:r>
          </a:p>
          <a:p>
            <a:pPr marL="0" indent="0">
              <a:buNone/>
            </a:pPr>
            <a:r>
              <a:rPr lang="en-US" dirty="0"/>
              <a:t>1&amp;2. This document protects the user from liability due to damage if they follow the label directions and precautions</a:t>
            </a:r>
          </a:p>
          <a:p>
            <a:pPr marL="0" indent="0">
              <a:buNone/>
            </a:pPr>
            <a:r>
              <a:rPr lang="en-US" dirty="0"/>
              <a:t>3. No pesticides have the same name – once a name is used for a pesticide, it can never be used again for any other product.</a:t>
            </a:r>
          </a:p>
          <a:p>
            <a:pPr marL="0" indent="0">
              <a:buNone/>
            </a:pPr>
            <a:r>
              <a:rPr lang="en-US" dirty="0"/>
              <a:t>4&amp;5. Outside (unaffiliated) regulation</a:t>
            </a:r>
          </a:p>
          <a:p>
            <a:pPr marL="0" indent="0">
              <a:buNone/>
            </a:pPr>
            <a:r>
              <a:rPr lang="en-US" dirty="0"/>
              <a:t>6. Next slide</a:t>
            </a:r>
          </a:p>
        </p:txBody>
      </p:sp>
      <p:sp>
        <p:nvSpPr>
          <p:cNvPr id="4" name="Slide Number Placeholder 3"/>
          <p:cNvSpPr>
            <a:spLocks noGrp="1"/>
          </p:cNvSpPr>
          <p:nvPr>
            <p:ph type="sldNum" sz="quarter" idx="5"/>
          </p:nvPr>
        </p:nvSpPr>
        <p:spPr/>
        <p:txBody>
          <a:bodyPr/>
          <a:lstStyle/>
          <a:p>
            <a:fld id="{4E89C3FF-9D95-43CC-A69F-51FEA8172792}" type="slidenum">
              <a:rPr lang="en-US" smtClean="0"/>
              <a:t>13</a:t>
            </a:fld>
            <a:endParaRPr lang="en-US"/>
          </a:p>
        </p:txBody>
      </p:sp>
    </p:spTree>
    <p:extLst>
      <p:ext uri="{BB962C8B-B14F-4D97-AF65-F5344CB8AC3E}">
        <p14:creationId xmlns:p14="http://schemas.microsoft.com/office/powerpoint/2010/main" val="24033288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F53E38-44E4-40E3-9614-0D579EBB4D6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28ED23C-D3DD-4A23-940D-D8D51BAB21A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39AF7638-8548-48CD-8E25-34DB0A2699CA}"/>
              </a:ext>
            </a:extLst>
          </p:cNvPr>
          <p:cNvSpPr>
            <a:spLocks noGrp="1"/>
          </p:cNvSpPr>
          <p:nvPr>
            <p:ph type="dt" sz="half" idx="10"/>
          </p:nvPr>
        </p:nvSpPr>
        <p:spPr/>
        <p:txBody>
          <a:bodyPr/>
          <a:lstStyle/>
          <a:p>
            <a:fld id="{53BC504C-1AD0-46B5-B35F-10EB3C1DC03F}" type="datetimeFigureOut">
              <a:rPr lang="en-US" smtClean="0"/>
              <a:t>6/22/2020</a:t>
            </a:fld>
            <a:endParaRPr lang="en-US"/>
          </a:p>
        </p:txBody>
      </p:sp>
      <p:sp>
        <p:nvSpPr>
          <p:cNvPr id="5" name="Footer Placeholder 4">
            <a:extLst>
              <a:ext uri="{FF2B5EF4-FFF2-40B4-BE49-F238E27FC236}">
                <a16:creationId xmlns:a16="http://schemas.microsoft.com/office/drawing/2014/main" id="{2514DE37-1A58-4B78-97DD-F2DD13E75D0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0F41E82-77E7-4389-A4C9-BB732A439895}"/>
              </a:ext>
            </a:extLst>
          </p:cNvPr>
          <p:cNvSpPr>
            <a:spLocks noGrp="1"/>
          </p:cNvSpPr>
          <p:nvPr>
            <p:ph type="sldNum" sz="quarter" idx="12"/>
          </p:nvPr>
        </p:nvSpPr>
        <p:spPr/>
        <p:txBody>
          <a:bodyPr/>
          <a:lstStyle/>
          <a:p>
            <a:fld id="{B902DEFC-815B-4A5F-8289-07482FF1D2FB}" type="slidenum">
              <a:rPr lang="en-US" smtClean="0"/>
              <a:t>‹#›</a:t>
            </a:fld>
            <a:endParaRPr lang="en-US"/>
          </a:p>
        </p:txBody>
      </p:sp>
    </p:spTree>
    <p:extLst>
      <p:ext uri="{BB962C8B-B14F-4D97-AF65-F5344CB8AC3E}">
        <p14:creationId xmlns:p14="http://schemas.microsoft.com/office/powerpoint/2010/main" val="7103327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CEA8E9-3A4C-4A20-8452-AE16FCA2E4A6}"/>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9294315D-99E5-4909-BF2A-057ACE7B1FF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8CC6FD6-DF98-436B-AB2F-3916C5D0D61C}"/>
              </a:ext>
            </a:extLst>
          </p:cNvPr>
          <p:cNvSpPr>
            <a:spLocks noGrp="1"/>
          </p:cNvSpPr>
          <p:nvPr>
            <p:ph type="dt" sz="half" idx="10"/>
          </p:nvPr>
        </p:nvSpPr>
        <p:spPr/>
        <p:txBody>
          <a:bodyPr/>
          <a:lstStyle/>
          <a:p>
            <a:fld id="{53BC504C-1AD0-46B5-B35F-10EB3C1DC03F}" type="datetimeFigureOut">
              <a:rPr lang="en-US" smtClean="0"/>
              <a:t>6/22/2020</a:t>
            </a:fld>
            <a:endParaRPr lang="en-US"/>
          </a:p>
        </p:txBody>
      </p:sp>
      <p:sp>
        <p:nvSpPr>
          <p:cNvPr id="5" name="Footer Placeholder 4">
            <a:extLst>
              <a:ext uri="{FF2B5EF4-FFF2-40B4-BE49-F238E27FC236}">
                <a16:creationId xmlns:a16="http://schemas.microsoft.com/office/drawing/2014/main" id="{70ADD113-9F03-429D-985B-A614F94014C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2C6FB99-A65A-480B-A25F-C5DC52891E54}"/>
              </a:ext>
            </a:extLst>
          </p:cNvPr>
          <p:cNvSpPr>
            <a:spLocks noGrp="1"/>
          </p:cNvSpPr>
          <p:nvPr>
            <p:ph type="sldNum" sz="quarter" idx="12"/>
          </p:nvPr>
        </p:nvSpPr>
        <p:spPr/>
        <p:txBody>
          <a:bodyPr/>
          <a:lstStyle/>
          <a:p>
            <a:fld id="{B902DEFC-815B-4A5F-8289-07482FF1D2FB}" type="slidenum">
              <a:rPr lang="en-US" smtClean="0"/>
              <a:t>‹#›</a:t>
            </a:fld>
            <a:endParaRPr lang="en-US"/>
          </a:p>
        </p:txBody>
      </p:sp>
    </p:spTree>
    <p:extLst>
      <p:ext uri="{BB962C8B-B14F-4D97-AF65-F5344CB8AC3E}">
        <p14:creationId xmlns:p14="http://schemas.microsoft.com/office/powerpoint/2010/main" val="31949652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40056D9-8984-4FC0-A3AB-1108D163C1D1}"/>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8664E8BB-3019-480A-BE90-5783F392356A}"/>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E5E7C17-4434-42C8-BD20-937B5AFC9A4B}"/>
              </a:ext>
            </a:extLst>
          </p:cNvPr>
          <p:cNvSpPr>
            <a:spLocks noGrp="1"/>
          </p:cNvSpPr>
          <p:nvPr>
            <p:ph type="dt" sz="half" idx="10"/>
          </p:nvPr>
        </p:nvSpPr>
        <p:spPr/>
        <p:txBody>
          <a:bodyPr/>
          <a:lstStyle/>
          <a:p>
            <a:fld id="{53BC504C-1AD0-46B5-B35F-10EB3C1DC03F}" type="datetimeFigureOut">
              <a:rPr lang="en-US" smtClean="0"/>
              <a:t>6/22/2020</a:t>
            </a:fld>
            <a:endParaRPr lang="en-US"/>
          </a:p>
        </p:txBody>
      </p:sp>
      <p:sp>
        <p:nvSpPr>
          <p:cNvPr id="5" name="Footer Placeholder 4">
            <a:extLst>
              <a:ext uri="{FF2B5EF4-FFF2-40B4-BE49-F238E27FC236}">
                <a16:creationId xmlns:a16="http://schemas.microsoft.com/office/drawing/2014/main" id="{9DCFC56B-FEA4-48A9-A325-1C10F4DD7E0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AE1820A-C275-4F29-B454-D5B2D83039FE}"/>
              </a:ext>
            </a:extLst>
          </p:cNvPr>
          <p:cNvSpPr>
            <a:spLocks noGrp="1"/>
          </p:cNvSpPr>
          <p:nvPr>
            <p:ph type="sldNum" sz="quarter" idx="12"/>
          </p:nvPr>
        </p:nvSpPr>
        <p:spPr/>
        <p:txBody>
          <a:bodyPr/>
          <a:lstStyle/>
          <a:p>
            <a:fld id="{B902DEFC-815B-4A5F-8289-07482FF1D2FB}" type="slidenum">
              <a:rPr lang="en-US" smtClean="0"/>
              <a:t>‹#›</a:t>
            </a:fld>
            <a:endParaRPr lang="en-US"/>
          </a:p>
        </p:txBody>
      </p:sp>
    </p:spTree>
    <p:extLst>
      <p:ext uri="{BB962C8B-B14F-4D97-AF65-F5344CB8AC3E}">
        <p14:creationId xmlns:p14="http://schemas.microsoft.com/office/powerpoint/2010/main" val="26995617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F13ED-5550-4E24-957D-8A282E92162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C60E168-82C2-4FAA-821C-D744FC33BC5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CDDBAA0-3FB3-46C4-91BA-3415113A871E}"/>
              </a:ext>
            </a:extLst>
          </p:cNvPr>
          <p:cNvSpPr>
            <a:spLocks noGrp="1"/>
          </p:cNvSpPr>
          <p:nvPr>
            <p:ph type="dt" sz="half" idx="10"/>
          </p:nvPr>
        </p:nvSpPr>
        <p:spPr/>
        <p:txBody>
          <a:bodyPr/>
          <a:lstStyle/>
          <a:p>
            <a:fld id="{53BC504C-1AD0-46B5-B35F-10EB3C1DC03F}" type="datetimeFigureOut">
              <a:rPr lang="en-US" smtClean="0"/>
              <a:t>6/22/2020</a:t>
            </a:fld>
            <a:endParaRPr lang="en-US"/>
          </a:p>
        </p:txBody>
      </p:sp>
      <p:sp>
        <p:nvSpPr>
          <p:cNvPr id="5" name="Footer Placeholder 4">
            <a:extLst>
              <a:ext uri="{FF2B5EF4-FFF2-40B4-BE49-F238E27FC236}">
                <a16:creationId xmlns:a16="http://schemas.microsoft.com/office/drawing/2014/main" id="{83C36DBD-DA62-44E1-8879-475FCD41D09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7389D45-F5C3-48C0-8102-FFD4CC1714C3}"/>
              </a:ext>
            </a:extLst>
          </p:cNvPr>
          <p:cNvSpPr>
            <a:spLocks noGrp="1"/>
          </p:cNvSpPr>
          <p:nvPr>
            <p:ph type="sldNum" sz="quarter" idx="12"/>
          </p:nvPr>
        </p:nvSpPr>
        <p:spPr/>
        <p:txBody>
          <a:bodyPr/>
          <a:lstStyle/>
          <a:p>
            <a:fld id="{B902DEFC-815B-4A5F-8289-07482FF1D2FB}" type="slidenum">
              <a:rPr lang="en-US" smtClean="0"/>
              <a:t>‹#›</a:t>
            </a:fld>
            <a:endParaRPr lang="en-US"/>
          </a:p>
        </p:txBody>
      </p:sp>
    </p:spTree>
    <p:extLst>
      <p:ext uri="{BB962C8B-B14F-4D97-AF65-F5344CB8AC3E}">
        <p14:creationId xmlns:p14="http://schemas.microsoft.com/office/powerpoint/2010/main" val="31002551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54B72E-AB65-4691-93D7-760564635D3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7EA87A58-90D3-42D9-8137-2B03C04B2FC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99D113F-06D6-4B8C-B333-C8FEB4F32F59}"/>
              </a:ext>
            </a:extLst>
          </p:cNvPr>
          <p:cNvSpPr>
            <a:spLocks noGrp="1"/>
          </p:cNvSpPr>
          <p:nvPr>
            <p:ph type="dt" sz="half" idx="10"/>
          </p:nvPr>
        </p:nvSpPr>
        <p:spPr/>
        <p:txBody>
          <a:bodyPr/>
          <a:lstStyle/>
          <a:p>
            <a:fld id="{53BC504C-1AD0-46B5-B35F-10EB3C1DC03F}" type="datetimeFigureOut">
              <a:rPr lang="en-US" smtClean="0"/>
              <a:t>6/22/2020</a:t>
            </a:fld>
            <a:endParaRPr lang="en-US"/>
          </a:p>
        </p:txBody>
      </p:sp>
      <p:sp>
        <p:nvSpPr>
          <p:cNvPr id="5" name="Footer Placeholder 4">
            <a:extLst>
              <a:ext uri="{FF2B5EF4-FFF2-40B4-BE49-F238E27FC236}">
                <a16:creationId xmlns:a16="http://schemas.microsoft.com/office/drawing/2014/main" id="{F30D0A04-5E65-4BBF-A0AE-017C9A1EE8E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3C4F7D2-DBDB-4813-98B9-69A436FBEFE0}"/>
              </a:ext>
            </a:extLst>
          </p:cNvPr>
          <p:cNvSpPr>
            <a:spLocks noGrp="1"/>
          </p:cNvSpPr>
          <p:nvPr>
            <p:ph type="sldNum" sz="quarter" idx="12"/>
          </p:nvPr>
        </p:nvSpPr>
        <p:spPr/>
        <p:txBody>
          <a:bodyPr/>
          <a:lstStyle/>
          <a:p>
            <a:fld id="{B902DEFC-815B-4A5F-8289-07482FF1D2FB}" type="slidenum">
              <a:rPr lang="en-US" smtClean="0"/>
              <a:t>‹#›</a:t>
            </a:fld>
            <a:endParaRPr lang="en-US"/>
          </a:p>
        </p:txBody>
      </p:sp>
    </p:spTree>
    <p:extLst>
      <p:ext uri="{BB962C8B-B14F-4D97-AF65-F5344CB8AC3E}">
        <p14:creationId xmlns:p14="http://schemas.microsoft.com/office/powerpoint/2010/main" val="3163444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057870-6B4E-43EB-8ED7-21A99ECD232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71C30F3-DD51-432F-8F7F-78280A57093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0F387B4F-92A7-4FA8-A75D-19AE40CA866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B4D05ACF-7A19-4E42-A7AB-160E2788ECE6}"/>
              </a:ext>
            </a:extLst>
          </p:cNvPr>
          <p:cNvSpPr>
            <a:spLocks noGrp="1"/>
          </p:cNvSpPr>
          <p:nvPr>
            <p:ph type="dt" sz="half" idx="10"/>
          </p:nvPr>
        </p:nvSpPr>
        <p:spPr/>
        <p:txBody>
          <a:bodyPr/>
          <a:lstStyle/>
          <a:p>
            <a:fld id="{53BC504C-1AD0-46B5-B35F-10EB3C1DC03F}" type="datetimeFigureOut">
              <a:rPr lang="en-US" smtClean="0"/>
              <a:t>6/22/2020</a:t>
            </a:fld>
            <a:endParaRPr lang="en-US"/>
          </a:p>
        </p:txBody>
      </p:sp>
      <p:sp>
        <p:nvSpPr>
          <p:cNvPr id="6" name="Footer Placeholder 5">
            <a:extLst>
              <a:ext uri="{FF2B5EF4-FFF2-40B4-BE49-F238E27FC236}">
                <a16:creationId xmlns:a16="http://schemas.microsoft.com/office/drawing/2014/main" id="{C54E83B5-D7CB-433C-AF86-AF85A2E3ED2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52A8855-A5E9-424B-9E0B-FB0513255359}"/>
              </a:ext>
            </a:extLst>
          </p:cNvPr>
          <p:cNvSpPr>
            <a:spLocks noGrp="1"/>
          </p:cNvSpPr>
          <p:nvPr>
            <p:ph type="sldNum" sz="quarter" idx="12"/>
          </p:nvPr>
        </p:nvSpPr>
        <p:spPr/>
        <p:txBody>
          <a:bodyPr/>
          <a:lstStyle/>
          <a:p>
            <a:fld id="{B902DEFC-815B-4A5F-8289-07482FF1D2FB}" type="slidenum">
              <a:rPr lang="en-US" smtClean="0"/>
              <a:t>‹#›</a:t>
            </a:fld>
            <a:endParaRPr lang="en-US"/>
          </a:p>
        </p:txBody>
      </p:sp>
    </p:spTree>
    <p:extLst>
      <p:ext uri="{BB962C8B-B14F-4D97-AF65-F5344CB8AC3E}">
        <p14:creationId xmlns:p14="http://schemas.microsoft.com/office/powerpoint/2010/main" val="25930168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710AF8-6CE1-40F8-9FAD-D2CEB1632788}"/>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A6149277-3B49-4774-A765-2AB269BCF89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3526BEE-5843-4132-B5FE-26A34700242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6C326160-8708-4846-9DC4-D2ADA24C27E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CCEF976-E38D-4DD9-A454-8EBD9A0E15D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5F632B4C-0BB2-436E-B7BE-12A6797D7D85}"/>
              </a:ext>
            </a:extLst>
          </p:cNvPr>
          <p:cNvSpPr>
            <a:spLocks noGrp="1"/>
          </p:cNvSpPr>
          <p:nvPr>
            <p:ph type="dt" sz="half" idx="10"/>
          </p:nvPr>
        </p:nvSpPr>
        <p:spPr/>
        <p:txBody>
          <a:bodyPr/>
          <a:lstStyle/>
          <a:p>
            <a:fld id="{53BC504C-1AD0-46B5-B35F-10EB3C1DC03F}" type="datetimeFigureOut">
              <a:rPr lang="en-US" smtClean="0"/>
              <a:t>6/22/2020</a:t>
            </a:fld>
            <a:endParaRPr lang="en-US"/>
          </a:p>
        </p:txBody>
      </p:sp>
      <p:sp>
        <p:nvSpPr>
          <p:cNvPr id="8" name="Footer Placeholder 7">
            <a:extLst>
              <a:ext uri="{FF2B5EF4-FFF2-40B4-BE49-F238E27FC236}">
                <a16:creationId xmlns:a16="http://schemas.microsoft.com/office/drawing/2014/main" id="{7C941D83-9E50-4920-A678-65DC9723BF0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F3A69266-2F87-46AF-844B-EA6B7474BA52}"/>
              </a:ext>
            </a:extLst>
          </p:cNvPr>
          <p:cNvSpPr>
            <a:spLocks noGrp="1"/>
          </p:cNvSpPr>
          <p:nvPr>
            <p:ph type="sldNum" sz="quarter" idx="12"/>
          </p:nvPr>
        </p:nvSpPr>
        <p:spPr/>
        <p:txBody>
          <a:bodyPr/>
          <a:lstStyle/>
          <a:p>
            <a:fld id="{B902DEFC-815B-4A5F-8289-07482FF1D2FB}" type="slidenum">
              <a:rPr lang="en-US" smtClean="0"/>
              <a:t>‹#›</a:t>
            </a:fld>
            <a:endParaRPr lang="en-US"/>
          </a:p>
        </p:txBody>
      </p:sp>
    </p:spTree>
    <p:extLst>
      <p:ext uri="{BB962C8B-B14F-4D97-AF65-F5344CB8AC3E}">
        <p14:creationId xmlns:p14="http://schemas.microsoft.com/office/powerpoint/2010/main" val="41246516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7F89C5-926F-41FA-B8B2-DFCAFDAD1D17}"/>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C30CCFED-1D7D-4E7D-BA85-D27A9A27DFBB}"/>
              </a:ext>
            </a:extLst>
          </p:cNvPr>
          <p:cNvSpPr>
            <a:spLocks noGrp="1"/>
          </p:cNvSpPr>
          <p:nvPr>
            <p:ph type="dt" sz="half" idx="10"/>
          </p:nvPr>
        </p:nvSpPr>
        <p:spPr/>
        <p:txBody>
          <a:bodyPr/>
          <a:lstStyle/>
          <a:p>
            <a:fld id="{53BC504C-1AD0-46B5-B35F-10EB3C1DC03F}" type="datetimeFigureOut">
              <a:rPr lang="en-US" smtClean="0"/>
              <a:t>6/22/2020</a:t>
            </a:fld>
            <a:endParaRPr lang="en-US"/>
          </a:p>
        </p:txBody>
      </p:sp>
      <p:sp>
        <p:nvSpPr>
          <p:cNvPr id="4" name="Footer Placeholder 3">
            <a:extLst>
              <a:ext uri="{FF2B5EF4-FFF2-40B4-BE49-F238E27FC236}">
                <a16:creationId xmlns:a16="http://schemas.microsoft.com/office/drawing/2014/main" id="{7F5709A2-A827-4CF1-AC79-C57F8FBC7055}"/>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DAFE8C9-3EFE-41ED-9AE7-D662E28BB8C7}"/>
              </a:ext>
            </a:extLst>
          </p:cNvPr>
          <p:cNvSpPr>
            <a:spLocks noGrp="1"/>
          </p:cNvSpPr>
          <p:nvPr>
            <p:ph type="sldNum" sz="quarter" idx="12"/>
          </p:nvPr>
        </p:nvSpPr>
        <p:spPr/>
        <p:txBody>
          <a:bodyPr/>
          <a:lstStyle/>
          <a:p>
            <a:fld id="{B902DEFC-815B-4A5F-8289-07482FF1D2FB}" type="slidenum">
              <a:rPr lang="en-US" smtClean="0"/>
              <a:t>‹#›</a:t>
            </a:fld>
            <a:endParaRPr lang="en-US"/>
          </a:p>
        </p:txBody>
      </p:sp>
    </p:spTree>
    <p:extLst>
      <p:ext uri="{BB962C8B-B14F-4D97-AF65-F5344CB8AC3E}">
        <p14:creationId xmlns:p14="http://schemas.microsoft.com/office/powerpoint/2010/main" val="13960765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6C83793-7520-416D-938D-92AE6B19B3C2}"/>
              </a:ext>
            </a:extLst>
          </p:cNvPr>
          <p:cNvSpPr>
            <a:spLocks noGrp="1"/>
          </p:cNvSpPr>
          <p:nvPr>
            <p:ph type="dt" sz="half" idx="10"/>
          </p:nvPr>
        </p:nvSpPr>
        <p:spPr/>
        <p:txBody>
          <a:bodyPr/>
          <a:lstStyle/>
          <a:p>
            <a:fld id="{53BC504C-1AD0-46B5-B35F-10EB3C1DC03F}" type="datetimeFigureOut">
              <a:rPr lang="en-US" smtClean="0"/>
              <a:t>6/22/2020</a:t>
            </a:fld>
            <a:endParaRPr lang="en-US"/>
          </a:p>
        </p:txBody>
      </p:sp>
      <p:sp>
        <p:nvSpPr>
          <p:cNvPr id="3" name="Footer Placeholder 2">
            <a:extLst>
              <a:ext uri="{FF2B5EF4-FFF2-40B4-BE49-F238E27FC236}">
                <a16:creationId xmlns:a16="http://schemas.microsoft.com/office/drawing/2014/main" id="{0A18D008-8CAF-4021-B55E-BA0C393B08F6}"/>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5DB26BA5-A47A-4674-8EAF-5B4B46D2AF82}"/>
              </a:ext>
            </a:extLst>
          </p:cNvPr>
          <p:cNvSpPr>
            <a:spLocks noGrp="1"/>
          </p:cNvSpPr>
          <p:nvPr>
            <p:ph type="sldNum" sz="quarter" idx="12"/>
          </p:nvPr>
        </p:nvSpPr>
        <p:spPr/>
        <p:txBody>
          <a:bodyPr/>
          <a:lstStyle/>
          <a:p>
            <a:fld id="{B902DEFC-815B-4A5F-8289-07482FF1D2FB}" type="slidenum">
              <a:rPr lang="en-US" smtClean="0"/>
              <a:t>‹#›</a:t>
            </a:fld>
            <a:endParaRPr lang="en-US"/>
          </a:p>
        </p:txBody>
      </p:sp>
    </p:spTree>
    <p:extLst>
      <p:ext uri="{BB962C8B-B14F-4D97-AF65-F5344CB8AC3E}">
        <p14:creationId xmlns:p14="http://schemas.microsoft.com/office/powerpoint/2010/main" val="14247843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678D36-AEA8-4C5B-BDA5-0BF12CF42EC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FD0DF25F-44B4-4BC6-80F6-71B4D10D211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EE6A37D-4837-4419-9610-87665B09223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2845041-27F3-4D5C-AC26-1AED722C4468}"/>
              </a:ext>
            </a:extLst>
          </p:cNvPr>
          <p:cNvSpPr>
            <a:spLocks noGrp="1"/>
          </p:cNvSpPr>
          <p:nvPr>
            <p:ph type="dt" sz="half" idx="10"/>
          </p:nvPr>
        </p:nvSpPr>
        <p:spPr/>
        <p:txBody>
          <a:bodyPr/>
          <a:lstStyle/>
          <a:p>
            <a:fld id="{53BC504C-1AD0-46B5-B35F-10EB3C1DC03F}" type="datetimeFigureOut">
              <a:rPr lang="en-US" smtClean="0"/>
              <a:t>6/22/2020</a:t>
            </a:fld>
            <a:endParaRPr lang="en-US"/>
          </a:p>
        </p:txBody>
      </p:sp>
      <p:sp>
        <p:nvSpPr>
          <p:cNvPr id="6" name="Footer Placeholder 5">
            <a:extLst>
              <a:ext uri="{FF2B5EF4-FFF2-40B4-BE49-F238E27FC236}">
                <a16:creationId xmlns:a16="http://schemas.microsoft.com/office/drawing/2014/main" id="{E1455016-CC71-4278-A703-F48CC31EDBC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3AA624D-2212-4150-BA81-4E1A91203E47}"/>
              </a:ext>
            </a:extLst>
          </p:cNvPr>
          <p:cNvSpPr>
            <a:spLocks noGrp="1"/>
          </p:cNvSpPr>
          <p:nvPr>
            <p:ph type="sldNum" sz="quarter" idx="12"/>
          </p:nvPr>
        </p:nvSpPr>
        <p:spPr/>
        <p:txBody>
          <a:bodyPr/>
          <a:lstStyle/>
          <a:p>
            <a:fld id="{B902DEFC-815B-4A5F-8289-07482FF1D2FB}" type="slidenum">
              <a:rPr lang="en-US" smtClean="0"/>
              <a:t>‹#›</a:t>
            </a:fld>
            <a:endParaRPr lang="en-US"/>
          </a:p>
        </p:txBody>
      </p:sp>
    </p:spTree>
    <p:extLst>
      <p:ext uri="{BB962C8B-B14F-4D97-AF65-F5344CB8AC3E}">
        <p14:creationId xmlns:p14="http://schemas.microsoft.com/office/powerpoint/2010/main" val="30973796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1DF240-F8F7-4646-A47A-F2221E4C6B4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E588D28-6306-47AC-BD34-4411251F22E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3C4C1E1C-A173-4C46-8596-F804528D19C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979410B-62E3-45B9-B75D-6FB7FD19F3EE}"/>
              </a:ext>
            </a:extLst>
          </p:cNvPr>
          <p:cNvSpPr>
            <a:spLocks noGrp="1"/>
          </p:cNvSpPr>
          <p:nvPr>
            <p:ph type="dt" sz="half" idx="10"/>
          </p:nvPr>
        </p:nvSpPr>
        <p:spPr/>
        <p:txBody>
          <a:bodyPr/>
          <a:lstStyle/>
          <a:p>
            <a:fld id="{53BC504C-1AD0-46B5-B35F-10EB3C1DC03F}" type="datetimeFigureOut">
              <a:rPr lang="en-US" smtClean="0"/>
              <a:t>6/22/2020</a:t>
            </a:fld>
            <a:endParaRPr lang="en-US"/>
          </a:p>
        </p:txBody>
      </p:sp>
      <p:sp>
        <p:nvSpPr>
          <p:cNvPr id="6" name="Footer Placeholder 5">
            <a:extLst>
              <a:ext uri="{FF2B5EF4-FFF2-40B4-BE49-F238E27FC236}">
                <a16:creationId xmlns:a16="http://schemas.microsoft.com/office/drawing/2014/main" id="{B695B8A7-B46D-408C-B4B0-C898725D1B3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859FE1C-B1BB-485F-A6CC-1D95E8556EDD}"/>
              </a:ext>
            </a:extLst>
          </p:cNvPr>
          <p:cNvSpPr>
            <a:spLocks noGrp="1"/>
          </p:cNvSpPr>
          <p:nvPr>
            <p:ph type="sldNum" sz="quarter" idx="12"/>
          </p:nvPr>
        </p:nvSpPr>
        <p:spPr/>
        <p:txBody>
          <a:bodyPr/>
          <a:lstStyle/>
          <a:p>
            <a:fld id="{B902DEFC-815B-4A5F-8289-07482FF1D2FB}" type="slidenum">
              <a:rPr lang="en-US" smtClean="0"/>
              <a:t>‹#›</a:t>
            </a:fld>
            <a:endParaRPr lang="en-US"/>
          </a:p>
        </p:txBody>
      </p:sp>
    </p:spTree>
    <p:extLst>
      <p:ext uri="{BB962C8B-B14F-4D97-AF65-F5344CB8AC3E}">
        <p14:creationId xmlns:p14="http://schemas.microsoft.com/office/powerpoint/2010/main" val="28583404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E0A2105-755D-4146-87B1-D2AD1EBAF90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53BE19D5-4CAB-428A-9B54-92A8340E452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EBF61F6-1FF5-445B-9FB4-B927A39A143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BC504C-1AD0-46B5-B35F-10EB3C1DC03F}" type="datetimeFigureOut">
              <a:rPr lang="en-US" smtClean="0"/>
              <a:t>6/22/2020</a:t>
            </a:fld>
            <a:endParaRPr lang="en-US"/>
          </a:p>
        </p:txBody>
      </p:sp>
      <p:sp>
        <p:nvSpPr>
          <p:cNvPr id="5" name="Footer Placeholder 4">
            <a:extLst>
              <a:ext uri="{FF2B5EF4-FFF2-40B4-BE49-F238E27FC236}">
                <a16:creationId xmlns:a16="http://schemas.microsoft.com/office/drawing/2014/main" id="{694FFA15-9A28-47E6-9249-F9F5A741265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177678EA-4C58-4447-BF6A-2E05F3C5144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902DEFC-815B-4A5F-8289-07482FF1D2FB}" type="slidenum">
              <a:rPr lang="en-US" smtClean="0"/>
              <a:t>‹#›</a:t>
            </a:fld>
            <a:endParaRPr lang="en-US"/>
          </a:p>
        </p:txBody>
      </p:sp>
    </p:spTree>
    <p:extLst>
      <p:ext uri="{BB962C8B-B14F-4D97-AF65-F5344CB8AC3E}">
        <p14:creationId xmlns:p14="http://schemas.microsoft.com/office/powerpoint/2010/main" val="112075661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2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jpeg"/><Relationship Id="rId1" Type="http://schemas.openxmlformats.org/officeDocument/2006/relationships/slideLayout" Target="../slideLayouts/slideLayout1.xml"/><Relationship Id="rId4" Type="http://schemas.openxmlformats.org/officeDocument/2006/relationships/hyperlink" Target="https://www.facebook.com/groups/538153443545779/"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92CF7E-8E62-44C0-BF0B-77113AD1EDE2}"/>
              </a:ext>
            </a:extLst>
          </p:cNvPr>
          <p:cNvSpPr>
            <a:spLocks noGrp="1"/>
          </p:cNvSpPr>
          <p:nvPr>
            <p:ph type="ctrTitle"/>
          </p:nvPr>
        </p:nvSpPr>
        <p:spPr>
          <a:xfrm>
            <a:off x="6646615" y="1225683"/>
            <a:ext cx="5097709" cy="2889114"/>
          </a:xfrm>
        </p:spPr>
        <p:txBody>
          <a:bodyPr anchor="b">
            <a:normAutofit fontScale="90000"/>
          </a:bodyPr>
          <a:lstStyle/>
          <a:p>
            <a:pPr algn="l"/>
            <a:r>
              <a:rPr lang="en-US" dirty="0"/>
              <a:t>Module 8:</a:t>
            </a:r>
            <a:br>
              <a:rPr lang="en-US" dirty="0"/>
            </a:br>
            <a:br>
              <a:rPr lang="en-US" dirty="0"/>
            </a:br>
            <a:r>
              <a:rPr lang="en-US" dirty="0"/>
              <a:t>Pesticides – What to Know and Safety</a:t>
            </a:r>
          </a:p>
        </p:txBody>
      </p:sp>
      <p:sp>
        <p:nvSpPr>
          <p:cNvPr id="9" name="Freeform: Shape 8">
            <a:extLst>
              <a:ext uri="{FF2B5EF4-FFF2-40B4-BE49-F238E27FC236}">
                <a16:creationId xmlns:a16="http://schemas.microsoft.com/office/drawing/2014/main" id="{1DB7C82F-AB7E-4F0C-B829-FA1B9C4151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6172782" cy="6858000"/>
          </a:xfrm>
          <a:custGeom>
            <a:avLst/>
            <a:gdLst>
              <a:gd name="connsiteX0" fmla="*/ 6172782 w 6172782"/>
              <a:gd name="connsiteY0" fmla="*/ 0 h 6858000"/>
              <a:gd name="connsiteX1" fmla="*/ 69075 w 6172782"/>
              <a:gd name="connsiteY1" fmla="*/ 0 h 6858000"/>
              <a:gd name="connsiteX2" fmla="*/ 35131 w 6172782"/>
              <a:gd name="connsiteY2" fmla="*/ 267128 h 6858000"/>
              <a:gd name="connsiteX3" fmla="*/ 0 w 6172782"/>
              <a:gd name="connsiteY3" fmla="*/ 962845 h 6858000"/>
              <a:gd name="connsiteX4" fmla="*/ 3276103 w 6172782"/>
              <a:gd name="connsiteY4" fmla="*/ 6782205 h 6858000"/>
              <a:gd name="connsiteX5" fmla="*/ 3407923 w 6172782"/>
              <a:gd name="connsiteY5" fmla="*/ 6858000 h 6858000"/>
              <a:gd name="connsiteX6" fmla="*/ 6172782 w 617278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72782" h="6858000">
                <a:moveTo>
                  <a:pt x="6172782" y="0"/>
                </a:moveTo>
                <a:lnTo>
                  <a:pt x="69075" y="0"/>
                </a:lnTo>
                <a:lnTo>
                  <a:pt x="35131" y="267128"/>
                </a:lnTo>
                <a:cubicBezTo>
                  <a:pt x="11901" y="495874"/>
                  <a:pt x="0" y="727970"/>
                  <a:pt x="0" y="962845"/>
                </a:cubicBezTo>
                <a:cubicBezTo>
                  <a:pt x="0" y="3429034"/>
                  <a:pt x="1312002" y="5588789"/>
                  <a:pt x="3276103" y="6782205"/>
                </a:cubicBezTo>
                <a:lnTo>
                  <a:pt x="3407923" y="6858000"/>
                </a:lnTo>
                <a:lnTo>
                  <a:pt x="6172782" y="6858000"/>
                </a:ln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4" name="Picture 3">
            <a:extLst>
              <a:ext uri="{FF2B5EF4-FFF2-40B4-BE49-F238E27FC236}">
                <a16:creationId xmlns:a16="http://schemas.microsoft.com/office/drawing/2014/main" id="{475F43CB-3FCF-427F-A611-61A76B02C01B}"/>
              </a:ext>
            </a:extLst>
          </p:cNvPr>
          <p:cNvPicPr>
            <a:picLocks noChangeAspect="1"/>
          </p:cNvPicPr>
          <p:nvPr/>
        </p:nvPicPr>
        <p:blipFill rotWithShape="1">
          <a:blip r:embed="rId3"/>
          <a:srcRect t="13892" b="22072"/>
          <a:stretch/>
        </p:blipFill>
        <p:spPr>
          <a:xfrm>
            <a:off x="20" y="10"/>
            <a:ext cx="6024134" cy="6857990"/>
          </a:xfrm>
          <a:custGeom>
            <a:avLst/>
            <a:gdLst/>
            <a:ahLst/>
            <a:cxnLst/>
            <a:rect l="l" t="t" r="r" b="b"/>
            <a:pathLst>
              <a:path w="6024154" h="6858000">
                <a:moveTo>
                  <a:pt x="0" y="0"/>
                </a:moveTo>
                <a:lnTo>
                  <a:pt x="5953780" y="0"/>
                </a:lnTo>
                <a:lnTo>
                  <a:pt x="5989880" y="284091"/>
                </a:lnTo>
                <a:cubicBezTo>
                  <a:pt x="6012544" y="507260"/>
                  <a:pt x="6024154" y="733696"/>
                  <a:pt x="6024154" y="962844"/>
                </a:cubicBezTo>
                <a:cubicBezTo>
                  <a:pt x="6024154" y="3483472"/>
                  <a:pt x="4619336" y="5675986"/>
                  <a:pt x="2549934" y="6800152"/>
                </a:cubicBezTo>
                <a:lnTo>
                  <a:pt x="2436987" y="6858000"/>
                </a:lnTo>
                <a:lnTo>
                  <a:pt x="0" y="6858000"/>
                </a:lnTo>
                <a:close/>
              </a:path>
            </a:pathLst>
          </a:custGeom>
        </p:spPr>
      </p:pic>
      <p:pic>
        <p:nvPicPr>
          <p:cNvPr id="6" name="Picture 5" descr="A picture showing vegetables and the LSU AgCenter logo&#10;">
            <a:extLst>
              <a:ext uri="{FF2B5EF4-FFF2-40B4-BE49-F238E27FC236}">
                <a16:creationId xmlns:a16="http://schemas.microsoft.com/office/drawing/2014/main" id="{F9DFAC41-0714-41D5-9F04-81263211CEDB}"/>
              </a:ext>
              <a:ext uri="{C183D7F6-B498-43B3-948B-1728B52AA6E4}">
                <adec:decorative xmlns:adec="http://schemas.microsoft.com/office/drawing/2017/decorative" val="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1287" y="4605337"/>
            <a:ext cx="2590800" cy="1762125"/>
          </a:xfrm>
          <a:prstGeom prst="rect">
            <a:avLst/>
          </a:prstGeom>
        </p:spPr>
      </p:pic>
      <p:sp>
        <p:nvSpPr>
          <p:cNvPr id="10" name="Subtitle 2">
            <a:extLst>
              <a:ext uri="{FF2B5EF4-FFF2-40B4-BE49-F238E27FC236}">
                <a16:creationId xmlns:a16="http://schemas.microsoft.com/office/drawing/2014/main" id="{9CF527C1-D6F7-4722-A254-19367183D1DB}"/>
              </a:ext>
            </a:extLst>
          </p:cNvPr>
          <p:cNvSpPr txBox="1">
            <a:spLocks/>
          </p:cNvSpPr>
          <p:nvPr/>
        </p:nvSpPr>
        <p:spPr>
          <a:xfrm>
            <a:off x="5027059" y="4912467"/>
            <a:ext cx="6960093" cy="1147863"/>
          </a:xfrm>
          <a:prstGeom prst="rect">
            <a:avLst/>
          </a:prstGeom>
        </p:spPr>
        <p:txBody>
          <a:bodyPr vert="horz" lIns="91440" tIns="45720" rIns="91440" bIns="45720" rtlCol="0" anchor="t">
            <a:normAutofit fontScale="70000" lnSpcReduction="2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3600" dirty="0"/>
              <a:t>LSU AgCenter Home Gardening Certificate Course</a:t>
            </a:r>
          </a:p>
          <a:p>
            <a:endParaRPr lang="en-US" sz="2000" dirty="0"/>
          </a:p>
          <a:p>
            <a:r>
              <a:rPr lang="en-US" sz="2000" dirty="0"/>
              <a:t>Dr. Joe Willis, Dr. Paula Barton-Willis, Anna Timmerman &amp; Chris Dunaway</a:t>
            </a:r>
          </a:p>
          <a:p>
            <a:endParaRPr lang="en-US" sz="2000" dirty="0"/>
          </a:p>
        </p:txBody>
      </p:sp>
    </p:spTree>
    <p:extLst>
      <p:ext uri="{BB962C8B-B14F-4D97-AF65-F5344CB8AC3E}">
        <p14:creationId xmlns:p14="http://schemas.microsoft.com/office/powerpoint/2010/main" val="3239772855"/>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B54F8E1-1FB2-44AA-A7EC-0F0086AA4B74}"/>
              </a:ext>
            </a:extLst>
          </p:cNvPr>
          <p:cNvSpPr/>
          <p:nvPr/>
        </p:nvSpPr>
        <p:spPr>
          <a:xfrm>
            <a:off x="152400" y="1006078"/>
            <a:ext cx="11544300" cy="5632311"/>
          </a:xfrm>
          <a:prstGeom prst="rect">
            <a:avLst/>
          </a:prstGeom>
        </p:spPr>
        <p:txBody>
          <a:bodyPr wrap="square">
            <a:spAutoFit/>
          </a:bodyPr>
          <a:lstStyle/>
          <a:p>
            <a:pPr marL="742950" indent="-742950">
              <a:buFont typeface="+mj-lt"/>
              <a:buAutoNum type="arabicPeriod"/>
            </a:pPr>
            <a:r>
              <a:rPr lang="en-US" sz="4000" dirty="0"/>
              <a:t>Always identify the pest/problem before taking any action </a:t>
            </a:r>
          </a:p>
          <a:p>
            <a:pPr marL="742950" indent="-742950">
              <a:buFont typeface="+mj-lt"/>
              <a:buAutoNum type="arabicPeriod"/>
            </a:pPr>
            <a:r>
              <a:rPr lang="en-US" sz="4000" dirty="0"/>
              <a:t>Misidentification results in errors in knowledge, errors in action, and ineffective control of the real problem</a:t>
            </a:r>
          </a:p>
          <a:p>
            <a:pPr marL="742950" indent="-742950">
              <a:buFont typeface="+mj-lt"/>
              <a:buAutoNum type="arabicPeriod"/>
            </a:pPr>
            <a:r>
              <a:rPr lang="en-US" sz="4000" dirty="0"/>
              <a:t>Biotic vs Abiotic</a:t>
            </a:r>
          </a:p>
          <a:p>
            <a:pPr marL="742950" indent="-742950">
              <a:buFont typeface="+mj-lt"/>
              <a:buAutoNum type="arabicPeriod"/>
            </a:pPr>
            <a:r>
              <a:rPr lang="en-US" sz="4000" dirty="0"/>
              <a:t>Beneficial vs Harmful</a:t>
            </a:r>
          </a:p>
          <a:p>
            <a:pPr marL="742950" indent="-742950">
              <a:buFont typeface="+mj-lt"/>
              <a:buAutoNum type="arabicPeriod"/>
            </a:pPr>
            <a:r>
              <a:rPr lang="en-US" sz="4000" dirty="0"/>
              <a:t>Misidentification also results in lost time and wasted money</a:t>
            </a:r>
          </a:p>
        </p:txBody>
      </p:sp>
      <p:sp>
        <p:nvSpPr>
          <p:cNvPr id="3" name="TextBox 2">
            <a:extLst>
              <a:ext uri="{FF2B5EF4-FFF2-40B4-BE49-F238E27FC236}">
                <a16:creationId xmlns:a16="http://schemas.microsoft.com/office/drawing/2014/main" id="{82A4F79C-242B-4294-8491-FEC4F90CED85}"/>
              </a:ext>
            </a:extLst>
          </p:cNvPr>
          <p:cNvSpPr txBox="1"/>
          <p:nvPr/>
        </p:nvSpPr>
        <p:spPr>
          <a:xfrm>
            <a:off x="0" y="0"/>
            <a:ext cx="12192000" cy="830997"/>
          </a:xfrm>
          <a:prstGeom prst="rect">
            <a:avLst/>
          </a:prstGeom>
          <a:noFill/>
        </p:spPr>
        <p:txBody>
          <a:bodyPr wrap="square" rtlCol="0">
            <a:spAutoFit/>
          </a:bodyPr>
          <a:lstStyle/>
          <a:p>
            <a:pPr algn="ctr"/>
            <a:r>
              <a:rPr lang="en-US" sz="4800" dirty="0"/>
              <a:t>Identification of the Pest or Problem is Essential</a:t>
            </a:r>
          </a:p>
        </p:txBody>
      </p:sp>
    </p:spTree>
    <p:extLst>
      <p:ext uri="{BB962C8B-B14F-4D97-AF65-F5344CB8AC3E}">
        <p14:creationId xmlns:p14="http://schemas.microsoft.com/office/powerpoint/2010/main" val="1699365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26FA79F-142B-43D6-A1C8-1DFE12A0AD75}"/>
              </a:ext>
            </a:extLst>
          </p:cNvPr>
          <p:cNvSpPr txBox="1"/>
          <p:nvPr/>
        </p:nvSpPr>
        <p:spPr>
          <a:xfrm>
            <a:off x="2314575" y="-19050"/>
            <a:ext cx="7562850" cy="830997"/>
          </a:xfrm>
          <a:prstGeom prst="rect">
            <a:avLst/>
          </a:prstGeom>
          <a:noFill/>
        </p:spPr>
        <p:txBody>
          <a:bodyPr wrap="square" rtlCol="0">
            <a:spAutoFit/>
          </a:bodyPr>
          <a:lstStyle/>
          <a:p>
            <a:pPr algn="ctr"/>
            <a:r>
              <a:rPr lang="en-US" sz="4800" dirty="0"/>
              <a:t>After Identifying The Pest</a:t>
            </a:r>
          </a:p>
        </p:txBody>
      </p:sp>
      <p:sp>
        <p:nvSpPr>
          <p:cNvPr id="3" name="TextBox 2">
            <a:extLst>
              <a:ext uri="{FF2B5EF4-FFF2-40B4-BE49-F238E27FC236}">
                <a16:creationId xmlns:a16="http://schemas.microsoft.com/office/drawing/2014/main" id="{B7189719-4A1F-4EAC-9DEB-9C23B9649D42}"/>
              </a:ext>
            </a:extLst>
          </p:cNvPr>
          <p:cNvSpPr txBox="1"/>
          <p:nvPr/>
        </p:nvSpPr>
        <p:spPr>
          <a:xfrm>
            <a:off x="0" y="1102578"/>
            <a:ext cx="12192000" cy="5755422"/>
          </a:xfrm>
          <a:prstGeom prst="rect">
            <a:avLst/>
          </a:prstGeom>
          <a:noFill/>
        </p:spPr>
        <p:txBody>
          <a:bodyPr wrap="square" rtlCol="0">
            <a:spAutoFit/>
          </a:bodyPr>
          <a:lstStyle/>
          <a:p>
            <a:pPr algn="ctr"/>
            <a:r>
              <a:rPr lang="en-US" sz="4000" dirty="0"/>
              <a:t>Consider all your options </a:t>
            </a:r>
            <a:r>
              <a:rPr lang="en-US" sz="4000" b="1" dirty="0"/>
              <a:t>before</a:t>
            </a:r>
            <a:r>
              <a:rPr lang="en-US" sz="4000" dirty="0"/>
              <a:t> taking action:</a:t>
            </a:r>
          </a:p>
          <a:p>
            <a:endParaRPr lang="en-US" sz="4000" dirty="0"/>
          </a:p>
          <a:p>
            <a:pPr marL="742950" indent="-742950">
              <a:buFont typeface="+mj-lt"/>
              <a:buAutoNum type="arabicPeriod"/>
            </a:pPr>
            <a:r>
              <a:rPr lang="en-US" sz="3600" dirty="0"/>
              <a:t>Biological Control – Introduce predators or use antagonistic organisms</a:t>
            </a:r>
          </a:p>
          <a:p>
            <a:pPr marL="742950" indent="-742950">
              <a:buFont typeface="+mj-lt"/>
              <a:buAutoNum type="arabicPeriod"/>
            </a:pPr>
            <a:r>
              <a:rPr lang="en-US" sz="3600" dirty="0"/>
              <a:t>Mechanical – Hand remove weeds or bugs</a:t>
            </a:r>
          </a:p>
          <a:p>
            <a:pPr marL="742950" indent="-742950">
              <a:buFont typeface="+mj-lt"/>
              <a:buAutoNum type="arabicPeriod"/>
            </a:pPr>
            <a:r>
              <a:rPr lang="en-US" sz="3600" dirty="0"/>
              <a:t>Cultural – Stop overhead watering and use drip irrigation</a:t>
            </a:r>
          </a:p>
          <a:p>
            <a:pPr marL="742950" indent="-742950">
              <a:buFont typeface="+mj-lt"/>
              <a:buAutoNum type="arabicPeriod"/>
            </a:pPr>
            <a:r>
              <a:rPr lang="en-US" sz="3600" dirty="0"/>
              <a:t>Physical – Cover your plants with a net or row crop material</a:t>
            </a:r>
          </a:p>
          <a:p>
            <a:pPr marL="742950" indent="-742950">
              <a:buFont typeface="+mj-lt"/>
              <a:buAutoNum type="arabicPeriod"/>
            </a:pPr>
            <a:r>
              <a:rPr lang="en-US" sz="3600" dirty="0"/>
              <a:t>Genetic – Change to use of resistant varieties</a:t>
            </a:r>
          </a:p>
          <a:p>
            <a:pPr marL="742950" indent="-742950">
              <a:buFont typeface="+mj-lt"/>
              <a:buAutoNum type="arabicPeriod"/>
            </a:pPr>
            <a:r>
              <a:rPr lang="en-US" sz="3600" dirty="0"/>
              <a:t>Chemical – Use the appropriate pesticide according to label directions</a:t>
            </a:r>
          </a:p>
        </p:txBody>
      </p:sp>
    </p:spTree>
    <p:extLst>
      <p:ext uri="{BB962C8B-B14F-4D97-AF65-F5344CB8AC3E}">
        <p14:creationId xmlns:p14="http://schemas.microsoft.com/office/powerpoint/2010/main" val="13441556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62B2381-5B73-4ED5-891F-134929FDC219}"/>
              </a:ext>
            </a:extLst>
          </p:cNvPr>
          <p:cNvSpPr txBox="1"/>
          <p:nvPr/>
        </p:nvSpPr>
        <p:spPr>
          <a:xfrm>
            <a:off x="2314575" y="0"/>
            <a:ext cx="7562850" cy="830997"/>
          </a:xfrm>
          <a:prstGeom prst="rect">
            <a:avLst/>
          </a:prstGeom>
          <a:noFill/>
        </p:spPr>
        <p:txBody>
          <a:bodyPr wrap="square" rtlCol="0">
            <a:spAutoFit/>
          </a:bodyPr>
          <a:lstStyle/>
          <a:p>
            <a:pPr algn="ctr"/>
            <a:r>
              <a:rPr lang="en-US" sz="4800" dirty="0"/>
              <a:t>Before Purchasing a Pesticide</a:t>
            </a:r>
          </a:p>
        </p:txBody>
      </p:sp>
      <p:sp>
        <p:nvSpPr>
          <p:cNvPr id="3" name="TextBox 2">
            <a:extLst>
              <a:ext uri="{FF2B5EF4-FFF2-40B4-BE49-F238E27FC236}">
                <a16:creationId xmlns:a16="http://schemas.microsoft.com/office/drawing/2014/main" id="{4D7CE96B-5BE9-4772-8E08-11D43FCDF38F}"/>
              </a:ext>
            </a:extLst>
          </p:cNvPr>
          <p:cNvSpPr txBox="1"/>
          <p:nvPr/>
        </p:nvSpPr>
        <p:spPr>
          <a:xfrm>
            <a:off x="981075" y="1485900"/>
            <a:ext cx="10229850" cy="4401205"/>
          </a:xfrm>
          <a:prstGeom prst="rect">
            <a:avLst/>
          </a:prstGeom>
          <a:noFill/>
        </p:spPr>
        <p:txBody>
          <a:bodyPr wrap="square" rtlCol="0">
            <a:spAutoFit/>
          </a:bodyPr>
          <a:lstStyle/>
          <a:p>
            <a:pPr marL="742950" indent="-742950">
              <a:buFont typeface="+mj-lt"/>
              <a:buAutoNum type="arabicPeriod"/>
            </a:pPr>
            <a:r>
              <a:rPr lang="en-US" sz="4000" dirty="0"/>
              <a:t>Identify the Pest</a:t>
            </a:r>
          </a:p>
          <a:p>
            <a:pPr marL="742950" indent="-742950">
              <a:buFont typeface="+mj-lt"/>
              <a:buAutoNum type="arabicPeriod"/>
            </a:pPr>
            <a:r>
              <a:rPr lang="en-US" sz="4000" dirty="0"/>
              <a:t>Read the pesticide labels of available options</a:t>
            </a:r>
          </a:p>
          <a:p>
            <a:pPr marL="742950" indent="-742950">
              <a:buFont typeface="+mj-lt"/>
              <a:buAutoNum type="arabicPeriod"/>
            </a:pPr>
            <a:r>
              <a:rPr lang="en-US" sz="4000" dirty="0"/>
              <a:t>Choose the Best product</a:t>
            </a:r>
          </a:p>
          <a:p>
            <a:pPr marL="742950" indent="-742950">
              <a:buFont typeface="+mj-lt"/>
              <a:buAutoNum type="arabicPeriod"/>
            </a:pPr>
            <a:r>
              <a:rPr lang="en-US" sz="4000" dirty="0"/>
              <a:t>Be Sure you have the proper equipment for application</a:t>
            </a:r>
          </a:p>
          <a:p>
            <a:pPr marL="742950" indent="-742950">
              <a:buFont typeface="+mj-lt"/>
              <a:buAutoNum type="arabicPeriod"/>
            </a:pPr>
            <a:r>
              <a:rPr lang="en-US" sz="4000" dirty="0"/>
              <a:t>Be Sure you have the proper Personal Protective Equipment (PPE)</a:t>
            </a:r>
          </a:p>
        </p:txBody>
      </p:sp>
    </p:spTree>
    <p:extLst>
      <p:ext uri="{BB962C8B-B14F-4D97-AF65-F5344CB8AC3E}">
        <p14:creationId xmlns:p14="http://schemas.microsoft.com/office/powerpoint/2010/main" val="24340117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006BA2D-0F21-4ACD-93C3-A94A50F710D1}"/>
              </a:ext>
            </a:extLst>
          </p:cNvPr>
          <p:cNvSpPr txBox="1"/>
          <p:nvPr/>
        </p:nvSpPr>
        <p:spPr>
          <a:xfrm>
            <a:off x="2714625" y="3601"/>
            <a:ext cx="6762750" cy="830997"/>
          </a:xfrm>
          <a:prstGeom prst="rect">
            <a:avLst/>
          </a:prstGeom>
          <a:noFill/>
        </p:spPr>
        <p:txBody>
          <a:bodyPr wrap="square" rtlCol="0">
            <a:spAutoFit/>
          </a:bodyPr>
          <a:lstStyle/>
          <a:p>
            <a:pPr algn="ctr"/>
            <a:r>
              <a:rPr lang="en-US" sz="4800" dirty="0"/>
              <a:t>The Pesticide Label</a:t>
            </a:r>
          </a:p>
        </p:txBody>
      </p:sp>
      <p:sp>
        <p:nvSpPr>
          <p:cNvPr id="3" name="TextBox 2">
            <a:extLst>
              <a:ext uri="{FF2B5EF4-FFF2-40B4-BE49-F238E27FC236}">
                <a16:creationId xmlns:a16="http://schemas.microsoft.com/office/drawing/2014/main" id="{E0B64AF1-A49C-47E5-AF35-6A944496293D}"/>
              </a:ext>
            </a:extLst>
          </p:cNvPr>
          <p:cNvSpPr txBox="1"/>
          <p:nvPr/>
        </p:nvSpPr>
        <p:spPr>
          <a:xfrm>
            <a:off x="371475" y="1047750"/>
            <a:ext cx="11449050" cy="5632311"/>
          </a:xfrm>
          <a:prstGeom prst="rect">
            <a:avLst/>
          </a:prstGeom>
          <a:noFill/>
        </p:spPr>
        <p:txBody>
          <a:bodyPr wrap="square" rtlCol="0">
            <a:spAutoFit/>
          </a:bodyPr>
          <a:lstStyle/>
          <a:p>
            <a:pPr marL="742950" indent="-742950">
              <a:buFont typeface="+mj-lt"/>
              <a:buAutoNum type="arabicPeriod"/>
            </a:pPr>
            <a:r>
              <a:rPr lang="en-US" sz="4000" dirty="0"/>
              <a:t>It is a legal document – The Label Is The Law</a:t>
            </a:r>
          </a:p>
          <a:p>
            <a:pPr marL="742950" indent="-742950">
              <a:buFont typeface="+mj-lt"/>
              <a:buAutoNum type="arabicPeriod"/>
            </a:pPr>
            <a:r>
              <a:rPr lang="en-US" sz="4000" dirty="0"/>
              <a:t>Main method of communication between pesticide manufacturer and pesticide user</a:t>
            </a:r>
          </a:p>
          <a:p>
            <a:pPr marL="742950" indent="-742950">
              <a:buFont typeface="+mj-lt"/>
              <a:buAutoNum type="arabicPeriod"/>
            </a:pPr>
            <a:r>
              <a:rPr lang="en-US" sz="4000" dirty="0"/>
              <a:t>It is unique to each pesticide</a:t>
            </a:r>
          </a:p>
          <a:p>
            <a:pPr marL="742950" indent="-742950">
              <a:buFont typeface="+mj-lt"/>
              <a:buAutoNum type="arabicPeriod"/>
            </a:pPr>
            <a:r>
              <a:rPr lang="en-US" sz="4000" dirty="0"/>
              <a:t>Overseen and regulated by the EPA</a:t>
            </a:r>
          </a:p>
          <a:p>
            <a:pPr marL="742950" indent="-742950">
              <a:buFont typeface="+mj-lt"/>
              <a:buAutoNum type="arabicPeriod"/>
            </a:pPr>
            <a:r>
              <a:rPr lang="en-US" sz="4000" dirty="0"/>
              <a:t>EPA requires documentation for claims of effectiveness, safety, environmental effects, - essentially everything on the label</a:t>
            </a:r>
          </a:p>
          <a:p>
            <a:pPr marL="742950" indent="-742950">
              <a:buFont typeface="+mj-lt"/>
              <a:buAutoNum type="arabicPeriod"/>
            </a:pPr>
            <a:r>
              <a:rPr lang="en-US" sz="4000" dirty="0"/>
              <a:t>Every label has legally required information on it</a:t>
            </a:r>
          </a:p>
        </p:txBody>
      </p:sp>
    </p:spTree>
    <p:extLst>
      <p:ext uri="{BB962C8B-B14F-4D97-AF65-F5344CB8AC3E}">
        <p14:creationId xmlns:p14="http://schemas.microsoft.com/office/powerpoint/2010/main" val="100225171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A479BE8-BAA2-45D6-9062-DDF600979C79}"/>
              </a:ext>
            </a:extLst>
          </p:cNvPr>
          <p:cNvSpPr/>
          <p:nvPr/>
        </p:nvSpPr>
        <p:spPr>
          <a:xfrm>
            <a:off x="314325" y="1005691"/>
            <a:ext cx="11563350" cy="5693866"/>
          </a:xfrm>
          <a:prstGeom prst="rect">
            <a:avLst/>
          </a:prstGeom>
        </p:spPr>
        <p:txBody>
          <a:bodyPr wrap="square">
            <a:spAutoFit/>
          </a:bodyPr>
          <a:lstStyle/>
          <a:p>
            <a:pPr marL="514350" indent="-514350">
              <a:buFont typeface="+mj-lt"/>
              <a:buAutoNum type="arabicPeriod"/>
            </a:pPr>
            <a:r>
              <a:rPr lang="en-US" sz="2800" dirty="0"/>
              <a:t>Name and address of the producer, registrant, or person for whom produced </a:t>
            </a:r>
          </a:p>
          <a:p>
            <a:pPr marL="514350" indent="-514350">
              <a:buFont typeface="+mj-lt"/>
              <a:buAutoNum type="arabicPeriod"/>
            </a:pPr>
            <a:r>
              <a:rPr lang="en-US" sz="2800" dirty="0"/>
              <a:t>Restricted Use Statement (if required) </a:t>
            </a:r>
          </a:p>
          <a:p>
            <a:pPr marL="514350" indent="-514350">
              <a:buFont typeface="+mj-lt"/>
              <a:buAutoNum type="arabicPeriod"/>
            </a:pPr>
            <a:r>
              <a:rPr lang="en-US" sz="2800" dirty="0"/>
              <a:t>Product Name, Brand or Trademark </a:t>
            </a:r>
          </a:p>
          <a:p>
            <a:pPr marL="514350" indent="-514350">
              <a:buFont typeface="+mj-lt"/>
              <a:buAutoNum type="arabicPeriod"/>
            </a:pPr>
            <a:r>
              <a:rPr lang="en-US" sz="2800" dirty="0"/>
              <a:t>Ingredient Statement </a:t>
            </a:r>
          </a:p>
          <a:p>
            <a:pPr marL="514350" indent="-514350">
              <a:buFont typeface="+mj-lt"/>
              <a:buAutoNum type="arabicPeriod"/>
            </a:pPr>
            <a:r>
              <a:rPr lang="en-US" sz="2800" dirty="0"/>
              <a:t>Signal Word, including Skull &amp; Crossbones, if either are required </a:t>
            </a:r>
          </a:p>
          <a:p>
            <a:pPr marL="514350" indent="-514350">
              <a:buFont typeface="+mj-lt"/>
              <a:buAutoNum type="arabicPeriod"/>
            </a:pPr>
            <a:r>
              <a:rPr lang="en-US" sz="2800" dirty="0"/>
              <a:t>“Keep Out Of Reach Of Children” (KOOROC)</a:t>
            </a:r>
          </a:p>
          <a:p>
            <a:pPr marL="514350" indent="-514350">
              <a:buFont typeface="+mj-lt"/>
              <a:buAutoNum type="arabicPeriod"/>
            </a:pPr>
            <a:r>
              <a:rPr lang="en-US" sz="2800" dirty="0"/>
              <a:t>Precautionary Statements, including Hazards to Humans and Domestic Animals </a:t>
            </a:r>
          </a:p>
          <a:p>
            <a:pPr marL="514350" indent="-514350">
              <a:buFont typeface="+mj-lt"/>
              <a:buAutoNum type="arabicPeriod"/>
            </a:pPr>
            <a:r>
              <a:rPr lang="en-US" sz="2800" dirty="0"/>
              <a:t>EPA Registration Number and EPA Establishment Number </a:t>
            </a:r>
          </a:p>
          <a:p>
            <a:pPr marL="514350" indent="-514350">
              <a:buFont typeface="+mj-lt"/>
              <a:buAutoNum type="arabicPeriod"/>
            </a:pPr>
            <a:r>
              <a:rPr lang="en-US" sz="2800" dirty="0"/>
              <a:t>Storage and Disposal Statements </a:t>
            </a:r>
          </a:p>
          <a:p>
            <a:pPr marL="514350" indent="-514350">
              <a:buFont typeface="+mj-lt"/>
              <a:buAutoNum type="arabicPeriod"/>
            </a:pPr>
            <a:r>
              <a:rPr lang="en-US" sz="2800" dirty="0"/>
              <a:t>Referral Statement to “Directions for Use in booklet”</a:t>
            </a:r>
          </a:p>
          <a:p>
            <a:pPr marL="514350" indent="-514350">
              <a:buFont typeface="+mj-lt"/>
              <a:buAutoNum type="arabicPeriod"/>
            </a:pPr>
            <a:r>
              <a:rPr lang="en-US" sz="2800" dirty="0"/>
              <a:t>Net weight or measure of contents </a:t>
            </a:r>
          </a:p>
        </p:txBody>
      </p:sp>
      <p:sp>
        <p:nvSpPr>
          <p:cNvPr id="3" name="TextBox 2">
            <a:extLst>
              <a:ext uri="{FF2B5EF4-FFF2-40B4-BE49-F238E27FC236}">
                <a16:creationId xmlns:a16="http://schemas.microsoft.com/office/drawing/2014/main" id="{30F0BAB1-8B2D-41FC-BBEC-98EF680E2BFA}"/>
              </a:ext>
            </a:extLst>
          </p:cNvPr>
          <p:cNvSpPr txBox="1"/>
          <p:nvPr/>
        </p:nvSpPr>
        <p:spPr>
          <a:xfrm>
            <a:off x="1943100" y="0"/>
            <a:ext cx="7620000" cy="830997"/>
          </a:xfrm>
          <a:prstGeom prst="rect">
            <a:avLst/>
          </a:prstGeom>
          <a:noFill/>
        </p:spPr>
        <p:txBody>
          <a:bodyPr wrap="square" rtlCol="0">
            <a:spAutoFit/>
          </a:bodyPr>
          <a:lstStyle/>
          <a:p>
            <a:pPr algn="ctr"/>
            <a:r>
              <a:rPr lang="en-US" sz="4800" dirty="0"/>
              <a:t>Attached Label Must Contain</a:t>
            </a:r>
          </a:p>
        </p:txBody>
      </p:sp>
    </p:spTree>
    <p:extLst>
      <p:ext uri="{BB962C8B-B14F-4D97-AF65-F5344CB8AC3E}">
        <p14:creationId xmlns:p14="http://schemas.microsoft.com/office/powerpoint/2010/main" val="251272130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2A775D6F-4A55-4B99-BE0C-031C51F3F126}"/>
              </a:ext>
            </a:extLst>
          </p:cNvPr>
          <p:cNvSpPr txBox="1"/>
          <p:nvPr/>
        </p:nvSpPr>
        <p:spPr>
          <a:xfrm>
            <a:off x="1495425" y="0"/>
            <a:ext cx="9201150" cy="830997"/>
          </a:xfrm>
          <a:prstGeom prst="rect">
            <a:avLst/>
          </a:prstGeom>
          <a:noFill/>
        </p:spPr>
        <p:txBody>
          <a:bodyPr wrap="square" rtlCol="0">
            <a:spAutoFit/>
          </a:bodyPr>
          <a:lstStyle/>
          <a:p>
            <a:pPr algn="ctr"/>
            <a:r>
              <a:rPr lang="en-US" sz="4800" dirty="0"/>
              <a:t>When Should You Read The Label?</a:t>
            </a:r>
          </a:p>
        </p:txBody>
      </p:sp>
      <p:sp>
        <p:nvSpPr>
          <p:cNvPr id="4" name="Rectangle 3">
            <a:extLst>
              <a:ext uri="{FF2B5EF4-FFF2-40B4-BE49-F238E27FC236}">
                <a16:creationId xmlns:a16="http://schemas.microsoft.com/office/drawing/2014/main" id="{3E3B1985-B3EA-467B-BAB5-345F559290F2}"/>
              </a:ext>
            </a:extLst>
          </p:cNvPr>
          <p:cNvSpPr/>
          <p:nvPr/>
        </p:nvSpPr>
        <p:spPr>
          <a:xfrm>
            <a:off x="1971675" y="1990636"/>
            <a:ext cx="8248650" cy="3170099"/>
          </a:xfrm>
          <a:prstGeom prst="rect">
            <a:avLst/>
          </a:prstGeom>
        </p:spPr>
        <p:txBody>
          <a:bodyPr wrap="square">
            <a:spAutoFit/>
          </a:bodyPr>
          <a:lstStyle/>
          <a:p>
            <a:pPr marL="742950" indent="-742950">
              <a:buFont typeface="+mj-lt"/>
              <a:buAutoNum type="arabicPeriod"/>
            </a:pPr>
            <a:r>
              <a:rPr lang="en-US" sz="4000" dirty="0"/>
              <a:t>Before buying a pesticide</a:t>
            </a:r>
          </a:p>
          <a:p>
            <a:pPr marL="742950" indent="-742950">
              <a:buFont typeface="+mj-lt"/>
              <a:buAutoNum type="arabicPeriod"/>
            </a:pPr>
            <a:r>
              <a:rPr lang="en-US" sz="4000" dirty="0"/>
              <a:t>Before mixing and applying</a:t>
            </a:r>
          </a:p>
          <a:p>
            <a:pPr marL="742950" indent="-742950">
              <a:buFont typeface="+mj-lt"/>
              <a:buAutoNum type="arabicPeriod"/>
            </a:pPr>
            <a:r>
              <a:rPr lang="en-US" sz="4000" dirty="0"/>
              <a:t>When storing pesticides</a:t>
            </a:r>
          </a:p>
          <a:p>
            <a:pPr marL="742950" indent="-742950">
              <a:buFont typeface="+mj-lt"/>
              <a:buAutoNum type="arabicPeriod"/>
            </a:pPr>
            <a:r>
              <a:rPr lang="en-US" sz="4000" dirty="0"/>
              <a:t>Before disposing of unused pesticides or an empty container</a:t>
            </a:r>
          </a:p>
        </p:txBody>
      </p:sp>
    </p:spTree>
    <p:extLst>
      <p:ext uri="{BB962C8B-B14F-4D97-AF65-F5344CB8AC3E}">
        <p14:creationId xmlns:p14="http://schemas.microsoft.com/office/powerpoint/2010/main" val="246316296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04FD7ED-7D0F-441E-A6A8-E3714CC8A945}"/>
              </a:ext>
            </a:extLst>
          </p:cNvPr>
          <p:cNvSpPr/>
          <p:nvPr/>
        </p:nvSpPr>
        <p:spPr>
          <a:xfrm>
            <a:off x="3048000" y="1162735"/>
            <a:ext cx="6096000" cy="4247317"/>
          </a:xfrm>
          <a:prstGeom prst="rect">
            <a:avLst/>
          </a:prstGeom>
        </p:spPr>
        <p:txBody>
          <a:bodyPr>
            <a:spAutoFit/>
          </a:bodyPr>
          <a:lstStyle/>
          <a:p>
            <a:r>
              <a:rPr lang="en-US" sz="5400" dirty="0"/>
              <a:t>“It is a violation of Federal law to use this product in a manner inconsistent with its labelling.”</a:t>
            </a:r>
          </a:p>
        </p:txBody>
      </p:sp>
    </p:spTree>
    <p:extLst>
      <p:ext uri="{BB962C8B-B14F-4D97-AF65-F5344CB8AC3E}">
        <p14:creationId xmlns:p14="http://schemas.microsoft.com/office/powerpoint/2010/main" val="322818040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118F07E-B93D-4C2F-96B6-2F54C976993E}"/>
              </a:ext>
            </a:extLst>
          </p:cNvPr>
          <p:cNvSpPr/>
          <p:nvPr/>
        </p:nvSpPr>
        <p:spPr>
          <a:xfrm>
            <a:off x="171450" y="1703010"/>
            <a:ext cx="11849100" cy="4770537"/>
          </a:xfrm>
          <a:prstGeom prst="rect">
            <a:avLst/>
          </a:prstGeom>
        </p:spPr>
        <p:txBody>
          <a:bodyPr wrap="square">
            <a:spAutoFit/>
          </a:bodyPr>
          <a:lstStyle/>
          <a:p>
            <a:pPr marL="742950" indent="-742950">
              <a:buFont typeface="+mj-lt"/>
              <a:buAutoNum type="arabicPeriod"/>
            </a:pPr>
            <a:r>
              <a:rPr lang="en-US" sz="3800" dirty="0"/>
              <a:t>RUPs have the potential to cause unreasonable adverse effects to the environment and injury to applicators or bystanders without added restrictions. The "Restricted Use" classification restricts a product, or its uses, to use by a certified applicator or someone under the certified applicator's direct supervision. EPA</a:t>
            </a:r>
          </a:p>
          <a:p>
            <a:pPr marL="742950" indent="-742950">
              <a:buFont typeface="+mj-lt"/>
              <a:buAutoNum type="arabicPeriod"/>
            </a:pPr>
            <a:r>
              <a:rPr lang="en-US" sz="3800" dirty="0"/>
              <a:t>General use pesticides are those available to homeowners without a license</a:t>
            </a:r>
          </a:p>
        </p:txBody>
      </p:sp>
      <p:sp>
        <p:nvSpPr>
          <p:cNvPr id="3" name="TextBox 2">
            <a:extLst>
              <a:ext uri="{FF2B5EF4-FFF2-40B4-BE49-F238E27FC236}">
                <a16:creationId xmlns:a16="http://schemas.microsoft.com/office/drawing/2014/main" id="{85B531B6-B92D-4F86-B63D-7D68D920EBA0}"/>
              </a:ext>
            </a:extLst>
          </p:cNvPr>
          <p:cNvSpPr txBox="1"/>
          <p:nvPr/>
        </p:nvSpPr>
        <p:spPr>
          <a:xfrm>
            <a:off x="171450" y="0"/>
            <a:ext cx="11849100" cy="1569660"/>
          </a:xfrm>
          <a:prstGeom prst="rect">
            <a:avLst/>
          </a:prstGeom>
          <a:noFill/>
        </p:spPr>
        <p:txBody>
          <a:bodyPr wrap="square" rtlCol="0">
            <a:spAutoFit/>
          </a:bodyPr>
          <a:lstStyle/>
          <a:p>
            <a:pPr algn="ctr"/>
            <a:r>
              <a:rPr lang="en-US" sz="4800" dirty="0"/>
              <a:t>Restricted Use Pesticides vs General Use Pesticides</a:t>
            </a:r>
          </a:p>
        </p:txBody>
      </p:sp>
    </p:spTree>
    <p:extLst>
      <p:ext uri="{BB962C8B-B14F-4D97-AF65-F5344CB8AC3E}">
        <p14:creationId xmlns:p14="http://schemas.microsoft.com/office/powerpoint/2010/main" val="316574354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8D8DFFF-8703-4A59-826E-812462D76C08}"/>
              </a:ext>
            </a:extLst>
          </p:cNvPr>
          <p:cNvSpPr txBox="1"/>
          <p:nvPr/>
        </p:nvSpPr>
        <p:spPr>
          <a:xfrm>
            <a:off x="1562100" y="60751"/>
            <a:ext cx="9067800" cy="830997"/>
          </a:xfrm>
          <a:prstGeom prst="rect">
            <a:avLst/>
          </a:prstGeom>
          <a:noFill/>
        </p:spPr>
        <p:txBody>
          <a:bodyPr wrap="square" rtlCol="0">
            <a:spAutoFit/>
          </a:bodyPr>
          <a:lstStyle/>
          <a:p>
            <a:pPr algn="ctr"/>
            <a:r>
              <a:rPr lang="en-US" sz="4800" dirty="0"/>
              <a:t>Concentrated vs Ready-to-Use</a:t>
            </a:r>
          </a:p>
        </p:txBody>
      </p:sp>
      <p:sp>
        <p:nvSpPr>
          <p:cNvPr id="3" name="TextBox 2">
            <a:extLst>
              <a:ext uri="{FF2B5EF4-FFF2-40B4-BE49-F238E27FC236}">
                <a16:creationId xmlns:a16="http://schemas.microsoft.com/office/drawing/2014/main" id="{049802DF-2CB2-42E4-B809-D805EE8736CB}"/>
              </a:ext>
            </a:extLst>
          </p:cNvPr>
          <p:cNvSpPr txBox="1"/>
          <p:nvPr/>
        </p:nvSpPr>
        <p:spPr>
          <a:xfrm>
            <a:off x="523875" y="1028700"/>
            <a:ext cx="11144250" cy="5632311"/>
          </a:xfrm>
          <a:prstGeom prst="rect">
            <a:avLst/>
          </a:prstGeom>
          <a:noFill/>
        </p:spPr>
        <p:txBody>
          <a:bodyPr wrap="square" rtlCol="0">
            <a:spAutoFit/>
          </a:bodyPr>
          <a:lstStyle/>
          <a:p>
            <a:pPr marL="742950" indent="-742950">
              <a:buFont typeface="+mj-lt"/>
              <a:buAutoNum type="arabicPeriod"/>
            </a:pPr>
            <a:r>
              <a:rPr lang="en-US" sz="4000" dirty="0"/>
              <a:t>Concentrated – highly concentrated pesticide preparations that must be diluted prior to use. Concentrated pesticides naturally require higher level of precaution</a:t>
            </a:r>
          </a:p>
          <a:p>
            <a:pPr marL="742950" indent="-742950">
              <a:buFont typeface="+mj-lt"/>
              <a:buAutoNum type="arabicPeriod"/>
            </a:pPr>
            <a:r>
              <a:rPr lang="en-US" sz="4000" dirty="0"/>
              <a:t>RTUs or Ready-to-Use – pesticides that have already been diluted to the appropriate application concentration. Further dilution may make them ineffective. Usually also have a built-in spray mechanism.</a:t>
            </a:r>
          </a:p>
        </p:txBody>
      </p:sp>
    </p:spTree>
    <p:extLst>
      <p:ext uri="{BB962C8B-B14F-4D97-AF65-F5344CB8AC3E}">
        <p14:creationId xmlns:p14="http://schemas.microsoft.com/office/powerpoint/2010/main" val="373951824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B09B335-8E3A-4646-A1BA-CAC1F07FC11B}"/>
              </a:ext>
            </a:extLst>
          </p:cNvPr>
          <p:cNvSpPr txBox="1"/>
          <p:nvPr/>
        </p:nvSpPr>
        <p:spPr>
          <a:xfrm>
            <a:off x="2352675" y="60751"/>
            <a:ext cx="7486650" cy="830997"/>
          </a:xfrm>
          <a:prstGeom prst="rect">
            <a:avLst/>
          </a:prstGeom>
          <a:noFill/>
        </p:spPr>
        <p:txBody>
          <a:bodyPr wrap="square" rtlCol="0">
            <a:spAutoFit/>
          </a:bodyPr>
          <a:lstStyle/>
          <a:p>
            <a:pPr algn="ctr"/>
            <a:r>
              <a:rPr lang="en-US" sz="4800" dirty="0"/>
              <a:t> Application Tips</a:t>
            </a:r>
          </a:p>
        </p:txBody>
      </p:sp>
      <p:sp>
        <p:nvSpPr>
          <p:cNvPr id="4" name="TextBox 3">
            <a:extLst>
              <a:ext uri="{FF2B5EF4-FFF2-40B4-BE49-F238E27FC236}">
                <a16:creationId xmlns:a16="http://schemas.microsoft.com/office/drawing/2014/main" id="{417F2C87-6FA5-496A-AAE2-E211DC7B74C5}"/>
              </a:ext>
            </a:extLst>
          </p:cNvPr>
          <p:cNvSpPr txBox="1"/>
          <p:nvPr/>
        </p:nvSpPr>
        <p:spPr>
          <a:xfrm>
            <a:off x="419100" y="1066800"/>
            <a:ext cx="11772900" cy="5139869"/>
          </a:xfrm>
          <a:prstGeom prst="rect">
            <a:avLst/>
          </a:prstGeom>
          <a:noFill/>
        </p:spPr>
        <p:txBody>
          <a:bodyPr wrap="square" rtlCol="0">
            <a:spAutoFit/>
          </a:bodyPr>
          <a:lstStyle/>
          <a:p>
            <a:r>
              <a:rPr lang="en-US" sz="4000" dirty="0"/>
              <a:t>All this is on the LABEL</a:t>
            </a:r>
          </a:p>
          <a:p>
            <a:pPr marL="514350" indent="-514350">
              <a:buFont typeface="+mj-lt"/>
              <a:buAutoNum type="arabicPeriod"/>
            </a:pPr>
            <a:r>
              <a:rPr lang="en-US" sz="3200" dirty="0"/>
              <a:t>Use the correct application equipment</a:t>
            </a:r>
          </a:p>
          <a:p>
            <a:pPr marL="514350" indent="-514350">
              <a:buFont typeface="+mj-lt"/>
              <a:buAutoNum type="arabicPeriod"/>
            </a:pPr>
            <a:r>
              <a:rPr lang="en-US" sz="3200" dirty="0"/>
              <a:t>Check out your equipment BEFORE filling it with pesticide</a:t>
            </a:r>
          </a:p>
          <a:p>
            <a:pPr marL="514350" indent="-514350">
              <a:buFont typeface="+mj-lt"/>
              <a:buAutoNum type="arabicPeriod"/>
            </a:pPr>
            <a:r>
              <a:rPr lang="en-US" sz="3200" dirty="0"/>
              <a:t>Use the appropriate PPE – can use more but never less</a:t>
            </a:r>
          </a:p>
          <a:p>
            <a:pPr marL="514350" indent="-514350">
              <a:buFont typeface="+mj-lt"/>
              <a:buAutoNum type="arabicPeriod"/>
            </a:pPr>
            <a:r>
              <a:rPr lang="en-US" sz="3200" dirty="0"/>
              <a:t>Know what you’re spraying and where</a:t>
            </a:r>
          </a:p>
          <a:p>
            <a:pPr marL="514350" indent="-514350">
              <a:buFont typeface="+mj-lt"/>
              <a:buAutoNum type="arabicPeriod"/>
            </a:pPr>
            <a:r>
              <a:rPr lang="en-US" sz="3200" dirty="0"/>
              <a:t>Use the correct amount of pesticide – do the calculations twice</a:t>
            </a:r>
          </a:p>
          <a:p>
            <a:pPr marL="514350" indent="-514350">
              <a:buFont typeface="+mj-lt"/>
              <a:buAutoNum type="arabicPeriod"/>
            </a:pPr>
            <a:r>
              <a:rPr lang="en-US" sz="3200" dirty="0"/>
              <a:t>You can use less than the label says (it may be ineffective)</a:t>
            </a:r>
          </a:p>
          <a:p>
            <a:pPr marL="514350" indent="-514350">
              <a:buFont typeface="+mj-lt"/>
              <a:buAutoNum type="arabicPeriod"/>
            </a:pPr>
            <a:r>
              <a:rPr lang="en-US" sz="3200" dirty="0"/>
              <a:t>You can NEVER use more than the label says (violation of the law)</a:t>
            </a:r>
          </a:p>
          <a:p>
            <a:pPr marL="514350" indent="-514350">
              <a:buFont typeface="+mj-lt"/>
              <a:buAutoNum type="arabicPeriod"/>
            </a:pPr>
            <a:r>
              <a:rPr lang="en-US" sz="3200" dirty="0"/>
              <a:t>Know the REI (re-entry interval) and the PHI (</a:t>
            </a:r>
            <a:r>
              <a:rPr lang="en-US" sz="3200" dirty="0" err="1"/>
              <a:t>PreHarvest</a:t>
            </a:r>
            <a:r>
              <a:rPr lang="en-US" sz="3200" dirty="0"/>
              <a:t> Interval)</a:t>
            </a:r>
          </a:p>
          <a:p>
            <a:pPr marL="514350" indent="-514350">
              <a:buFont typeface="+mj-lt"/>
              <a:buAutoNum type="arabicPeriod"/>
            </a:pPr>
            <a:r>
              <a:rPr lang="en-US" sz="3200" dirty="0"/>
              <a:t>Know the proper clean-up and disposal protocols</a:t>
            </a:r>
          </a:p>
        </p:txBody>
      </p:sp>
    </p:spTree>
    <p:extLst>
      <p:ext uri="{BB962C8B-B14F-4D97-AF65-F5344CB8AC3E}">
        <p14:creationId xmlns:p14="http://schemas.microsoft.com/office/powerpoint/2010/main" val="26476164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1302D67-705D-4609-83E5-3C17FA9B00C8}"/>
              </a:ext>
            </a:extLst>
          </p:cNvPr>
          <p:cNvSpPr txBox="1"/>
          <p:nvPr/>
        </p:nvSpPr>
        <p:spPr>
          <a:xfrm>
            <a:off x="2941320" y="0"/>
            <a:ext cx="6309360" cy="830997"/>
          </a:xfrm>
          <a:prstGeom prst="rect">
            <a:avLst/>
          </a:prstGeom>
          <a:noFill/>
        </p:spPr>
        <p:txBody>
          <a:bodyPr wrap="square" rtlCol="0">
            <a:spAutoFit/>
          </a:bodyPr>
          <a:lstStyle/>
          <a:p>
            <a:pPr algn="ctr"/>
            <a:r>
              <a:rPr lang="en-US" sz="4800" dirty="0"/>
              <a:t>What is a Pesticide?</a:t>
            </a:r>
          </a:p>
        </p:txBody>
      </p:sp>
      <p:sp>
        <p:nvSpPr>
          <p:cNvPr id="3" name="Rectangle 2">
            <a:extLst>
              <a:ext uri="{FF2B5EF4-FFF2-40B4-BE49-F238E27FC236}">
                <a16:creationId xmlns:a16="http://schemas.microsoft.com/office/drawing/2014/main" id="{6EAF2C88-FB53-4813-AEB0-B2C8335D64D7}"/>
              </a:ext>
            </a:extLst>
          </p:cNvPr>
          <p:cNvSpPr/>
          <p:nvPr/>
        </p:nvSpPr>
        <p:spPr>
          <a:xfrm>
            <a:off x="190500" y="1135142"/>
            <a:ext cx="11811000" cy="1938992"/>
          </a:xfrm>
          <a:prstGeom prst="rect">
            <a:avLst/>
          </a:prstGeom>
        </p:spPr>
        <p:txBody>
          <a:bodyPr wrap="square">
            <a:spAutoFit/>
          </a:bodyPr>
          <a:lstStyle/>
          <a:p>
            <a:r>
              <a:rPr lang="en-US" sz="4000" dirty="0"/>
              <a:t>Any material that is applied to kill, attract, repel, or regulate pests (flea control, heartworm prevention, roaches, ants, mice).</a:t>
            </a:r>
            <a:endParaRPr lang="en-US" dirty="0"/>
          </a:p>
        </p:txBody>
      </p:sp>
      <p:sp>
        <p:nvSpPr>
          <p:cNvPr id="4" name="Rectangle 3">
            <a:extLst>
              <a:ext uri="{FF2B5EF4-FFF2-40B4-BE49-F238E27FC236}">
                <a16:creationId xmlns:a16="http://schemas.microsoft.com/office/drawing/2014/main" id="{68F3481E-476B-43B9-A4B8-447AC36E8FFC}"/>
              </a:ext>
            </a:extLst>
          </p:cNvPr>
          <p:cNvSpPr/>
          <p:nvPr/>
        </p:nvSpPr>
        <p:spPr>
          <a:xfrm>
            <a:off x="190500" y="3192332"/>
            <a:ext cx="11563350" cy="1323439"/>
          </a:xfrm>
          <a:prstGeom prst="rect">
            <a:avLst/>
          </a:prstGeom>
        </p:spPr>
        <p:txBody>
          <a:bodyPr wrap="square">
            <a:spAutoFit/>
          </a:bodyPr>
          <a:lstStyle/>
          <a:p>
            <a:r>
              <a:rPr lang="en-US" sz="4000" dirty="0"/>
              <a:t>A pest is any animal or plant detrimental to humans or human concerns.</a:t>
            </a:r>
          </a:p>
        </p:txBody>
      </p:sp>
      <p:sp>
        <p:nvSpPr>
          <p:cNvPr id="5" name="Rectangle 4">
            <a:extLst>
              <a:ext uri="{FF2B5EF4-FFF2-40B4-BE49-F238E27FC236}">
                <a16:creationId xmlns:a16="http://schemas.microsoft.com/office/drawing/2014/main" id="{901F5632-6CF5-48EC-9A15-578F8063E5B1}"/>
              </a:ext>
            </a:extLst>
          </p:cNvPr>
          <p:cNvSpPr/>
          <p:nvPr/>
        </p:nvSpPr>
        <p:spPr>
          <a:xfrm>
            <a:off x="190500" y="4520802"/>
            <a:ext cx="10690557" cy="707886"/>
          </a:xfrm>
          <a:prstGeom prst="rect">
            <a:avLst/>
          </a:prstGeom>
        </p:spPr>
        <p:txBody>
          <a:bodyPr wrap="square">
            <a:spAutoFit/>
          </a:bodyPr>
          <a:lstStyle/>
          <a:p>
            <a:r>
              <a:rPr lang="en-US" sz="4000" dirty="0"/>
              <a:t>-</a:t>
            </a:r>
            <a:r>
              <a:rPr lang="en-US" sz="4000" dirty="0" err="1"/>
              <a:t>Cide</a:t>
            </a:r>
            <a:r>
              <a:rPr lang="en-US" sz="4000" dirty="0"/>
              <a:t> is denoting a person or substance that kills</a:t>
            </a:r>
            <a:r>
              <a:rPr lang="en-US" dirty="0"/>
              <a:t>.</a:t>
            </a:r>
          </a:p>
        </p:txBody>
      </p:sp>
      <p:sp>
        <p:nvSpPr>
          <p:cNvPr id="6" name="TextBox 5">
            <a:extLst>
              <a:ext uri="{FF2B5EF4-FFF2-40B4-BE49-F238E27FC236}">
                <a16:creationId xmlns:a16="http://schemas.microsoft.com/office/drawing/2014/main" id="{E1F24C64-7215-4CED-8852-C9E597C58E7A}"/>
              </a:ext>
            </a:extLst>
          </p:cNvPr>
          <p:cNvSpPr txBox="1"/>
          <p:nvPr/>
        </p:nvSpPr>
        <p:spPr>
          <a:xfrm>
            <a:off x="190500" y="5435469"/>
            <a:ext cx="11811000" cy="1323439"/>
          </a:xfrm>
          <a:prstGeom prst="rect">
            <a:avLst/>
          </a:prstGeom>
          <a:noFill/>
        </p:spPr>
        <p:txBody>
          <a:bodyPr wrap="square" rtlCol="0">
            <a:spAutoFit/>
          </a:bodyPr>
          <a:lstStyle/>
          <a:p>
            <a:r>
              <a:rPr lang="en-US" sz="4000" dirty="0"/>
              <a:t>In agriculture, they are called Pesticides.</a:t>
            </a:r>
          </a:p>
          <a:p>
            <a:r>
              <a:rPr lang="en-US" sz="4000" dirty="0"/>
              <a:t>In human healthcare, they are called Medicines.</a:t>
            </a:r>
          </a:p>
        </p:txBody>
      </p:sp>
    </p:spTree>
    <p:extLst>
      <p:ext uri="{BB962C8B-B14F-4D97-AF65-F5344CB8AC3E}">
        <p14:creationId xmlns:p14="http://schemas.microsoft.com/office/powerpoint/2010/main" val="323639467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B09B335-8E3A-4646-A1BA-CAC1F07FC11B}"/>
              </a:ext>
            </a:extLst>
          </p:cNvPr>
          <p:cNvSpPr txBox="1"/>
          <p:nvPr/>
        </p:nvSpPr>
        <p:spPr>
          <a:xfrm>
            <a:off x="2352675" y="60751"/>
            <a:ext cx="7486650" cy="830997"/>
          </a:xfrm>
          <a:prstGeom prst="rect">
            <a:avLst/>
          </a:prstGeom>
          <a:noFill/>
        </p:spPr>
        <p:txBody>
          <a:bodyPr wrap="square" rtlCol="0">
            <a:spAutoFit/>
          </a:bodyPr>
          <a:lstStyle/>
          <a:p>
            <a:pPr algn="ctr"/>
            <a:r>
              <a:rPr lang="en-US" sz="4800" dirty="0"/>
              <a:t>Drift!</a:t>
            </a:r>
          </a:p>
        </p:txBody>
      </p:sp>
      <p:sp>
        <p:nvSpPr>
          <p:cNvPr id="4" name="TextBox 3">
            <a:extLst>
              <a:ext uri="{FF2B5EF4-FFF2-40B4-BE49-F238E27FC236}">
                <a16:creationId xmlns:a16="http://schemas.microsoft.com/office/drawing/2014/main" id="{417F2C87-6FA5-496A-AAE2-E211DC7B74C5}"/>
              </a:ext>
            </a:extLst>
          </p:cNvPr>
          <p:cNvSpPr txBox="1"/>
          <p:nvPr/>
        </p:nvSpPr>
        <p:spPr>
          <a:xfrm>
            <a:off x="419100" y="1066800"/>
            <a:ext cx="11263914" cy="4031873"/>
          </a:xfrm>
          <a:prstGeom prst="rect">
            <a:avLst/>
          </a:prstGeom>
          <a:noFill/>
        </p:spPr>
        <p:txBody>
          <a:bodyPr wrap="square" rtlCol="0">
            <a:spAutoFit/>
          </a:bodyPr>
          <a:lstStyle/>
          <a:p>
            <a:pPr marL="514350" indent="-514350">
              <a:buAutoNum type="arabicPeriod"/>
            </a:pPr>
            <a:r>
              <a:rPr lang="en-US" sz="3200" dirty="0"/>
              <a:t>Pesticide drift accounts for most of the issues/problems we see as agents related to pesticides. </a:t>
            </a:r>
          </a:p>
          <a:p>
            <a:pPr marL="514350" indent="-514350">
              <a:buAutoNum type="arabicPeriod"/>
            </a:pPr>
            <a:r>
              <a:rPr lang="en-US" sz="3200" dirty="0"/>
              <a:t>Minimizing or avoiding drift is key to safe pesticide usage at any level, regardless if it is an organic or synthetic product.</a:t>
            </a:r>
          </a:p>
          <a:p>
            <a:pPr marL="514350" indent="-514350">
              <a:buAutoNum type="arabicPeriod"/>
            </a:pPr>
            <a:r>
              <a:rPr lang="en-US" sz="3200" dirty="0"/>
              <a:t>Spray only what you intend to target.</a:t>
            </a:r>
          </a:p>
          <a:p>
            <a:endParaRPr lang="en-US" sz="3200" dirty="0"/>
          </a:p>
          <a:p>
            <a:pPr marL="514350" indent="-514350">
              <a:buAutoNum type="arabicPeriod"/>
            </a:pPr>
            <a:endParaRPr lang="en-US" sz="3200" dirty="0"/>
          </a:p>
          <a:p>
            <a:endParaRPr lang="en-US" sz="3200" dirty="0"/>
          </a:p>
        </p:txBody>
      </p:sp>
    </p:spTree>
    <p:extLst>
      <p:ext uri="{BB962C8B-B14F-4D97-AF65-F5344CB8AC3E}">
        <p14:creationId xmlns:p14="http://schemas.microsoft.com/office/powerpoint/2010/main" val="407738128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B09B335-8E3A-4646-A1BA-CAC1F07FC11B}"/>
              </a:ext>
            </a:extLst>
          </p:cNvPr>
          <p:cNvSpPr txBox="1"/>
          <p:nvPr/>
        </p:nvSpPr>
        <p:spPr>
          <a:xfrm>
            <a:off x="2352675" y="60751"/>
            <a:ext cx="7486650" cy="830997"/>
          </a:xfrm>
          <a:prstGeom prst="rect">
            <a:avLst/>
          </a:prstGeom>
          <a:noFill/>
        </p:spPr>
        <p:txBody>
          <a:bodyPr wrap="square" rtlCol="0">
            <a:spAutoFit/>
          </a:bodyPr>
          <a:lstStyle/>
          <a:p>
            <a:pPr algn="ctr"/>
            <a:r>
              <a:rPr lang="en-US" sz="4800" dirty="0"/>
              <a:t>Drift!</a:t>
            </a:r>
          </a:p>
        </p:txBody>
      </p:sp>
      <p:sp>
        <p:nvSpPr>
          <p:cNvPr id="4" name="TextBox 3">
            <a:extLst>
              <a:ext uri="{FF2B5EF4-FFF2-40B4-BE49-F238E27FC236}">
                <a16:creationId xmlns:a16="http://schemas.microsoft.com/office/drawing/2014/main" id="{417F2C87-6FA5-496A-AAE2-E211DC7B74C5}"/>
              </a:ext>
            </a:extLst>
          </p:cNvPr>
          <p:cNvSpPr txBox="1"/>
          <p:nvPr/>
        </p:nvSpPr>
        <p:spPr>
          <a:xfrm>
            <a:off x="419100" y="1066800"/>
            <a:ext cx="11263914" cy="4031873"/>
          </a:xfrm>
          <a:prstGeom prst="rect">
            <a:avLst/>
          </a:prstGeom>
          <a:noFill/>
        </p:spPr>
        <p:txBody>
          <a:bodyPr wrap="square" rtlCol="0">
            <a:spAutoFit/>
          </a:bodyPr>
          <a:lstStyle/>
          <a:p>
            <a:pPr marL="514350" indent="-514350">
              <a:buAutoNum type="arabicPeriod"/>
            </a:pPr>
            <a:r>
              <a:rPr lang="en-US" sz="3200" dirty="0"/>
              <a:t>Spray your pesticides on calm days with no wind. Wind can carry droplets long distances.</a:t>
            </a:r>
          </a:p>
          <a:p>
            <a:pPr marL="514350" indent="-514350">
              <a:buAutoNum type="arabicPeriod"/>
            </a:pPr>
            <a:r>
              <a:rPr lang="en-US" sz="3200" dirty="0"/>
              <a:t>Calibrate your sprayer to have larger droplet sizes and avoid vaporized or mist-like application of pesticide products. </a:t>
            </a:r>
          </a:p>
          <a:p>
            <a:endParaRPr lang="en-US" sz="3200" dirty="0"/>
          </a:p>
          <a:p>
            <a:endParaRPr lang="en-US" sz="3200" dirty="0"/>
          </a:p>
          <a:p>
            <a:pPr marL="514350" indent="-514350">
              <a:buAutoNum type="arabicPeriod"/>
            </a:pPr>
            <a:endParaRPr lang="en-US" sz="3200" dirty="0"/>
          </a:p>
          <a:p>
            <a:endParaRPr lang="en-US" sz="3200" dirty="0"/>
          </a:p>
        </p:txBody>
      </p:sp>
      <p:pic>
        <p:nvPicPr>
          <p:cNvPr id="5" name="Picture 3">
            <a:extLst>
              <a:ext uri="{FF2B5EF4-FFF2-40B4-BE49-F238E27FC236}">
                <a16:creationId xmlns:a16="http://schemas.microsoft.com/office/drawing/2014/main" id="{442A0B09-BEC2-42E2-9878-467BB79115B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t="33333"/>
          <a:stretch>
            <a:fillRect/>
          </a:stretch>
        </p:blipFill>
        <p:spPr>
          <a:xfrm>
            <a:off x="3400147" y="3429000"/>
            <a:ext cx="4432916" cy="3324687"/>
          </a:xfrm>
          <a:prstGeom prst="rect">
            <a:avLst/>
          </a:prstGeom>
        </p:spPr>
      </p:pic>
    </p:spTree>
    <p:extLst>
      <p:ext uri="{BB962C8B-B14F-4D97-AF65-F5344CB8AC3E}">
        <p14:creationId xmlns:p14="http://schemas.microsoft.com/office/powerpoint/2010/main" val="318802073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B09B335-8E3A-4646-A1BA-CAC1F07FC11B}"/>
              </a:ext>
            </a:extLst>
          </p:cNvPr>
          <p:cNvSpPr txBox="1"/>
          <p:nvPr/>
        </p:nvSpPr>
        <p:spPr>
          <a:xfrm>
            <a:off x="2352675" y="60751"/>
            <a:ext cx="7486650" cy="830997"/>
          </a:xfrm>
          <a:prstGeom prst="rect">
            <a:avLst/>
          </a:prstGeom>
          <a:noFill/>
        </p:spPr>
        <p:txBody>
          <a:bodyPr wrap="square" rtlCol="0">
            <a:spAutoFit/>
          </a:bodyPr>
          <a:lstStyle/>
          <a:p>
            <a:pPr algn="ctr"/>
            <a:r>
              <a:rPr lang="en-US" sz="4800" dirty="0"/>
              <a:t>Drift Reduction Strategies</a:t>
            </a:r>
          </a:p>
        </p:txBody>
      </p:sp>
      <p:sp>
        <p:nvSpPr>
          <p:cNvPr id="4" name="TextBox 3">
            <a:extLst>
              <a:ext uri="{FF2B5EF4-FFF2-40B4-BE49-F238E27FC236}">
                <a16:creationId xmlns:a16="http://schemas.microsoft.com/office/drawing/2014/main" id="{417F2C87-6FA5-496A-AAE2-E211DC7B74C5}"/>
              </a:ext>
            </a:extLst>
          </p:cNvPr>
          <p:cNvSpPr txBox="1"/>
          <p:nvPr/>
        </p:nvSpPr>
        <p:spPr>
          <a:xfrm>
            <a:off x="419100" y="1066800"/>
            <a:ext cx="11263914" cy="3046988"/>
          </a:xfrm>
          <a:prstGeom prst="rect">
            <a:avLst/>
          </a:prstGeom>
          <a:noFill/>
        </p:spPr>
        <p:txBody>
          <a:bodyPr wrap="square" rtlCol="0">
            <a:spAutoFit/>
          </a:bodyPr>
          <a:lstStyle/>
          <a:p>
            <a:pPr marL="514350" indent="-514350">
              <a:buAutoNum type="arabicPeriod"/>
            </a:pPr>
            <a:r>
              <a:rPr lang="en-US" sz="3200" dirty="0"/>
              <a:t>Use a hand sprayer that allows you to get close to the target insects/plants</a:t>
            </a:r>
          </a:p>
          <a:p>
            <a:pPr marL="514350" indent="-514350">
              <a:buAutoNum type="arabicPeriod"/>
            </a:pPr>
            <a:r>
              <a:rPr lang="en-US" sz="3200" dirty="0"/>
              <a:t>Use cardboard shields if needed to protect sensitive plants and direct the spray</a:t>
            </a:r>
          </a:p>
          <a:p>
            <a:pPr marL="514350" indent="-514350">
              <a:buAutoNum type="arabicPeriod"/>
            </a:pPr>
            <a:r>
              <a:rPr lang="en-US" sz="3200" dirty="0"/>
              <a:t>Spray on calm days with little wind. Humid days are good. </a:t>
            </a:r>
          </a:p>
          <a:p>
            <a:pPr marL="514350" indent="-514350">
              <a:buAutoNum type="arabicPeriod"/>
            </a:pPr>
            <a:endParaRPr lang="en-US" sz="3200" dirty="0"/>
          </a:p>
        </p:txBody>
      </p:sp>
      <p:pic>
        <p:nvPicPr>
          <p:cNvPr id="1026" name="Picture 2">
            <a:extLst>
              <a:ext uri="{FF2B5EF4-FFF2-40B4-BE49-F238E27FC236}">
                <a16:creationId xmlns:a16="http://schemas.microsoft.com/office/drawing/2014/main" id="{46B5E302-2A28-4F87-8241-D21032C7AEE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76585" y="3749151"/>
            <a:ext cx="8572500" cy="2857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4847473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92E2EA5-A3B9-47CA-937E-AF22FEEF066D}"/>
              </a:ext>
            </a:extLst>
          </p:cNvPr>
          <p:cNvSpPr txBox="1"/>
          <p:nvPr/>
        </p:nvSpPr>
        <p:spPr>
          <a:xfrm>
            <a:off x="328473" y="89625"/>
            <a:ext cx="11114843" cy="830997"/>
          </a:xfrm>
          <a:prstGeom prst="rect">
            <a:avLst/>
          </a:prstGeom>
          <a:noFill/>
        </p:spPr>
        <p:txBody>
          <a:bodyPr wrap="square" rtlCol="0">
            <a:spAutoFit/>
          </a:bodyPr>
          <a:lstStyle/>
          <a:p>
            <a:pPr algn="ctr"/>
            <a:r>
              <a:rPr lang="en-US" sz="4800" dirty="0"/>
              <a:t>Tomatoes Injured By Herbicide Drift</a:t>
            </a:r>
          </a:p>
        </p:txBody>
      </p:sp>
      <p:pic>
        <p:nvPicPr>
          <p:cNvPr id="5" name="Picture 4" descr="Tomato with curly leaves due to herbicide drift.">
            <a:extLst>
              <a:ext uri="{FF2B5EF4-FFF2-40B4-BE49-F238E27FC236}">
                <a16:creationId xmlns:a16="http://schemas.microsoft.com/office/drawing/2014/main" id="{52F176D1-BC7E-4558-829B-9B861DE9641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9764" y="1038686"/>
            <a:ext cx="3113565" cy="5535227"/>
          </a:xfrm>
          <a:prstGeom prst="rect">
            <a:avLst/>
          </a:prstGeom>
        </p:spPr>
      </p:pic>
      <p:pic>
        <p:nvPicPr>
          <p:cNvPr id="6" name="Picture 5" descr="Tomato plant with  bleaching due to herbicide damage.">
            <a:extLst>
              <a:ext uri="{FF2B5EF4-FFF2-40B4-BE49-F238E27FC236}">
                <a16:creationId xmlns:a16="http://schemas.microsoft.com/office/drawing/2014/main" id="{5C0AA955-A820-475A-B316-0C68FF9616D2}"/>
              </a:ext>
            </a:extLst>
          </p:cNvPr>
          <p:cNvPicPr>
            <a:picLocks noChangeAspect="1"/>
          </p:cNvPicPr>
          <p:nvPr/>
        </p:nvPicPr>
        <p:blipFill>
          <a:blip r:embed="rId4"/>
          <a:stretch>
            <a:fillRect/>
          </a:stretch>
        </p:blipFill>
        <p:spPr>
          <a:xfrm>
            <a:off x="5730834" y="1296140"/>
            <a:ext cx="5075678" cy="4974454"/>
          </a:xfrm>
          <a:prstGeom prst="rect">
            <a:avLst/>
          </a:prstGeom>
        </p:spPr>
      </p:pic>
    </p:spTree>
    <p:extLst>
      <p:ext uri="{BB962C8B-B14F-4D97-AF65-F5344CB8AC3E}">
        <p14:creationId xmlns:p14="http://schemas.microsoft.com/office/powerpoint/2010/main" val="349585770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92E2EA5-A3B9-47CA-937E-AF22FEEF066D}"/>
              </a:ext>
            </a:extLst>
          </p:cNvPr>
          <p:cNvSpPr txBox="1"/>
          <p:nvPr/>
        </p:nvSpPr>
        <p:spPr>
          <a:xfrm>
            <a:off x="2552700" y="1390650"/>
            <a:ext cx="7258050" cy="1569660"/>
          </a:xfrm>
          <a:prstGeom prst="rect">
            <a:avLst/>
          </a:prstGeom>
          <a:noFill/>
        </p:spPr>
        <p:txBody>
          <a:bodyPr wrap="square" rtlCol="0">
            <a:spAutoFit/>
          </a:bodyPr>
          <a:lstStyle/>
          <a:p>
            <a:pPr algn="ctr"/>
            <a:r>
              <a:rPr lang="en-US" sz="4800" dirty="0"/>
              <a:t>What About Homemade Pesticides?</a:t>
            </a:r>
          </a:p>
        </p:txBody>
      </p:sp>
    </p:spTree>
    <p:extLst>
      <p:ext uri="{BB962C8B-B14F-4D97-AF65-F5344CB8AC3E}">
        <p14:creationId xmlns:p14="http://schemas.microsoft.com/office/powerpoint/2010/main" val="341217063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92E2EA5-A3B9-47CA-937E-AF22FEEF066D}"/>
              </a:ext>
            </a:extLst>
          </p:cNvPr>
          <p:cNvSpPr txBox="1"/>
          <p:nvPr/>
        </p:nvSpPr>
        <p:spPr>
          <a:xfrm>
            <a:off x="2466975" y="1859340"/>
            <a:ext cx="7258050" cy="1569660"/>
          </a:xfrm>
          <a:prstGeom prst="rect">
            <a:avLst/>
          </a:prstGeom>
          <a:noFill/>
        </p:spPr>
        <p:txBody>
          <a:bodyPr wrap="square" rtlCol="0">
            <a:spAutoFit/>
          </a:bodyPr>
          <a:lstStyle/>
          <a:p>
            <a:pPr algn="ctr"/>
            <a:r>
              <a:rPr lang="en-US" sz="4800" dirty="0"/>
              <a:t>Let’s talk about some common ones! </a:t>
            </a:r>
          </a:p>
        </p:txBody>
      </p:sp>
    </p:spTree>
    <p:extLst>
      <p:ext uri="{BB962C8B-B14F-4D97-AF65-F5344CB8AC3E}">
        <p14:creationId xmlns:p14="http://schemas.microsoft.com/office/powerpoint/2010/main" val="94794482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92E2EA5-A3B9-47CA-937E-AF22FEEF066D}"/>
              </a:ext>
            </a:extLst>
          </p:cNvPr>
          <p:cNvSpPr txBox="1"/>
          <p:nvPr/>
        </p:nvSpPr>
        <p:spPr>
          <a:xfrm>
            <a:off x="2466975" y="0"/>
            <a:ext cx="7258050" cy="1569660"/>
          </a:xfrm>
          <a:prstGeom prst="rect">
            <a:avLst/>
          </a:prstGeom>
          <a:noFill/>
        </p:spPr>
        <p:txBody>
          <a:bodyPr wrap="square" rtlCol="0">
            <a:spAutoFit/>
          </a:bodyPr>
          <a:lstStyle/>
          <a:p>
            <a:pPr algn="ctr"/>
            <a:r>
              <a:rPr lang="en-US" sz="4800" dirty="0"/>
              <a:t>Homemade “Round Up”</a:t>
            </a:r>
          </a:p>
          <a:p>
            <a:pPr algn="ctr"/>
            <a:r>
              <a:rPr lang="en-US" sz="4800" dirty="0"/>
              <a:t>(Vinegar + Salt + Dish Soap)</a:t>
            </a:r>
          </a:p>
        </p:txBody>
      </p:sp>
      <p:sp>
        <p:nvSpPr>
          <p:cNvPr id="3" name="TextBox 2">
            <a:extLst>
              <a:ext uri="{FF2B5EF4-FFF2-40B4-BE49-F238E27FC236}">
                <a16:creationId xmlns:a16="http://schemas.microsoft.com/office/drawing/2014/main" id="{A3033F7D-2A9C-4BD3-9D3E-C04457ECBA59}"/>
              </a:ext>
            </a:extLst>
          </p:cNvPr>
          <p:cNvSpPr txBox="1"/>
          <p:nvPr/>
        </p:nvSpPr>
        <p:spPr>
          <a:xfrm>
            <a:off x="464043" y="1439662"/>
            <a:ext cx="11263914" cy="6001643"/>
          </a:xfrm>
          <a:prstGeom prst="rect">
            <a:avLst/>
          </a:prstGeom>
          <a:noFill/>
        </p:spPr>
        <p:txBody>
          <a:bodyPr wrap="square" rtlCol="0">
            <a:spAutoFit/>
          </a:bodyPr>
          <a:lstStyle/>
          <a:p>
            <a:pPr marL="514350" indent="-514350">
              <a:buAutoNum type="arabicPeriod"/>
            </a:pPr>
            <a:r>
              <a:rPr lang="en-US" sz="3200" dirty="0"/>
              <a:t>Horticultural vinegar is an herbicide, but it is stronger/more concentrated than what you can get at the grocery.</a:t>
            </a:r>
          </a:p>
          <a:p>
            <a:pPr marL="514350" indent="-514350">
              <a:buAutoNum type="arabicPeriod"/>
            </a:pPr>
            <a:r>
              <a:rPr lang="en-US" sz="3200" dirty="0"/>
              <a:t>Applying salt to a garden/soil situation kills soil biology and prevents growth for a long time (“Salting the soil” was a wartime tactic!). This may be ok depending on the area.</a:t>
            </a:r>
          </a:p>
          <a:p>
            <a:pPr marL="514350" indent="-514350">
              <a:buAutoNum type="arabicPeriod"/>
            </a:pPr>
            <a:r>
              <a:rPr lang="en-US" sz="3200" dirty="0"/>
              <a:t>Dish soap is not labeled for use on plants (with Dr. </a:t>
            </a:r>
            <a:r>
              <a:rPr lang="en-US" sz="3200" dirty="0" err="1"/>
              <a:t>Bronners</a:t>
            </a:r>
            <a:r>
              <a:rPr lang="en-US" sz="3200" dirty="0"/>
              <a:t>’ being an exception). Most dish soaps are petroleum-based and destroy soil biology. </a:t>
            </a:r>
          </a:p>
          <a:p>
            <a:pPr marL="514350" indent="-514350">
              <a:buAutoNum type="arabicPeriod"/>
            </a:pPr>
            <a:r>
              <a:rPr lang="en-US" sz="3200" dirty="0"/>
              <a:t>Does it work? Sort of. Small broad leaf weeds will get knocked back. Grasses and larger weeds, not so much. And it ruins the ground in that location for a very long time. </a:t>
            </a:r>
          </a:p>
          <a:p>
            <a:pPr marL="514350" indent="-514350">
              <a:buAutoNum type="arabicPeriod"/>
            </a:pPr>
            <a:endParaRPr lang="en-US" sz="3200" dirty="0"/>
          </a:p>
        </p:txBody>
      </p:sp>
    </p:spTree>
    <p:extLst>
      <p:ext uri="{BB962C8B-B14F-4D97-AF65-F5344CB8AC3E}">
        <p14:creationId xmlns:p14="http://schemas.microsoft.com/office/powerpoint/2010/main" val="211576262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92E2EA5-A3B9-47CA-937E-AF22FEEF066D}"/>
              </a:ext>
            </a:extLst>
          </p:cNvPr>
          <p:cNvSpPr txBox="1"/>
          <p:nvPr/>
        </p:nvSpPr>
        <p:spPr>
          <a:xfrm>
            <a:off x="372862" y="0"/>
            <a:ext cx="11114843" cy="1569660"/>
          </a:xfrm>
          <a:prstGeom prst="rect">
            <a:avLst/>
          </a:prstGeom>
          <a:noFill/>
        </p:spPr>
        <p:txBody>
          <a:bodyPr wrap="square" rtlCol="0">
            <a:spAutoFit/>
          </a:bodyPr>
          <a:lstStyle/>
          <a:p>
            <a:pPr algn="ctr"/>
            <a:r>
              <a:rPr lang="en-US" sz="4800" dirty="0"/>
              <a:t>Homemade “Bug Spray”</a:t>
            </a:r>
          </a:p>
          <a:p>
            <a:pPr algn="ctr"/>
            <a:r>
              <a:rPr lang="en-US" sz="4800" dirty="0"/>
              <a:t>(Epsom Salt + Dish Soap + Cayenne Pepper)</a:t>
            </a:r>
          </a:p>
        </p:txBody>
      </p:sp>
      <p:sp>
        <p:nvSpPr>
          <p:cNvPr id="3" name="TextBox 2">
            <a:extLst>
              <a:ext uri="{FF2B5EF4-FFF2-40B4-BE49-F238E27FC236}">
                <a16:creationId xmlns:a16="http://schemas.microsoft.com/office/drawing/2014/main" id="{A3033F7D-2A9C-4BD3-9D3E-C04457ECBA59}"/>
              </a:ext>
            </a:extLst>
          </p:cNvPr>
          <p:cNvSpPr txBox="1"/>
          <p:nvPr/>
        </p:nvSpPr>
        <p:spPr>
          <a:xfrm>
            <a:off x="464043" y="1659285"/>
            <a:ext cx="11263914" cy="5016758"/>
          </a:xfrm>
          <a:prstGeom prst="rect">
            <a:avLst/>
          </a:prstGeom>
          <a:noFill/>
        </p:spPr>
        <p:txBody>
          <a:bodyPr wrap="square" rtlCol="0">
            <a:spAutoFit/>
          </a:bodyPr>
          <a:lstStyle/>
          <a:p>
            <a:pPr marL="514350" indent="-514350">
              <a:buAutoNum type="arabicPeriod"/>
            </a:pPr>
            <a:r>
              <a:rPr lang="en-US" sz="3200" dirty="0"/>
              <a:t>Epsom salts contain magnesium and differ chemically from table salt. Unless your plants are short on magnesium, this is a worthless thing to spray or add to a garden for pest control. It can even reduce the availability of soil nutrients! </a:t>
            </a:r>
          </a:p>
          <a:p>
            <a:pPr marL="514350" indent="-514350">
              <a:buAutoNum type="arabicPeriod"/>
            </a:pPr>
            <a:r>
              <a:rPr lang="en-US" sz="3200" dirty="0"/>
              <a:t>Dish soap is very harmful to the protective, waxy cuticle of leaves. We get a lot of calls about resulting sunburn or plant death from home gardeners using dish soap on plants.</a:t>
            </a:r>
          </a:p>
          <a:p>
            <a:pPr marL="514350" indent="-514350">
              <a:buAutoNum type="arabicPeriod"/>
            </a:pPr>
            <a:r>
              <a:rPr lang="en-US" sz="3200" dirty="0"/>
              <a:t>A better alternative is an insecticidal soap product designed specifically for gentle use on plants. These are easy to find and organic. </a:t>
            </a:r>
          </a:p>
        </p:txBody>
      </p:sp>
    </p:spTree>
    <p:extLst>
      <p:ext uri="{BB962C8B-B14F-4D97-AF65-F5344CB8AC3E}">
        <p14:creationId xmlns:p14="http://schemas.microsoft.com/office/powerpoint/2010/main" val="207769687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1028" name="Freeform: Shape 70">
            <a:extLst>
              <a:ext uri="{FF2B5EF4-FFF2-40B4-BE49-F238E27FC236}">
                <a16:creationId xmlns:a16="http://schemas.microsoft.com/office/drawing/2014/main" id="{1DB7C82F-AB7E-4F0C-B829-FA1B9C4151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6172782" cy="6858000"/>
          </a:xfrm>
          <a:custGeom>
            <a:avLst/>
            <a:gdLst>
              <a:gd name="connsiteX0" fmla="*/ 6172782 w 6172782"/>
              <a:gd name="connsiteY0" fmla="*/ 0 h 6858000"/>
              <a:gd name="connsiteX1" fmla="*/ 69075 w 6172782"/>
              <a:gd name="connsiteY1" fmla="*/ 0 h 6858000"/>
              <a:gd name="connsiteX2" fmla="*/ 35131 w 6172782"/>
              <a:gd name="connsiteY2" fmla="*/ 267128 h 6858000"/>
              <a:gd name="connsiteX3" fmla="*/ 0 w 6172782"/>
              <a:gd name="connsiteY3" fmla="*/ 962845 h 6858000"/>
              <a:gd name="connsiteX4" fmla="*/ 3276103 w 6172782"/>
              <a:gd name="connsiteY4" fmla="*/ 6782205 h 6858000"/>
              <a:gd name="connsiteX5" fmla="*/ 3407923 w 6172782"/>
              <a:gd name="connsiteY5" fmla="*/ 6858000 h 6858000"/>
              <a:gd name="connsiteX6" fmla="*/ 6172782 w 617278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72782" h="6858000">
                <a:moveTo>
                  <a:pt x="6172782" y="0"/>
                </a:moveTo>
                <a:lnTo>
                  <a:pt x="69075" y="0"/>
                </a:lnTo>
                <a:lnTo>
                  <a:pt x="35131" y="267128"/>
                </a:lnTo>
                <a:cubicBezTo>
                  <a:pt x="11901" y="495874"/>
                  <a:pt x="0" y="727970"/>
                  <a:pt x="0" y="962845"/>
                </a:cubicBezTo>
                <a:cubicBezTo>
                  <a:pt x="0" y="3429034"/>
                  <a:pt x="1312002" y="5588789"/>
                  <a:pt x="3276103" y="6782205"/>
                </a:cubicBezTo>
                <a:lnTo>
                  <a:pt x="3407923" y="6858000"/>
                </a:lnTo>
                <a:lnTo>
                  <a:pt x="6172782" y="6858000"/>
                </a:ln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026" name="Picture 2" descr="Green vegetables , LSU AgCenter logo">
            <a:extLst>
              <a:ext uri="{FF2B5EF4-FFF2-40B4-BE49-F238E27FC236}">
                <a16:creationId xmlns:a16="http://schemas.microsoft.com/office/drawing/2014/main" id="{7C6A2C55-BF61-4D23-BF0B-B9976613AADA}"/>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3898" b="22066"/>
          <a:stretch/>
        </p:blipFill>
        <p:spPr bwMode="auto">
          <a:xfrm>
            <a:off x="20" y="10"/>
            <a:ext cx="6024134" cy="6857990"/>
          </a:xfrm>
          <a:custGeom>
            <a:avLst/>
            <a:gdLst/>
            <a:ahLst/>
            <a:cxnLst/>
            <a:rect l="l" t="t" r="r" b="b"/>
            <a:pathLst>
              <a:path w="6024154" h="6858000">
                <a:moveTo>
                  <a:pt x="0" y="0"/>
                </a:moveTo>
                <a:lnTo>
                  <a:pt x="5953780" y="0"/>
                </a:lnTo>
                <a:lnTo>
                  <a:pt x="5989880" y="284091"/>
                </a:lnTo>
                <a:cubicBezTo>
                  <a:pt x="6012544" y="507260"/>
                  <a:pt x="6024154" y="733696"/>
                  <a:pt x="6024154" y="962844"/>
                </a:cubicBezTo>
                <a:cubicBezTo>
                  <a:pt x="6024154" y="3483472"/>
                  <a:pt x="4619336" y="5675986"/>
                  <a:pt x="2549934" y="6800152"/>
                </a:cubicBezTo>
                <a:lnTo>
                  <a:pt x="2436987" y="6858000"/>
                </a:lnTo>
                <a:lnTo>
                  <a:pt x="0" y="6858000"/>
                </a:lnTo>
                <a:close/>
              </a:path>
            </a:pathLst>
          </a:custGeom>
          <a:noFill/>
          <a:extLst>
            <a:ext uri="{909E8E84-426E-40DD-AFC4-6F175D3DCCD1}">
              <a14:hiddenFill xmlns:a14="http://schemas.microsoft.com/office/drawing/2010/main">
                <a:solidFill>
                  <a:srgbClr val="FFFFFF"/>
                </a:solidFill>
              </a14:hiddenFill>
            </a:ext>
          </a:extLst>
        </p:spPr>
      </p:pic>
      <p:pic>
        <p:nvPicPr>
          <p:cNvPr id="5" name="Picture 4" descr="A picture containing food, plate, drawing&#10;&#10;Description automatically generated">
            <a:extLst>
              <a:ext uri="{FF2B5EF4-FFF2-40B4-BE49-F238E27FC236}">
                <a16:creationId xmlns:a16="http://schemas.microsoft.com/office/drawing/2014/main" id="{0B62133A-B70D-4A0E-A6EA-D85F5E81F1D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5750" y="4633912"/>
            <a:ext cx="2590800" cy="1762125"/>
          </a:xfrm>
          <a:prstGeom prst="rect">
            <a:avLst/>
          </a:prstGeom>
        </p:spPr>
      </p:pic>
      <p:sp>
        <p:nvSpPr>
          <p:cNvPr id="8" name="Subtitle 2">
            <a:extLst>
              <a:ext uri="{FF2B5EF4-FFF2-40B4-BE49-F238E27FC236}">
                <a16:creationId xmlns:a16="http://schemas.microsoft.com/office/drawing/2014/main" id="{B300D4A5-D984-4672-8DC6-14DCED44860D}"/>
              </a:ext>
            </a:extLst>
          </p:cNvPr>
          <p:cNvSpPr>
            <a:spLocks noGrp="1"/>
          </p:cNvSpPr>
          <p:nvPr>
            <p:ph type="subTitle" idx="1"/>
          </p:nvPr>
        </p:nvSpPr>
        <p:spPr>
          <a:xfrm>
            <a:off x="6309884" y="3761958"/>
            <a:ext cx="4645250" cy="2090773"/>
          </a:xfrm>
        </p:spPr>
        <p:txBody>
          <a:bodyPr anchor="t">
            <a:normAutofit/>
          </a:bodyPr>
          <a:lstStyle/>
          <a:p>
            <a:pPr algn="l"/>
            <a:r>
              <a:rPr lang="en-US" sz="2000" dirty="0"/>
              <a:t>Please post all your questions and results to the message board that was emailed to you. </a:t>
            </a:r>
          </a:p>
          <a:p>
            <a:pPr algn="l"/>
            <a:endParaRPr lang="en-US" sz="2000" dirty="0"/>
          </a:p>
          <a:p>
            <a:pPr algn="l"/>
            <a:r>
              <a:rPr lang="en-US" sz="2000" dirty="0">
                <a:hlinkClick r:id="rId4">
                  <a:extLst>
                    <a:ext uri="{A12FA001-AC4F-418D-AE19-62706E023703}">
                      <ahyp:hlinkClr xmlns:ahyp="http://schemas.microsoft.com/office/drawing/2018/hyperlinkcolor" val="tx"/>
                    </a:ext>
                  </a:extLst>
                </a:hlinkClick>
              </a:rPr>
              <a:t>https://www.facebook.com/groups/538153443545779/</a:t>
            </a:r>
            <a:endParaRPr lang="en-US" sz="2000" dirty="0"/>
          </a:p>
        </p:txBody>
      </p:sp>
    </p:spTree>
    <p:extLst>
      <p:ext uri="{BB962C8B-B14F-4D97-AF65-F5344CB8AC3E}">
        <p14:creationId xmlns:p14="http://schemas.microsoft.com/office/powerpoint/2010/main" val="3287901876"/>
      </p:ext>
    </p:extLst>
  </p:cSld>
  <p:clrMapOvr>
    <a:overrideClrMapping bg1="dk1" tx1="lt1" bg2="dk2" tx2="lt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566AC8D-C025-4DA4-8680-ADC479F15731}"/>
              </a:ext>
            </a:extLst>
          </p:cNvPr>
          <p:cNvSpPr/>
          <p:nvPr/>
        </p:nvSpPr>
        <p:spPr>
          <a:xfrm>
            <a:off x="457200" y="1266736"/>
            <a:ext cx="11734800" cy="5632311"/>
          </a:xfrm>
          <a:prstGeom prst="rect">
            <a:avLst/>
          </a:prstGeom>
        </p:spPr>
        <p:txBody>
          <a:bodyPr wrap="square">
            <a:spAutoFit/>
          </a:bodyPr>
          <a:lstStyle/>
          <a:p>
            <a:pPr marL="742950" indent="-742950">
              <a:buFont typeface="+mj-lt"/>
              <a:buAutoNum type="arabicPeriod"/>
            </a:pPr>
            <a:r>
              <a:rPr lang="en-US" sz="4000" dirty="0"/>
              <a:t>Herbicide, kills plants – weed control</a:t>
            </a:r>
          </a:p>
          <a:p>
            <a:pPr marL="742950" indent="-742950">
              <a:buFont typeface="+mj-lt"/>
              <a:buAutoNum type="arabicPeriod"/>
            </a:pPr>
            <a:r>
              <a:rPr lang="en-US" sz="4000" dirty="0"/>
              <a:t>Insecticide, kills insects – head lice</a:t>
            </a:r>
          </a:p>
          <a:p>
            <a:pPr marL="742950" indent="-742950">
              <a:buFont typeface="+mj-lt"/>
              <a:buAutoNum type="arabicPeriod"/>
            </a:pPr>
            <a:r>
              <a:rPr lang="en-US" sz="4000" dirty="0"/>
              <a:t>Fungicide, kills fungi – ringworm, athlete’s foot</a:t>
            </a:r>
          </a:p>
          <a:p>
            <a:pPr marL="742950" indent="-742950">
              <a:buFont typeface="+mj-lt"/>
              <a:buAutoNum type="arabicPeriod"/>
            </a:pPr>
            <a:r>
              <a:rPr lang="en-US" sz="4000" dirty="0"/>
              <a:t>Miticide or </a:t>
            </a:r>
            <a:r>
              <a:rPr lang="en-US" sz="4000" dirty="0" err="1"/>
              <a:t>Acaracide</a:t>
            </a:r>
            <a:r>
              <a:rPr lang="en-US" sz="4000" dirty="0"/>
              <a:t>, kills mites &amp; ticks - chiggers</a:t>
            </a:r>
          </a:p>
          <a:p>
            <a:pPr marL="742950" indent="-742950">
              <a:buFont typeface="+mj-lt"/>
              <a:buAutoNum type="arabicPeriod"/>
            </a:pPr>
            <a:r>
              <a:rPr lang="en-US" sz="4000" dirty="0"/>
              <a:t>Nematicide, kills nematodes - heartworm</a:t>
            </a:r>
          </a:p>
          <a:p>
            <a:pPr marL="742950" indent="-742950">
              <a:buFont typeface="+mj-lt"/>
              <a:buAutoNum type="arabicPeriod"/>
            </a:pPr>
            <a:r>
              <a:rPr lang="en-US" sz="4000" dirty="0"/>
              <a:t>Molluscicide, kills mollusks – snails &amp; slugs – Apple Snail</a:t>
            </a:r>
          </a:p>
          <a:p>
            <a:pPr marL="742950" indent="-742950">
              <a:buFont typeface="+mj-lt"/>
              <a:buAutoNum type="arabicPeriod"/>
            </a:pPr>
            <a:r>
              <a:rPr lang="en-US" sz="4000" dirty="0"/>
              <a:t>Rodenticide, kills rodents – mice, rats</a:t>
            </a:r>
          </a:p>
          <a:p>
            <a:pPr marL="742950" indent="-742950">
              <a:buFont typeface="+mj-lt"/>
              <a:buAutoNum type="arabicPeriod"/>
            </a:pPr>
            <a:r>
              <a:rPr lang="en-US" sz="4000" dirty="0"/>
              <a:t>Bactericide, kills bacteria - disinfectants</a:t>
            </a:r>
          </a:p>
        </p:txBody>
      </p:sp>
      <p:sp>
        <p:nvSpPr>
          <p:cNvPr id="3" name="TextBox 2">
            <a:extLst>
              <a:ext uri="{FF2B5EF4-FFF2-40B4-BE49-F238E27FC236}">
                <a16:creationId xmlns:a16="http://schemas.microsoft.com/office/drawing/2014/main" id="{0C4A31FF-0B7A-4C11-A907-EE320D381FFB}"/>
              </a:ext>
            </a:extLst>
          </p:cNvPr>
          <p:cNvSpPr txBox="1"/>
          <p:nvPr/>
        </p:nvSpPr>
        <p:spPr>
          <a:xfrm>
            <a:off x="3371850" y="0"/>
            <a:ext cx="5448300" cy="830997"/>
          </a:xfrm>
          <a:prstGeom prst="rect">
            <a:avLst/>
          </a:prstGeom>
          <a:noFill/>
        </p:spPr>
        <p:txBody>
          <a:bodyPr wrap="square" rtlCol="0">
            <a:spAutoFit/>
          </a:bodyPr>
          <a:lstStyle/>
          <a:p>
            <a:pPr algn="ctr"/>
            <a:r>
              <a:rPr lang="en-US" sz="4800" dirty="0"/>
              <a:t>Types of Pesticides</a:t>
            </a:r>
          </a:p>
        </p:txBody>
      </p:sp>
    </p:spTree>
    <p:extLst>
      <p:ext uri="{BB962C8B-B14F-4D97-AF65-F5344CB8AC3E}">
        <p14:creationId xmlns:p14="http://schemas.microsoft.com/office/powerpoint/2010/main" val="20126492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742792A-FBCD-44BF-B46C-AD2C7106F8FB}"/>
              </a:ext>
            </a:extLst>
          </p:cNvPr>
          <p:cNvSpPr txBox="1"/>
          <p:nvPr/>
        </p:nvSpPr>
        <p:spPr>
          <a:xfrm>
            <a:off x="2400300" y="0"/>
            <a:ext cx="7391400" cy="830997"/>
          </a:xfrm>
          <a:prstGeom prst="rect">
            <a:avLst/>
          </a:prstGeom>
          <a:noFill/>
        </p:spPr>
        <p:txBody>
          <a:bodyPr wrap="square" rtlCol="0">
            <a:spAutoFit/>
          </a:bodyPr>
          <a:lstStyle/>
          <a:p>
            <a:pPr algn="ctr"/>
            <a:r>
              <a:rPr lang="en-US" sz="4800" dirty="0"/>
              <a:t>Pesticides Vary By Selectivity</a:t>
            </a:r>
          </a:p>
        </p:txBody>
      </p:sp>
      <p:sp>
        <p:nvSpPr>
          <p:cNvPr id="4" name="Rectangle 3">
            <a:extLst>
              <a:ext uri="{FF2B5EF4-FFF2-40B4-BE49-F238E27FC236}">
                <a16:creationId xmlns:a16="http://schemas.microsoft.com/office/drawing/2014/main" id="{64F988C1-23D3-4D70-BE7D-BDE2C7A59EEC}"/>
              </a:ext>
            </a:extLst>
          </p:cNvPr>
          <p:cNvSpPr/>
          <p:nvPr/>
        </p:nvSpPr>
        <p:spPr>
          <a:xfrm>
            <a:off x="361950" y="1225689"/>
            <a:ext cx="11468099" cy="5632311"/>
          </a:xfrm>
          <a:prstGeom prst="rect">
            <a:avLst/>
          </a:prstGeom>
        </p:spPr>
        <p:txBody>
          <a:bodyPr wrap="square">
            <a:spAutoFit/>
          </a:bodyPr>
          <a:lstStyle/>
          <a:p>
            <a:r>
              <a:rPr lang="en-US" sz="4000" dirty="0"/>
              <a:t>Selectivity:  what range of pests they affect</a:t>
            </a:r>
          </a:p>
          <a:p>
            <a:endParaRPr lang="en-US" sz="4000" dirty="0"/>
          </a:p>
          <a:p>
            <a:pPr marL="742950" indent="-742950">
              <a:buFont typeface="+mj-lt"/>
              <a:buAutoNum type="arabicPeriod"/>
            </a:pPr>
            <a:r>
              <a:rPr lang="en-US" sz="4000" dirty="0"/>
              <a:t>Non-selective – kills all related pests – non-selective herbicides kill all plants that get a sufficient dose</a:t>
            </a:r>
          </a:p>
          <a:p>
            <a:pPr marL="742950" indent="-742950">
              <a:buFont typeface="+mj-lt"/>
              <a:buAutoNum type="arabicPeriod"/>
            </a:pPr>
            <a:r>
              <a:rPr lang="en-US" sz="4000" dirty="0"/>
              <a:t>Selective – kills only certain weeds, insects, plant pathogens – for example, some selective herbicides only kill broadleaf weeds (dicots) not grasses (monocots)</a:t>
            </a:r>
          </a:p>
        </p:txBody>
      </p:sp>
    </p:spTree>
    <p:extLst>
      <p:ext uri="{BB962C8B-B14F-4D97-AF65-F5344CB8AC3E}">
        <p14:creationId xmlns:p14="http://schemas.microsoft.com/office/powerpoint/2010/main" val="30872973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6D8E9C7-5058-4605-B0CD-F69E5555911D}"/>
              </a:ext>
            </a:extLst>
          </p:cNvPr>
          <p:cNvSpPr txBox="1"/>
          <p:nvPr/>
        </p:nvSpPr>
        <p:spPr>
          <a:xfrm>
            <a:off x="1638300" y="0"/>
            <a:ext cx="8915400" cy="830997"/>
          </a:xfrm>
          <a:prstGeom prst="rect">
            <a:avLst/>
          </a:prstGeom>
          <a:noFill/>
        </p:spPr>
        <p:txBody>
          <a:bodyPr wrap="square" rtlCol="0">
            <a:spAutoFit/>
          </a:bodyPr>
          <a:lstStyle/>
          <a:p>
            <a:pPr algn="ctr"/>
            <a:r>
              <a:rPr lang="en-US" sz="4800" dirty="0"/>
              <a:t>Pesticides Vary By Type of Control</a:t>
            </a:r>
          </a:p>
        </p:txBody>
      </p:sp>
      <p:sp>
        <p:nvSpPr>
          <p:cNvPr id="3" name="Rectangle 2">
            <a:extLst>
              <a:ext uri="{FF2B5EF4-FFF2-40B4-BE49-F238E27FC236}">
                <a16:creationId xmlns:a16="http://schemas.microsoft.com/office/drawing/2014/main" id="{D1C8E6FC-9AA0-42A4-B15B-5ED8961EEA5B}"/>
              </a:ext>
            </a:extLst>
          </p:cNvPr>
          <p:cNvSpPr/>
          <p:nvPr/>
        </p:nvSpPr>
        <p:spPr>
          <a:xfrm>
            <a:off x="190500" y="1682328"/>
            <a:ext cx="11811000" cy="4401205"/>
          </a:xfrm>
          <a:prstGeom prst="rect">
            <a:avLst/>
          </a:prstGeom>
        </p:spPr>
        <p:txBody>
          <a:bodyPr wrap="square">
            <a:spAutoFit/>
          </a:bodyPr>
          <a:lstStyle/>
          <a:p>
            <a:r>
              <a:rPr lang="en-US" sz="4000" dirty="0"/>
              <a:t>Type of Control:  how they work to encounter the pest</a:t>
            </a:r>
          </a:p>
          <a:p>
            <a:endParaRPr lang="en-US" sz="4000" dirty="0"/>
          </a:p>
          <a:p>
            <a:pPr marL="742950" indent="-742950">
              <a:buFont typeface="+mj-lt"/>
              <a:buAutoNum type="arabicPeriod"/>
            </a:pPr>
            <a:r>
              <a:rPr lang="en-US" sz="4000" dirty="0"/>
              <a:t>Systemic pesticides are absorbed through plant tissues and transported throughout the plant</a:t>
            </a:r>
          </a:p>
          <a:p>
            <a:pPr marL="742950" indent="-742950">
              <a:buFont typeface="+mj-lt"/>
              <a:buAutoNum type="arabicPeriod"/>
            </a:pPr>
            <a:r>
              <a:rPr lang="en-US" sz="4000" dirty="0"/>
              <a:t>Contact pesticides are not absorbed by the plant and must come into direct contact with the target pest in order to control it</a:t>
            </a:r>
          </a:p>
        </p:txBody>
      </p:sp>
    </p:spTree>
    <p:extLst>
      <p:ext uri="{BB962C8B-B14F-4D97-AF65-F5344CB8AC3E}">
        <p14:creationId xmlns:p14="http://schemas.microsoft.com/office/powerpoint/2010/main" val="40787408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D2D7628-0112-4CB1-A274-B4435D5B0415}"/>
              </a:ext>
            </a:extLst>
          </p:cNvPr>
          <p:cNvSpPr txBox="1"/>
          <p:nvPr/>
        </p:nvSpPr>
        <p:spPr>
          <a:xfrm>
            <a:off x="1638300" y="0"/>
            <a:ext cx="8915400" cy="830997"/>
          </a:xfrm>
          <a:prstGeom prst="rect">
            <a:avLst/>
          </a:prstGeom>
          <a:noFill/>
        </p:spPr>
        <p:txBody>
          <a:bodyPr wrap="square" rtlCol="0">
            <a:spAutoFit/>
          </a:bodyPr>
          <a:lstStyle/>
          <a:p>
            <a:pPr algn="ctr"/>
            <a:r>
              <a:rPr lang="en-US" sz="4800" dirty="0"/>
              <a:t>Pesticides Vary By Persistence</a:t>
            </a:r>
          </a:p>
        </p:txBody>
      </p:sp>
      <p:sp>
        <p:nvSpPr>
          <p:cNvPr id="4" name="Rectangle 3">
            <a:extLst>
              <a:ext uri="{FF2B5EF4-FFF2-40B4-BE49-F238E27FC236}">
                <a16:creationId xmlns:a16="http://schemas.microsoft.com/office/drawing/2014/main" id="{AB18AE16-29AF-4B30-BA99-A26EEB67EB9F}"/>
              </a:ext>
            </a:extLst>
          </p:cNvPr>
          <p:cNvSpPr/>
          <p:nvPr/>
        </p:nvSpPr>
        <p:spPr>
          <a:xfrm>
            <a:off x="304800" y="1332637"/>
            <a:ext cx="11468100" cy="4401205"/>
          </a:xfrm>
          <a:prstGeom prst="rect">
            <a:avLst/>
          </a:prstGeom>
        </p:spPr>
        <p:txBody>
          <a:bodyPr wrap="square">
            <a:spAutoFit/>
          </a:bodyPr>
          <a:lstStyle/>
          <a:p>
            <a:r>
              <a:rPr lang="en-US" sz="4000" dirty="0"/>
              <a:t>Persistence:  how long they remain active in the environment</a:t>
            </a:r>
          </a:p>
          <a:p>
            <a:endParaRPr lang="en-US" sz="4000" dirty="0"/>
          </a:p>
          <a:p>
            <a:pPr marL="742950" indent="-742950">
              <a:buFont typeface="+mj-lt"/>
              <a:buAutoNum type="arabicPeriod"/>
            </a:pPr>
            <a:r>
              <a:rPr lang="en-US" sz="4000" dirty="0"/>
              <a:t>Residual pesticides – remain active for weeks or longer</a:t>
            </a:r>
          </a:p>
          <a:p>
            <a:pPr marL="742950" indent="-742950">
              <a:buFont typeface="+mj-lt"/>
              <a:buAutoNum type="arabicPeriod"/>
            </a:pPr>
            <a:r>
              <a:rPr lang="en-US" sz="4000" dirty="0"/>
              <a:t>Non-residual – inactivated immediately or within a few days</a:t>
            </a:r>
          </a:p>
        </p:txBody>
      </p:sp>
    </p:spTree>
    <p:extLst>
      <p:ext uri="{BB962C8B-B14F-4D97-AF65-F5344CB8AC3E}">
        <p14:creationId xmlns:p14="http://schemas.microsoft.com/office/powerpoint/2010/main" val="1458080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C5DD5C4-9E58-450D-8D8E-288F3B4B37C9}"/>
              </a:ext>
            </a:extLst>
          </p:cNvPr>
          <p:cNvSpPr txBox="1"/>
          <p:nvPr/>
        </p:nvSpPr>
        <p:spPr>
          <a:xfrm>
            <a:off x="1343025" y="0"/>
            <a:ext cx="9505950" cy="830997"/>
          </a:xfrm>
          <a:prstGeom prst="rect">
            <a:avLst/>
          </a:prstGeom>
          <a:noFill/>
        </p:spPr>
        <p:txBody>
          <a:bodyPr wrap="square" rtlCol="0">
            <a:spAutoFit/>
          </a:bodyPr>
          <a:lstStyle/>
          <a:p>
            <a:pPr algn="ctr"/>
            <a:r>
              <a:rPr lang="en-US" sz="4800" dirty="0"/>
              <a:t>IPM – Integrated Pest Management</a:t>
            </a:r>
          </a:p>
        </p:txBody>
      </p:sp>
      <p:sp>
        <p:nvSpPr>
          <p:cNvPr id="3" name="Rectangle 2">
            <a:extLst>
              <a:ext uri="{FF2B5EF4-FFF2-40B4-BE49-F238E27FC236}">
                <a16:creationId xmlns:a16="http://schemas.microsoft.com/office/drawing/2014/main" id="{74B25021-AD6E-45EA-B299-74E9067A3E5B}"/>
              </a:ext>
            </a:extLst>
          </p:cNvPr>
          <p:cNvSpPr/>
          <p:nvPr/>
        </p:nvSpPr>
        <p:spPr>
          <a:xfrm>
            <a:off x="257175" y="1350139"/>
            <a:ext cx="11677650" cy="5016758"/>
          </a:xfrm>
          <a:prstGeom prst="rect">
            <a:avLst/>
          </a:prstGeom>
        </p:spPr>
        <p:txBody>
          <a:bodyPr wrap="square">
            <a:spAutoFit/>
          </a:bodyPr>
          <a:lstStyle/>
          <a:p>
            <a:r>
              <a:rPr lang="en-US" sz="4000" dirty="0"/>
              <a:t>IPM is an ecosystem-based strategy that focuses on long-term prevention of pests or their damage through a combination of techniques such as biological control, habitat manipulation, cultural practices, pesticides and use of resistant varieties. Pest control materials are selected and applied in a manner that minimizes risks to human health, beneficial and nontarget organisms, and the environment. </a:t>
            </a:r>
          </a:p>
        </p:txBody>
      </p:sp>
    </p:spTree>
    <p:extLst>
      <p:ext uri="{BB962C8B-B14F-4D97-AF65-F5344CB8AC3E}">
        <p14:creationId xmlns:p14="http://schemas.microsoft.com/office/powerpoint/2010/main" val="41209250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F2DEA7A-8023-4338-8B92-7307975CAFEA}"/>
              </a:ext>
            </a:extLst>
          </p:cNvPr>
          <p:cNvSpPr/>
          <p:nvPr/>
        </p:nvSpPr>
        <p:spPr>
          <a:xfrm>
            <a:off x="1090612" y="2122438"/>
            <a:ext cx="10010775" cy="3170099"/>
          </a:xfrm>
          <a:prstGeom prst="rect">
            <a:avLst/>
          </a:prstGeom>
        </p:spPr>
        <p:txBody>
          <a:bodyPr wrap="square">
            <a:spAutoFit/>
          </a:bodyPr>
          <a:lstStyle/>
          <a:p>
            <a:pPr marL="742950" indent="-742950">
              <a:buFont typeface="+mj-lt"/>
              <a:buAutoNum type="arabicPeriod"/>
            </a:pPr>
            <a:r>
              <a:rPr lang="en-US" sz="4000" dirty="0"/>
              <a:t>Anticipates and prevents damage</a:t>
            </a:r>
          </a:p>
          <a:p>
            <a:pPr marL="742950" indent="-742950">
              <a:buFont typeface="+mj-lt"/>
              <a:buAutoNum type="arabicPeriod"/>
            </a:pPr>
            <a:r>
              <a:rPr lang="en-US" sz="4000" dirty="0"/>
              <a:t>Uses several tactics in combination</a:t>
            </a:r>
          </a:p>
          <a:p>
            <a:pPr marL="742950" indent="-742950">
              <a:buFont typeface="+mj-lt"/>
              <a:buAutoNum type="arabicPeriod"/>
            </a:pPr>
            <a:r>
              <a:rPr lang="en-US" sz="4000" dirty="0"/>
              <a:t>Improves effectiveness, reduces side effects</a:t>
            </a:r>
          </a:p>
          <a:p>
            <a:pPr marL="742950" indent="-742950">
              <a:buFont typeface="+mj-lt"/>
              <a:buAutoNum type="arabicPeriod"/>
            </a:pPr>
            <a:r>
              <a:rPr lang="en-US" sz="4000" dirty="0"/>
              <a:t>Relies on identification, measurement, assessment, and knowledge</a:t>
            </a:r>
          </a:p>
        </p:txBody>
      </p:sp>
      <p:sp>
        <p:nvSpPr>
          <p:cNvPr id="3" name="TextBox 2">
            <a:extLst>
              <a:ext uri="{FF2B5EF4-FFF2-40B4-BE49-F238E27FC236}">
                <a16:creationId xmlns:a16="http://schemas.microsoft.com/office/drawing/2014/main" id="{EDF1AEFD-F61F-470D-AF61-21340085BAFC}"/>
              </a:ext>
            </a:extLst>
          </p:cNvPr>
          <p:cNvSpPr txBox="1"/>
          <p:nvPr/>
        </p:nvSpPr>
        <p:spPr>
          <a:xfrm>
            <a:off x="1343025" y="0"/>
            <a:ext cx="9505950" cy="830997"/>
          </a:xfrm>
          <a:prstGeom prst="rect">
            <a:avLst/>
          </a:prstGeom>
          <a:noFill/>
        </p:spPr>
        <p:txBody>
          <a:bodyPr wrap="square" rtlCol="0">
            <a:spAutoFit/>
          </a:bodyPr>
          <a:lstStyle/>
          <a:p>
            <a:pPr algn="ctr"/>
            <a:r>
              <a:rPr lang="en-US" sz="4800" dirty="0"/>
              <a:t>IPM – Integrated Pest Management</a:t>
            </a:r>
          </a:p>
        </p:txBody>
      </p:sp>
    </p:spTree>
    <p:extLst>
      <p:ext uri="{BB962C8B-B14F-4D97-AF65-F5344CB8AC3E}">
        <p14:creationId xmlns:p14="http://schemas.microsoft.com/office/powerpoint/2010/main" val="32969687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9D468B6-DAA8-4A95-94FA-93A88A0B0FD3}"/>
              </a:ext>
            </a:extLst>
          </p:cNvPr>
          <p:cNvSpPr txBox="1"/>
          <p:nvPr/>
        </p:nvSpPr>
        <p:spPr>
          <a:xfrm>
            <a:off x="1514475" y="1352550"/>
            <a:ext cx="9163050" cy="3785652"/>
          </a:xfrm>
          <a:prstGeom prst="rect">
            <a:avLst/>
          </a:prstGeom>
          <a:noFill/>
        </p:spPr>
        <p:txBody>
          <a:bodyPr wrap="square" rtlCol="0">
            <a:spAutoFit/>
          </a:bodyPr>
          <a:lstStyle/>
          <a:p>
            <a:pPr algn="ctr"/>
            <a:r>
              <a:rPr lang="en-US" sz="4800" dirty="0"/>
              <a:t>The idea essentially is:</a:t>
            </a:r>
          </a:p>
          <a:p>
            <a:pPr algn="ctr"/>
            <a:endParaRPr lang="en-US" sz="4800" dirty="0"/>
          </a:p>
          <a:p>
            <a:pPr algn="ctr"/>
            <a:r>
              <a:rPr lang="en-US" sz="4800" dirty="0"/>
              <a:t>When all else fails to control the pest, </a:t>
            </a:r>
            <a:r>
              <a:rPr lang="en-US" sz="4800" b="1" dirty="0"/>
              <a:t>THEN</a:t>
            </a:r>
            <a:r>
              <a:rPr lang="en-US" sz="4800" dirty="0"/>
              <a:t> consider use of a pesticide.</a:t>
            </a:r>
          </a:p>
        </p:txBody>
      </p:sp>
    </p:spTree>
    <p:extLst>
      <p:ext uri="{BB962C8B-B14F-4D97-AF65-F5344CB8AC3E}">
        <p14:creationId xmlns:p14="http://schemas.microsoft.com/office/powerpoint/2010/main" val="359548732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4602</TotalTime>
  <Words>2024</Words>
  <Application>Microsoft Office PowerPoint</Application>
  <PresentationFormat>Widescreen</PresentationFormat>
  <Paragraphs>177</Paragraphs>
  <Slides>28</Slides>
  <Notes>16</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28</vt:i4>
      </vt:variant>
    </vt:vector>
  </HeadingPairs>
  <TitlesOfParts>
    <vt:vector size="32" baseType="lpstr">
      <vt:lpstr>Arial</vt:lpstr>
      <vt:lpstr>Calibri</vt:lpstr>
      <vt:lpstr>Calibri Light</vt:lpstr>
      <vt:lpstr>Office Theme</vt:lpstr>
      <vt:lpstr>Module 8:  Pesticides – What to Know and Safety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Section Title</dc:title>
  <dc:creator>Timmerman, Anna</dc:creator>
  <cp:lastModifiedBy>Timmerman, Anna</cp:lastModifiedBy>
  <cp:revision>48</cp:revision>
  <dcterms:created xsi:type="dcterms:W3CDTF">2020-05-31T19:29:21Z</dcterms:created>
  <dcterms:modified xsi:type="dcterms:W3CDTF">2020-06-22T17:41:16Z</dcterms:modified>
</cp:coreProperties>
</file>