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83" r:id="rId3"/>
    <p:sldId id="257" r:id="rId4"/>
    <p:sldId id="260" r:id="rId5"/>
    <p:sldId id="259" r:id="rId6"/>
    <p:sldId id="261" r:id="rId7"/>
    <p:sldId id="262" r:id="rId8"/>
    <p:sldId id="263" r:id="rId9"/>
    <p:sldId id="264" r:id="rId10"/>
    <p:sldId id="265" r:id="rId11"/>
    <p:sldId id="266" r:id="rId12"/>
    <p:sldId id="267" r:id="rId13"/>
    <p:sldId id="268" r:id="rId14"/>
    <p:sldId id="269" r:id="rId15"/>
    <p:sldId id="270" r:id="rId16"/>
    <p:sldId id="271" r:id="rId17"/>
    <p:sldId id="282" r:id="rId18"/>
    <p:sldId id="279" r:id="rId19"/>
    <p:sldId id="272" r:id="rId20"/>
    <p:sldId id="273" r:id="rId21"/>
    <p:sldId id="274" r:id="rId22"/>
    <p:sldId id="275" r:id="rId23"/>
    <p:sldId id="276" r:id="rId24"/>
    <p:sldId id="278" r:id="rId25"/>
    <p:sldId id="280" r:id="rId26"/>
    <p:sldId id="281" r:id="rId27"/>
    <p:sldId id="284" r:id="rId28"/>
    <p:sldId id="285" r:id="rId29"/>
    <p:sldId id="286" r:id="rId30"/>
    <p:sldId id="287" r:id="rId31"/>
    <p:sldId id="277" r:id="rId32"/>
    <p:sldId id="288" r:id="rId33"/>
    <p:sldId id="289" r:id="rId34"/>
    <p:sldId id="25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6084" autoAdjust="0"/>
  </p:normalViewPr>
  <p:slideViewPr>
    <p:cSldViewPr snapToGrid="0">
      <p:cViewPr varScale="1">
        <p:scale>
          <a:sx n="58" d="100"/>
          <a:sy n="58" d="100"/>
        </p:scale>
        <p:origin x="121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10439F-42F4-49A0-B967-9FBAD9BA862A}" type="datetimeFigureOut">
              <a:rPr lang="en-US" smtClean="0"/>
              <a:t>6/22/2020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DEE6E0-C1E2-43EA-AFA8-05DC4C67BCA9}" type="slidenum">
              <a:rPr lang="en-US" smtClean="0"/>
              <a:t>‹#›</a:t>
            </a:fld>
            <a:endParaRPr lang="en-US"/>
          </a:p>
        </p:txBody>
      </p:sp>
    </p:spTree>
    <p:extLst>
      <p:ext uri="{BB962C8B-B14F-4D97-AF65-F5344CB8AC3E}">
        <p14:creationId xmlns:p14="http://schemas.microsoft.com/office/powerpoint/2010/main" val="31350223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are ions except Boron can be taken up as boric acid</a:t>
            </a:r>
          </a:p>
        </p:txBody>
      </p:sp>
      <p:sp>
        <p:nvSpPr>
          <p:cNvPr id="4" name="Slide Number Placeholder 3"/>
          <p:cNvSpPr>
            <a:spLocks noGrp="1"/>
          </p:cNvSpPr>
          <p:nvPr>
            <p:ph type="sldNum" sz="quarter" idx="5"/>
          </p:nvPr>
        </p:nvSpPr>
        <p:spPr/>
        <p:txBody>
          <a:bodyPr/>
          <a:lstStyle/>
          <a:p>
            <a:fld id="{00DEE6E0-C1E2-43EA-AFA8-05DC4C67BCA9}" type="slidenum">
              <a:rPr lang="en-US" smtClean="0"/>
              <a:t>3</a:t>
            </a:fld>
            <a:endParaRPr lang="en-US"/>
          </a:p>
        </p:txBody>
      </p:sp>
    </p:spTree>
    <p:extLst>
      <p:ext uri="{BB962C8B-B14F-4D97-AF65-F5344CB8AC3E}">
        <p14:creationId xmlns:p14="http://schemas.microsoft.com/office/powerpoint/2010/main" val="516791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96%</a:t>
            </a:r>
          </a:p>
        </p:txBody>
      </p:sp>
      <p:sp>
        <p:nvSpPr>
          <p:cNvPr id="4" name="Slide Number Placeholder 3"/>
          <p:cNvSpPr>
            <a:spLocks noGrp="1"/>
          </p:cNvSpPr>
          <p:nvPr>
            <p:ph type="sldNum" sz="quarter" idx="5"/>
          </p:nvPr>
        </p:nvSpPr>
        <p:spPr/>
        <p:txBody>
          <a:bodyPr/>
          <a:lstStyle/>
          <a:p>
            <a:fld id="{00DEE6E0-C1E2-43EA-AFA8-05DC4C67BCA9}" type="slidenum">
              <a:rPr lang="en-US" smtClean="0"/>
              <a:t>4</a:t>
            </a:fld>
            <a:endParaRPr lang="en-US"/>
          </a:p>
        </p:txBody>
      </p:sp>
    </p:spTree>
    <p:extLst>
      <p:ext uri="{BB962C8B-B14F-4D97-AF65-F5344CB8AC3E}">
        <p14:creationId xmlns:p14="http://schemas.microsoft.com/office/powerpoint/2010/main" val="2445581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3.5%</a:t>
            </a:r>
          </a:p>
        </p:txBody>
      </p:sp>
      <p:sp>
        <p:nvSpPr>
          <p:cNvPr id="4" name="Slide Number Placeholder 3"/>
          <p:cNvSpPr>
            <a:spLocks noGrp="1"/>
          </p:cNvSpPr>
          <p:nvPr>
            <p:ph type="sldNum" sz="quarter" idx="5"/>
          </p:nvPr>
        </p:nvSpPr>
        <p:spPr/>
        <p:txBody>
          <a:bodyPr/>
          <a:lstStyle/>
          <a:p>
            <a:fld id="{00DEE6E0-C1E2-43EA-AFA8-05DC4C67BCA9}" type="slidenum">
              <a:rPr lang="en-US" smtClean="0"/>
              <a:t>5</a:t>
            </a:fld>
            <a:endParaRPr lang="en-US"/>
          </a:p>
        </p:txBody>
      </p:sp>
    </p:spTree>
    <p:extLst>
      <p:ext uri="{BB962C8B-B14F-4D97-AF65-F5344CB8AC3E}">
        <p14:creationId xmlns:p14="http://schemas.microsoft.com/office/powerpoint/2010/main" val="37942405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&lt;0.5%</a:t>
            </a:r>
          </a:p>
        </p:txBody>
      </p:sp>
      <p:sp>
        <p:nvSpPr>
          <p:cNvPr id="4" name="Slide Number Placeholder 3"/>
          <p:cNvSpPr>
            <a:spLocks noGrp="1"/>
          </p:cNvSpPr>
          <p:nvPr>
            <p:ph type="sldNum" sz="quarter" idx="5"/>
          </p:nvPr>
        </p:nvSpPr>
        <p:spPr/>
        <p:txBody>
          <a:bodyPr/>
          <a:lstStyle/>
          <a:p>
            <a:fld id="{00DEE6E0-C1E2-43EA-AFA8-05DC4C67BCA9}" type="slidenum">
              <a:rPr lang="en-US" smtClean="0"/>
              <a:t>6</a:t>
            </a:fld>
            <a:endParaRPr lang="en-US"/>
          </a:p>
        </p:txBody>
      </p:sp>
    </p:spTree>
    <p:extLst>
      <p:ext uri="{BB962C8B-B14F-4D97-AF65-F5344CB8AC3E}">
        <p14:creationId xmlns:p14="http://schemas.microsoft.com/office/powerpoint/2010/main" val="30837231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this chart from Module 1?</a:t>
            </a:r>
          </a:p>
        </p:txBody>
      </p:sp>
      <p:sp>
        <p:nvSpPr>
          <p:cNvPr id="4" name="Slide Number Placeholder 3"/>
          <p:cNvSpPr>
            <a:spLocks noGrp="1"/>
          </p:cNvSpPr>
          <p:nvPr>
            <p:ph type="sldNum" sz="quarter" idx="5"/>
          </p:nvPr>
        </p:nvSpPr>
        <p:spPr/>
        <p:txBody>
          <a:bodyPr/>
          <a:lstStyle/>
          <a:p>
            <a:fld id="{00DEE6E0-C1E2-43EA-AFA8-05DC4C67BCA9}" type="slidenum">
              <a:rPr lang="en-US" smtClean="0"/>
              <a:t>8</a:t>
            </a:fld>
            <a:endParaRPr lang="en-US"/>
          </a:p>
        </p:txBody>
      </p:sp>
    </p:spTree>
    <p:extLst>
      <p:ext uri="{BB962C8B-B14F-4D97-AF65-F5344CB8AC3E}">
        <p14:creationId xmlns:p14="http://schemas.microsoft.com/office/powerpoint/2010/main" val="1137175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taught you about essential plant nutrients, the importance of soil pH and plant fertilizers. And soon we will be teaching about plant diseases and insect pests. So now we want to tell you about what happens to plants when there is a nutrient deficiency. Plants will take on characteristic morphological appearances when they are lacking a plant nutrient. Often, the symptoms you observe can be mistaken for a plant disease when it is actually an abiotic plant disorder – problem with the plant not due to a living pest. In the next set of slides, we’ll tell you briefly the function of each essential element and show you how a deficiency of that element may be manifest in your plant.</a:t>
            </a:r>
          </a:p>
        </p:txBody>
      </p:sp>
      <p:sp>
        <p:nvSpPr>
          <p:cNvPr id="4" name="Slide Number Placeholder 3"/>
          <p:cNvSpPr>
            <a:spLocks noGrp="1"/>
          </p:cNvSpPr>
          <p:nvPr>
            <p:ph type="sldNum" sz="quarter" idx="5"/>
          </p:nvPr>
        </p:nvSpPr>
        <p:spPr/>
        <p:txBody>
          <a:bodyPr/>
          <a:lstStyle/>
          <a:p>
            <a:fld id="{00DEE6E0-C1E2-43EA-AFA8-05DC4C67BCA9}" type="slidenum">
              <a:rPr lang="en-US" smtClean="0"/>
              <a:t>13</a:t>
            </a:fld>
            <a:endParaRPr lang="en-US"/>
          </a:p>
        </p:txBody>
      </p:sp>
    </p:spTree>
    <p:extLst>
      <p:ext uri="{BB962C8B-B14F-4D97-AF65-F5344CB8AC3E}">
        <p14:creationId xmlns:p14="http://schemas.microsoft.com/office/powerpoint/2010/main" val="1576968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53E38-44E4-40E3-9614-0D579EBB4D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8ED23C-D3DD-4A23-940D-D8D51BAB21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AF7638-8548-48CD-8E25-34DB0A2699CA}"/>
              </a:ext>
            </a:extLst>
          </p:cNvPr>
          <p:cNvSpPr>
            <a:spLocks noGrp="1"/>
          </p:cNvSpPr>
          <p:nvPr>
            <p:ph type="dt" sz="half" idx="10"/>
          </p:nvPr>
        </p:nvSpPr>
        <p:spPr/>
        <p:txBody>
          <a:bodyPr/>
          <a:lstStyle/>
          <a:p>
            <a:fld id="{53BC504C-1AD0-46B5-B35F-10EB3C1DC03F}" type="datetimeFigureOut">
              <a:rPr lang="en-US" smtClean="0"/>
              <a:t>6/22/2020</a:t>
            </a:fld>
            <a:endParaRPr lang="en-US"/>
          </a:p>
        </p:txBody>
      </p:sp>
      <p:sp>
        <p:nvSpPr>
          <p:cNvPr id="5" name="Footer Placeholder 4">
            <a:extLst>
              <a:ext uri="{FF2B5EF4-FFF2-40B4-BE49-F238E27FC236}">
                <a16:creationId xmlns:a16="http://schemas.microsoft.com/office/drawing/2014/main" id="{2514DE37-1A58-4B78-97DD-F2DD13E75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41E82-77E7-4389-A4C9-BB732A439895}"/>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710332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EA8E9-3A4C-4A20-8452-AE16FCA2E4A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94315D-99E5-4909-BF2A-057ACE7B1F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CC6FD6-DF98-436B-AB2F-3916C5D0D61C}"/>
              </a:ext>
            </a:extLst>
          </p:cNvPr>
          <p:cNvSpPr>
            <a:spLocks noGrp="1"/>
          </p:cNvSpPr>
          <p:nvPr>
            <p:ph type="dt" sz="half" idx="10"/>
          </p:nvPr>
        </p:nvSpPr>
        <p:spPr/>
        <p:txBody>
          <a:bodyPr/>
          <a:lstStyle/>
          <a:p>
            <a:fld id="{53BC504C-1AD0-46B5-B35F-10EB3C1DC03F}" type="datetimeFigureOut">
              <a:rPr lang="en-US" smtClean="0"/>
              <a:t>6/22/2020</a:t>
            </a:fld>
            <a:endParaRPr lang="en-US"/>
          </a:p>
        </p:txBody>
      </p:sp>
      <p:sp>
        <p:nvSpPr>
          <p:cNvPr id="5" name="Footer Placeholder 4">
            <a:extLst>
              <a:ext uri="{FF2B5EF4-FFF2-40B4-BE49-F238E27FC236}">
                <a16:creationId xmlns:a16="http://schemas.microsoft.com/office/drawing/2014/main" id="{70ADD113-9F03-429D-985B-A614F94014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C6FB99-A65A-480B-A25F-C5DC52891E54}"/>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94965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0056D9-8984-4FC0-A3AB-1108D163C1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664E8BB-3019-480A-BE90-5783F39235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5E7C17-4434-42C8-BD20-937B5AFC9A4B}"/>
              </a:ext>
            </a:extLst>
          </p:cNvPr>
          <p:cNvSpPr>
            <a:spLocks noGrp="1"/>
          </p:cNvSpPr>
          <p:nvPr>
            <p:ph type="dt" sz="half" idx="10"/>
          </p:nvPr>
        </p:nvSpPr>
        <p:spPr/>
        <p:txBody>
          <a:bodyPr/>
          <a:lstStyle/>
          <a:p>
            <a:fld id="{53BC504C-1AD0-46B5-B35F-10EB3C1DC03F}" type="datetimeFigureOut">
              <a:rPr lang="en-US" smtClean="0"/>
              <a:t>6/22/2020</a:t>
            </a:fld>
            <a:endParaRPr lang="en-US"/>
          </a:p>
        </p:txBody>
      </p:sp>
      <p:sp>
        <p:nvSpPr>
          <p:cNvPr id="5" name="Footer Placeholder 4">
            <a:extLst>
              <a:ext uri="{FF2B5EF4-FFF2-40B4-BE49-F238E27FC236}">
                <a16:creationId xmlns:a16="http://schemas.microsoft.com/office/drawing/2014/main" id="{9DCFC56B-FEA4-48A9-A325-1C10F4DD7E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E1820A-C275-4F29-B454-D5B2D83039FE}"/>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699561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F13ED-5550-4E24-957D-8A282E9216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60E168-82C2-4FAA-821C-D744FC33BC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DBAA0-3FB3-46C4-91BA-3415113A871E}"/>
              </a:ext>
            </a:extLst>
          </p:cNvPr>
          <p:cNvSpPr>
            <a:spLocks noGrp="1"/>
          </p:cNvSpPr>
          <p:nvPr>
            <p:ph type="dt" sz="half" idx="10"/>
          </p:nvPr>
        </p:nvSpPr>
        <p:spPr/>
        <p:txBody>
          <a:bodyPr/>
          <a:lstStyle/>
          <a:p>
            <a:fld id="{53BC504C-1AD0-46B5-B35F-10EB3C1DC03F}" type="datetimeFigureOut">
              <a:rPr lang="en-US" smtClean="0"/>
              <a:t>6/22/2020</a:t>
            </a:fld>
            <a:endParaRPr lang="en-US"/>
          </a:p>
        </p:txBody>
      </p:sp>
      <p:sp>
        <p:nvSpPr>
          <p:cNvPr id="5" name="Footer Placeholder 4">
            <a:extLst>
              <a:ext uri="{FF2B5EF4-FFF2-40B4-BE49-F238E27FC236}">
                <a16:creationId xmlns:a16="http://schemas.microsoft.com/office/drawing/2014/main" id="{83C36DBD-DA62-44E1-8879-475FCD41D0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389D45-F5C3-48C0-8102-FFD4CC1714C3}"/>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00255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B72E-AB65-4691-93D7-760564635D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EA87A58-90D3-42D9-8137-2B03C04B2FC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9D113F-06D6-4B8C-B333-C8FEB4F32F59}"/>
              </a:ext>
            </a:extLst>
          </p:cNvPr>
          <p:cNvSpPr>
            <a:spLocks noGrp="1"/>
          </p:cNvSpPr>
          <p:nvPr>
            <p:ph type="dt" sz="half" idx="10"/>
          </p:nvPr>
        </p:nvSpPr>
        <p:spPr/>
        <p:txBody>
          <a:bodyPr/>
          <a:lstStyle/>
          <a:p>
            <a:fld id="{53BC504C-1AD0-46B5-B35F-10EB3C1DC03F}" type="datetimeFigureOut">
              <a:rPr lang="en-US" smtClean="0"/>
              <a:t>6/22/2020</a:t>
            </a:fld>
            <a:endParaRPr lang="en-US"/>
          </a:p>
        </p:txBody>
      </p:sp>
      <p:sp>
        <p:nvSpPr>
          <p:cNvPr id="5" name="Footer Placeholder 4">
            <a:extLst>
              <a:ext uri="{FF2B5EF4-FFF2-40B4-BE49-F238E27FC236}">
                <a16:creationId xmlns:a16="http://schemas.microsoft.com/office/drawing/2014/main" id="{F30D0A04-5E65-4BBF-A0AE-017C9A1EE8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C4F7D2-DBDB-4813-98B9-69A436FBEFE0}"/>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6344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57870-6B4E-43EB-8ED7-21A99ECD23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1C30F3-DD51-432F-8F7F-78280A5709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387B4F-92A7-4FA8-A75D-19AE40CA86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D05ACF-7A19-4E42-A7AB-160E2788ECE6}"/>
              </a:ext>
            </a:extLst>
          </p:cNvPr>
          <p:cNvSpPr>
            <a:spLocks noGrp="1"/>
          </p:cNvSpPr>
          <p:nvPr>
            <p:ph type="dt" sz="half" idx="10"/>
          </p:nvPr>
        </p:nvSpPr>
        <p:spPr/>
        <p:txBody>
          <a:bodyPr/>
          <a:lstStyle/>
          <a:p>
            <a:fld id="{53BC504C-1AD0-46B5-B35F-10EB3C1DC03F}" type="datetimeFigureOut">
              <a:rPr lang="en-US" smtClean="0"/>
              <a:t>6/22/2020</a:t>
            </a:fld>
            <a:endParaRPr lang="en-US"/>
          </a:p>
        </p:txBody>
      </p:sp>
      <p:sp>
        <p:nvSpPr>
          <p:cNvPr id="6" name="Footer Placeholder 5">
            <a:extLst>
              <a:ext uri="{FF2B5EF4-FFF2-40B4-BE49-F238E27FC236}">
                <a16:creationId xmlns:a16="http://schemas.microsoft.com/office/drawing/2014/main" id="{C54E83B5-D7CB-433C-AF86-AF85A2E3ED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2A8855-A5E9-424B-9E0B-FB0513255359}"/>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593016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10AF8-6CE1-40F8-9FAD-D2CEB163278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149277-3B49-4774-A765-2AB269BCF8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526BEE-5843-4132-B5FE-26A3470024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C326160-8708-4846-9DC4-D2ADA24C27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CEF976-E38D-4DD9-A454-8EBD9A0E15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F632B4C-0BB2-436E-B7BE-12A6797D7D85}"/>
              </a:ext>
            </a:extLst>
          </p:cNvPr>
          <p:cNvSpPr>
            <a:spLocks noGrp="1"/>
          </p:cNvSpPr>
          <p:nvPr>
            <p:ph type="dt" sz="half" idx="10"/>
          </p:nvPr>
        </p:nvSpPr>
        <p:spPr/>
        <p:txBody>
          <a:bodyPr/>
          <a:lstStyle/>
          <a:p>
            <a:fld id="{53BC504C-1AD0-46B5-B35F-10EB3C1DC03F}" type="datetimeFigureOut">
              <a:rPr lang="en-US" smtClean="0"/>
              <a:t>6/22/2020</a:t>
            </a:fld>
            <a:endParaRPr lang="en-US"/>
          </a:p>
        </p:txBody>
      </p:sp>
      <p:sp>
        <p:nvSpPr>
          <p:cNvPr id="8" name="Footer Placeholder 7">
            <a:extLst>
              <a:ext uri="{FF2B5EF4-FFF2-40B4-BE49-F238E27FC236}">
                <a16:creationId xmlns:a16="http://schemas.microsoft.com/office/drawing/2014/main" id="{7C941D83-9E50-4920-A678-65DC9723BF0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3A69266-2F87-46AF-844B-EA6B7474BA5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4124651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F89C5-926F-41FA-B8B2-DFCAFDAD1D1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30CCFED-1D7D-4E7D-BA85-D27A9A27DFBB}"/>
              </a:ext>
            </a:extLst>
          </p:cNvPr>
          <p:cNvSpPr>
            <a:spLocks noGrp="1"/>
          </p:cNvSpPr>
          <p:nvPr>
            <p:ph type="dt" sz="half" idx="10"/>
          </p:nvPr>
        </p:nvSpPr>
        <p:spPr/>
        <p:txBody>
          <a:bodyPr/>
          <a:lstStyle/>
          <a:p>
            <a:fld id="{53BC504C-1AD0-46B5-B35F-10EB3C1DC03F}" type="datetimeFigureOut">
              <a:rPr lang="en-US" smtClean="0"/>
              <a:t>6/22/2020</a:t>
            </a:fld>
            <a:endParaRPr lang="en-US"/>
          </a:p>
        </p:txBody>
      </p:sp>
      <p:sp>
        <p:nvSpPr>
          <p:cNvPr id="4" name="Footer Placeholder 3">
            <a:extLst>
              <a:ext uri="{FF2B5EF4-FFF2-40B4-BE49-F238E27FC236}">
                <a16:creationId xmlns:a16="http://schemas.microsoft.com/office/drawing/2014/main" id="{7F5709A2-A827-4CF1-AC79-C57F8FBC70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DAFE8C9-3EFE-41ED-9AE7-D662E28BB8C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396076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C83793-7520-416D-938D-92AE6B19B3C2}"/>
              </a:ext>
            </a:extLst>
          </p:cNvPr>
          <p:cNvSpPr>
            <a:spLocks noGrp="1"/>
          </p:cNvSpPr>
          <p:nvPr>
            <p:ph type="dt" sz="half" idx="10"/>
          </p:nvPr>
        </p:nvSpPr>
        <p:spPr/>
        <p:txBody>
          <a:bodyPr/>
          <a:lstStyle/>
          <a:p>
            <a:fld id="{53BC504C-1AD0-46B5-B35F-10EB3C1DC03F}" type="datetimeFigureOut">
              <a:rPr lang="en-US" smtClean="0"/>
              <a:t>6/22/2020</a:t>
            </a:fld>
            <a:endParaRPr lang="en-US"/>
          </a:p>
        </p:txBody>
      </p:sp>
      <p:sp>
        <p:nvSpPr>
          <p:cNvPr id="3" name="Footer Placeholder 2">
            <a:extLst>
              <a:ext uri="{FF2B5EF4-FFF2-40B4-BE49-F238E27FC236}">
                <a16:creationId xmlns:a16="http://schemas.microsoft.com/office/drawing/2014/main" id="{0A18D008-8CAF-4021-B55E-BA0C393B08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DB26BA5-A47A-4674-8EAF-5B4B46D2AF8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424784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78D36-AEA8-4C5B-BDA5-0BF12CF42E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0DF25F-44B4-4BC6-80F6-71B4D10D21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EE6A37D-4837-4419-9610-87665B0922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845041-27F3-4D5C-AC26-1AED722C4468}"/>
              </a:ext>
            </a:extLst>
          </p:cNvPr>
          <p:cNvSpPr>
            <a:spLocks noGrp="1"/>
          </p:cNvSpPr>
          <p:nvPr>
            <p:ph type="dt" sz="half" idx="10"/>
          </p:nvPr>
        </p:nvSpPr>
        <p:spPr/>
        <p:txBody>
          <a:bodyPr/>
          <a:lstStyle/>
          <a:p>
            <a:fld id="{53BC504C-1AD0-46B5-B35F-10EB3C1DC03F}" type="datetimeFigureOut">
              <a:rPr lang="en-US" smtClean="0"/>
              <a:t>6/22/2020</a:t>
            </a:fld>
            <a:endParaRPr lang="en-US"/>
          </a:p>
        </p:txBody>
      </p:sp>
      <p:sp>
        <p:nvSpPr>
          <p:cNvPr id="6" name="Footer Placeholder 5">
            <a:extLst>
              <a:ext uri="{FF2B5EF4-FFF2-40B4-BE49-F238E27FC236}">
                <a16:creationId xmlns:a16="http://schemas.microsoft.com/office/drawing/2014/main" id="{E1455016-CC71-4278-A703-F48CC31EDB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AA624D-2212-4150-BA81-4E1A91203E4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097379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DF240-F8F7-4646-A47A-F2221E4C6B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E588D28-6306-47AC-BD34-4411251F22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4C1E1C-A173-4C46-8596-F804528D1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79410B-62E3-45B9-B75D-6FB7FD19F3EE}"/>
              </a:ext>
            </a:extLst>
          </p:cNvPr>
          <p:cNvSpPr>
            <a:spLocks noGrp="1"/>
          </p:cNvSpPr>
          <p:nvPr>
            <p:ph type="dt" sz="half" idx="10"/>
          </p:nvPr>
        </p:nvSpPr>
        <p:spPr/>
        <p:txBody>
          <a:bodyPr/>
          <a:lstStyle/>
          <a:p>
            <a:fld id="{53BC504C-1AD0-46B5-B35F-10EB3C1DC03F}" type="datetimeFigureOut">
              <a:rPr lang="en-US" smtClean="0"/>
              <a:t>6/22/2020</a:t>
            </a:fld>
            <a:endParaRPr lang="en-US"/>
          </a:p>
        </p:txBody>
      </p:sp>
      <p:sp>
        <p:nvSpPr>
          <p:cNvPr id="6" name="Footer Placeholder 5">
            <a:extLst>
              <a:ext uri="{FF2B5EF4-FFF2-40B4-BE49-F238E27FC236}">
                <a16:creationId xmlns:a16="http://schemas.microsoft.com/office/drawing/2014/main" id="{B695B8A7-B46D-408C-B4B0-C898725D1B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59FE1C-B1BB-485F-A6CC-1D95E8556EDD}"/>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858340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0A2105-755D-4146-87B1-D2AD1EBAF9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BE19D5-4CAB-428A-9B54-92A8340E45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BF61F6-1FF5-445B-9FB4-B927A39A14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BC504C-1AD0-46B5-B35F-10EB3C1DC03F}" type="datetimeFigureOut">
              <a:rPr lang="en-US" smtClean="0"/>
              <a:t>6/22/2020</a:t>
            </a:fld>
            <a:endParaRPr lang="en-US"/>
          </a:p>
        </p:txBody>
      </p:sp>
      <p:sp>
        <p:nvSpPr>
          <p:cNvPr id="5" name="Footer Placeholder 4">
            <a:extLst>
              <a:ext uri="{FF2B5EF4-FFF2-40B4-BE49-F238E27FC236}">
                <a16:creationId xmlns:a16="http://schemas.microsoft.com/office/drawing/2014/main" id="{694FFA15-9A28-47E6-9249-F9F5A74126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77678EA-4C58-4447-BF6A-2E05F3C514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02DEFC-815B-4A5F-8289-07482FF1D2FB}" type="slidenum">
              <a:rPr lang="en-US" smtClean="0"/>
              <a:t>‹#›</a:t>
            </a:fld>
            <a:endParaRPr lang="en-US"/>
          </a:p>
        </p:txBody>
      </p:sp>
    </p:spTree>
    <p:extLst>
      <p:ext uri="{BB962C8B-B14F-4D97-AF65-F5344CB8AC3E}">
        <p14:creationId xmlns:p14="http://schemas.microsoft.com/office/powerpoint/2010/main" val="11207566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jpeg"/><Relationship Id="rId1" Type="http://schemas.openxmlformats.org/officeDocument/2006/relationships/slideLayout" Target="../slideLayouts/slideLayout1.xml"/><Relationship Id="rId4" Type="http://schemas.openxmlformats.org/officeDocument/2006/relationships/hyperlink" Target="https://www.facebook.com/groups/538153443545779/"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2CF7E-8E62-44C0-BF0B-77113AD1EDE2}"/>
              </a:ext>
            </a:extLst>
          </p:cNvPr>
          <p:cNvSpPr>
            <a:spLocks noGrp="1"/>
          </p:cNvSpPr>
          <p:nvPr>
            <p:ph type="ctrTitle"/>
          </p:nvPr>
        </p:nvSpPr>
        <p:spPr>
          <a:xfrm>
            <a:off x="6632329" y="1225683"/>
            <a:ext cx="4645250" cy="2889114"/>
          </a:xfrm>
        </p:spPr>
        <p:txBody>
          <a:bodyPr anchor="b">
            <a:normAutofit fontScale="90000"/>
          </a:bodyPr>
          <a:lstStyle/>
          <a:p>
            <a:pPr algn="l"/>
            <a:r>
              <a:rPr lang="en-US" dirty="0"/>
              <a:t>Module 7:</a:t>
            </a:r>
            <a:br>
              <a:rPr lang="en-US" dirty="0"/>
            </a:br>
            <a:r>
              <a:rPr lang="en-US" dirty="0"/>
              <a:t>Plant Nutrition- Fertilizers, Soil pH, Fertility and Organics</a:t>
            </a:r>
          </a:p>
        </p:txBody>
      </p:sp>
      <p:sp>
        <p:nvSpPr>
          <p:cNvPr id="9" name="Freeform: Shape 8">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475F43CB-3FCF-427F-A611-61A76B02C01B}"/>
              </a:ext>
            </a:extLst>
          </p:cNvPr>
          <p:cNvPicPr>
            <a:picLocks noChangeAspect="1"/>
          </p:cNvPicPr>
          <p:nvPr/>
        </p:nvPicPr>
        <p:blipFill rotWithShape="1">
          <a:blip r:embed="rId2"/>
          <a:srcRect t="13892" b="22072"/>
          <a:stretch/>
        </p:blipFill>
        <p:spPr>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pic>
        <p:nvPicPr>
          <p:cNvPr id="6" name="Picture 5" descr="A picture showing vegetables and the LSU AgCenter logo&#10;">
            <a:extLst>
              <a:ext uri="{FF2B5EF4-FFF2-40B4-BE49-F238E27FC236}">
                <a16:creationId xmlns:a16="http://schemas.microsoft.com/office/drawing/2014/main" id="{F9DFAC41-0714-41D5-9F04-81263211CEDB}"/>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287" y="4605337"/>
            <a:ext cx="2590800" cy="1762125"/>
          </a:xfrm>
          <a:prstGeom prst="rect">
            <a:avLst/>
          </a:prstGeom>
        </p:spPr>
      </p:pic>
      <p:sp>
        <p:nvSpPr>
          <p:cNvPr id="10" name="Subtitle 2">
            <a:extLst>
              <a:ext uri="{FF2B5EF4-FFF2-40B4-BE49-F238E27FC236}">
                <a16:creationId xmlns:a16="http://schemas.microsoft.com/office/drawing/2014/main" id="{75CBF79E-7274-4D0B-8390-12A17458E2A1}"/>
              </a:ext>
            </a:extLst>
          </p:cNvPr>
          <p:cNvSpPr txBox="1">
            <a:spLocks/>
          </p:cNvSpPr>
          <p:nvPr/>
        </p:nvSpPr>
        <p:spPr>
          <a:xfrm>
            <a:off x="5027059" y="4912467"/>
            <a:ext cx="6960093" cy="1147863"/>
          </a:xfrm>
          <a:prstGeom prst="rect">
            <a:avLst/>
          </a:prstGeom>
        </p:spPr>
        <p:txBody>
          <a:bodyPr vert="horz" lIns="91440" tIns="45720" rIns="91440" bIns="45720" rtlCol="0" anchor="t">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600" dirty="0"/>
              <a:t>LSU AgCenter Home Gardening Certificate Course</a:t>
            </a:r>
          </a:p>
          <a:p>
            <a:endParaRPr lang="en-US" sz="2000" dirty="0"/>
          </a:p>
          <a:p>
            <a:r>
              <a:rPr lang="en-US" sz="2000" dirty="0"/>
              <a:t>Dr. Joe Willis, Dr. Paula Barton-Willis, Anna Timmerman &amp; Chris Dunaway</a:t>
            </a:r>
          </a:p>
          <a:p>
            <a:endParaRPr lang="en-US" sz="2000" dirty="0"/>
          </a:p>
        </p:txBody>
      </p:sp>
    </p:spTree>
    <p:extLst>
      <p:ext uri="{BB962C8B-B14F-4D97-AF65-F5344CB8AC3E}">
        <p14:creationId xmlns:p14="http://schemas.microsoft.com/office/powerpoint/2010/main" val="323977285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8E343E-A2AC-4B15-90F1-50E13B0E5473}"/>
              </a:ext>
            </a:extLst>
          </p:cNvPr>
          <p:cNvSpPr txBox="1"/>
          <p:nvPr/>
        </p:nvSpPr>
        <p:spPr>
          <a:xfrm>
            <a:off x="2964180" y="-15240"/>
            <a:ext cx="6263640" cy="830997"/>
          </a:xfrm>
          <a:prstGeom prst="rect">
            <a:avLst/>
          </a:prstGeom>
          <a:noFill/>
        </p:spPr>
        <p:txBody>
          <a:bodyPr wrap="square" rtlCol="0">
            <a:spAutoFit/>
          </a:bodyPr>
          <a:lstStyle/>
          <a:p>
            <a:pPr algn="ctr"/>
            <a:r>
              <a:rPr lang="en-US" sz="4800" dirty="0"/>
              <a:t>Fertilizer Labels</a:t>
            </a:r>
          </a:p>
        </p:txBody>
      </p:sp>
      <p:sp>
        <p:nvSpPr>
          <p:cNvPr id="3" name="TextBox 2">
            <a:extLst>
              <a:ext uri="{FF2B5EF4-FFF2-40B4-BE49-F238E27FC236}">
                <a16:creationId xmlns:a16="http://schemas.microsoft.com/office/drawing/2014/main" id="{E669A6C8-4B4C-4095-A1A9-282689AE5465}"/>
              </a:ext>
            </a:extLst>
          </p:cNvPr>
          <p:cNvSpPr txBox="1"/>
          <p:nvPr/>
        </p:nvSpPr>
        <p:spPr>
          <a:xfrm>
            <a:off x="1935480" y="1493520"/>
            <a:ext cx="8412480" cy="4678204"/>
          </a:xfrm>
          <a:prstGeom prst="rect">
            <a:avLst/>
          </a:prstGeom>
          <a:noFill/>
        </p:spPr>
        <p:txBody>
          <a:bodyPr wrap="square" rtlCol="0">
            <a:spAutoFit/>
          </a:bodyPr>
          <a:lstStyle/>
          <a:p>
            <a:pPr marL="742950" indent="-742950">
              <a:buFont typeface="+mj-lt"/>
              <a:buAutoNum type="arabicPeriod"/>
            </a:pPr>
            <a:r>
              <a:rPr lang="en-US" sz="4000" dirty="0"/>
              <a:t>“Balanced Fertilizer” – term used to describe a fertilizer where all numbers are equal (10-10-10, 8-8-8, 13-13-13)</a:t>
            </a:r>
          </a:p>
          <a:p>
            <a:pPr marL="742950" indent="-742950">
              <a:buFont typeface="+mj-lt"/>
              <a:buAutoNum type="arabicPeriod"/>
            </a:pPr>
            <a:r>
              <a:rPr lang="en-US" sz="4000" dirty="0"/>
              <a:t>Fertilizer application rates are always given in pounds per unit area of </a:t>
            </a:r>
            <a:r>
              <a:rPr lang="en-US" sz="4000" dirty="0">
                <a:latin typeface="Noto Sans"/>
              </a:rPr>
              <a:t>N, P</a:t>
            </a:r>
            <a:r>
              <a:rPr lang="en-US" sz="4000" baseline="-25000" dirty="0">
                <a:latin typeface="&amp;quot"/>
              </a:rPr>
              <a:t>2</a:t>
            </a:r>
            <a:r>
              <a:rPr lang="en-US" sz="4000" dirty="0">
                <a:latin typeface="Noto Sans"/>
              </a:rPr>
              <a:t>O</a:t>
            </a:r>
            <a:r>
              <a:rPr lang="en-US" sz="4000" baseline="-25000" dirty="0">
                <a:latin typeface="&amp;quot"/>
              </a:rPr>
              <a:t>5</a:t>
            </a:r>
            <a:r>
              <a:rPr lang="en-US" sz="4000" dirty="0">
                <a:latin typeface="Noto Sans"/>
              </a:rPr>
              <a:t> and K</a:t>
            </a:r>
            <a:r>
              <a:rPr lang="en-US" sz="4000" baseline="-25000" dirty="0">
                <a:latin typeface="&amp;quot"/>
              </a:rPr>
              <a:t>2</a:t>
            </a:r>
            <a:r>
              <a:rPr lang="en-US" sz="4000" dirty="0">
                <a:latin typeface="Noto Sans"/>
              </a:rPr>
              <a:t>O</a:t>
            </a:r>
          </a:p>
          <a:p>
            <a:endParaRPr lang="en-US" dirty="0"/>
          </a:p>
        </p:txBody>
      </p:sp>
    </p:spTree>
    <p:extLst>
      <p:ext uri="{BB962C8B-B14F-4D97-AF65-F5344CB8AC3E}">
        <p14:creationId xmlns:p14="http://schemas.microsoft.com/office/powerpoint/2010/main" val="3844895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A7C684D-9996-484D-8B35-91A16C45B854}"/>
              </a:ext>
            </a:extLst>
          </p:cNvPr>
          <p:cNvSpPr txBox="1"/>
          <p:nvPr/>
        </p:nvSpPr>
        <p:spPr>
          <a:xfrm>
            <a:off x="2964180" y="-15240"/>
            <a:ext cx="6263640" cy="830997"/>
          </a:xfrm>
          <a:prstGeom prst="rect">
            <a:avLst/>
          </a:prstGeom>
          <a:noFill/>
        </p:spPr>
        <p:txBody>
          <a:bodyPr wrap="square" rtlCol="0">
            <a:spAutoFit/>
          </a:bodyPr>
          <a:lstStyle/>
          <a:p>
            <a:pPr algn="ctr"/>
            <a:r>
              <a:rPr lang="en-US" sz="4800" dirty="0"/>
              <a:t>Fertilizer Labels</a:t>
            </a:r>
          </a:p>
        </p:txBody>
      </p:sp>
      <p:pic>
        <p:nvPicPr>
          <p:cNvPr id="5" name="Picture 4" descr="A close up of a newspaper&#10;&#10;Description automatically generated">
            <a:extLst>
              <a:ext uri="{FF2B5EF4-FFF2-40B4-BE49-F238E27FC236}">
                <a16:creationId xmlns:a16="http://schemas.microsoft.com/office/drawing/2014/main" id="{189FA4AA-7A3F-4C6F-9ACB-368A08C1A6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796" y="1526012"/>
            <a:ext cx="5766178" cy="5118628"/>
          </a:xfrm>
          <a:prstGeom prst="rect">
            <a:avLst/>
          </a:prstGeom>
        </p:spPr>
      </p:pic>
      <p:sp>
        <p:nvSpPr>
          <p:cNvPr id="6" name="TextBox 5">
            <a:extLst>
              <a:ext uri="{FF2B5EF4-FFF2-40B4-BE49-F238E27FC236}">
                <a16:creationId xmlns:a16="http://schemas.microsoft.com/office/drawing/2014/main" id="{3F80675D-87B1-4916-B315-C6C70552E364}"/>
              </a:ext>
            </a:extLst>
          </p:cNvPr>
          <p:cNvSpPr txBox="1"/>
          <p:nvPr/>
        </p:nvSpPr>
        <p:spPr>
          <a:xfrm>
            <a:off x="6492240" y="1645920"/>
            <a:ext cx="5471160" cy="4401205"/>
          </a:xfrm>
          <a:prstGeom prst="rect">
            <a:avLst/>
          </a:prstGeom>
          <a:noFill/>
        </p:spPr>
        <p:txBody>
          <a:bodyPr wrap="square" rtlCol="0">
            <a:spAutoFit/>
          </a:bodyPr>
          <a:lstStyle/>
          <a:p>
            <a:r>
              <a:rPr lang="en-US" sz="4000" dirty="0"/>
              <a:t>Fertilizer labels will also give a more detailed “Guaranteed Analysis” as well as the source of the various nutrients in a smaller table somewhere on the label.</a:t>
            </a:r>
          </a:p>
        </p:txBody>
      </p:sp>
    </p:spTree>
    <p:extLst>
      <p:ext uri="{BB962C8B-B14F-4D97-AF65-F5344CB8AC3E}">
        <p14:creationId xmlns:p14="http://schemas.microsoft.com/office/powerpoint/2010/main" val="46311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9680918-FB50-4782-8DB1-F4E3FFF201C6}"/>
              </a:ext>
            </a:extLst>
          </p:cNvPr>
          <p:cNvSpPr txBox="1"/>
          <p:nvPr/>
        </p:nvSpPr>
        <p:spPr>
          <a:xfrm>
            <a:off x="3318510" y="-30480"/>
            <a:ext cx="5554980" cy="830997"/>
          </a:xfrm>
          <a:prstGeom prst="rect">
            <a:avLst/>
          </a:prstGeom>
          <a:noFill/>
        </p:spPr>
        <p:txBody>
          <a:bodyPr wrap="square" rtlCol="0">
            <a:spAutoFit/>
          </a:bodyPr>
          <a:lstStyle/>
          <a:p>
            <a:pPr algn="ctr"/>
            <a:r>
              <a:rPr lang="en-US" sz="4800" dirty="0"/>
              <a:t>Fertilizer Terminology</a:t>
            </a:r>
          </a:p>
        </p:txBody>
      </p:sp>
      <p:sp>
        <p:nvSpPr>
          <p:cNvPr id="3" name="TextBox 2">
            <a:extLst>
              <a:ext uri="{FF2B5EF4-FFF2-40B4-BE49-F238E27FC236}">
                <a16:creationId xmlns:a16="http://schemas.microsoft.com/office/drawing/2014/main" id="{824225BD-23EB-4832-8C2F-0FCCE7F456BE}"/>
              </a:ext>
            </a:extLst>
          </p:cNvPr>
          <p:cNvSpPr txBox="1"/>
          <p:nvPr/>
        </p:nvSpPr>
        <p:spPr>
          <a:xfrm>
            <a:off x="746760" y="1813560"/>
            <a:ext cx="10698480" cy="4401205"/>
          </a:xfrm>
          <a:prstGeom prst="rect">
            <a:avLst/>
          </a:prstGeom>
          <a:noFill/>
        </p:spPr>
        <p:txBody>
          <a:bodyPr wrap="square" rtlCol="0">
            <a:spAutoFit/>
          </a:bodyPr>
          <a:lstStyle/>
          <a:p>
            <a:pPr marL="914400" indent="-914400">
              <a:buFont typeface="+mj-lt"/>
              <a:buAutoNum type="arabicPeriod"/>
            </a:pPr>
            <a:r>
              <a:rPr lang="en-US" sz="4000" dirty="0"/>
              <a:t>Organic - Plant, animal, or mineral remains that are packaged and sold either in their raw state or as pellets with little to no processing.</a:t>
            </a:r>
          </a:p>
          <a:p>
            <a:pPr marL="914400" indent="-914400">
              <a:buFont typeface="+mj-lt"/>
              <a:buAutoNum type="arabicPeriod"/>
            </a:pPr>
            <a:r>
              <a:rPr lang="en-US" sz="4000" dirty="0"/>
              <a:t>Chemical/Synthetic - formulated with chemically processed compounds although many of them come from naturally occurring mineral deposits.</a:t>
            </a:r>
          </a:p>
        </p:txBody>
      </p:sp>
    </p:spTree>
    <p:extLst>
      <p:ext uri="{BB962C8B-B14F-4D97-AF65-F5344CB8AC3E}">
        <p14:creationId xmlns:p14="http://schemas.microsoft.com/office/powerpoint/2010/main" val="6741990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B57BA64-2DEA-46D8-A926-A53D0D5FC058}"/>
              </a:ext>
            </a:extLst>
          </p:cNvPr>
          <p:cNvSpPr txBox="1"/>
          <p:nvPr/>
        </p:nvSpPr>
        <p:spPr>
          <a:xfrm>
            <a:off x="2415540" y="0"/>
            <a:ext cx="7360920" cy="830997"/>
          </a:xfrm>
          <a:prstGeom prst="rect">
            <a:avLst/>
          </a:prstGeom>
          <a:noFill/>
        </p:spPr>
        <p:txBody>
          <a:bodyPr wrap="square" rtlCol="0">
            <a:spAutoFit/>
          </a:bodyPr>
          <a:lstStyle/>
          <a:p>
            <a:pPr algn="ctr"/>
            <a:r>
              <a:rPr lang="en-US" sz="4800" dirty="0"/>
              <a:t>Plant Nutrient Deficiencies</a:t>
            </a:r>
          </a:p>
        </p:txBody>
      </p:sp>
      <p:sp>
        <p:nvSpPr>
          <p:cNvPr id="4" name="TextBox 3">
            <a:extLst>
              <a:ext uri="{FF2B5EF4-FFF2-40B4-BE49-F238E27FC236}">
                <a16:creationId xmlns:a16="http://schemas.microsoft.com/office/drawing/2014/main" id="{3E3FDABD-D591-4DEF-9ECD-02DB3B25212E}"/>
              </a:ext>
            </a:extLst>
          </p:cNvPr>
          <p:cNvSpPr txBox="1"/>
          <p:nvPr/>
        </p:nvSpPr>
        <p:spPr>
          <a:xfrm>
            <a:off x="867294" y="1030778"/>
            <a:ext cx="10457411" cy="6032421"/>
          </a:xfrm>
          <a:prstGeom prst="rect">
            <a:avLst/>
          </a:prstGeom>
          <a:noFill/>
        </p:spPr>
        <p:txBody>
          <a:bodyPr wrap="square" rtlCol="0">
            <a:spAutoFit/>
          </a:bodyPr>
          <a:lstStyle/>
          <a:p>
            <a:r>
              <a:rPr lang="en-US" sz="4400" dirty="0"/>
              <a:t>Abiotic Disorder - Abnormality in a plant that is not caused by a living organism or pest.</a:t>
            </a:r>
          </a:p>
          <a:p>
            <a:pPr marL="742950" indent="-742950">
              <a:buFont typeface="+mj-lt"/>
              <a:buAutoNum type="arabicPeriod"/>
            </a:pPr>
            <a:r>
              <a:rPr lang="en-US" sz="4000" dirty="0"/>
              <a:t>Nutrient Deficiency</a:t>
            </a:r>
          </a:p>
          <a:p>
            <a:pPr marL="742950" indent="-742950">
              <a:buFont typeface="+mj-lt"/>
              <a:buAutoNum type="arabicPeriod"/>
            </a:pPr>
            <a:r>
              <a:rPr lang="en-US" sz="4000" dirty="0"/>
              <a:t>Pesticide Injury</a:t>
            </a:r>
          </a:p>
          <a:p>
            <a:pPr marL="742950" indent="-742950">
              <a:buFont typeface="+mj-lt"/>
              <a:buAutoNum type="arabicPeriod"/>
            </a:pPr>
            <a:r>
              <a:rPr lang="en-US" sz="4000" dirty="0"/>
              <a:t>Weather Related</a:t>
            </a:r>
          </a:p>
          <a:p>
            <a:pPr marL="742950" indent="-742950">
              <a:buFont typeface="+mj-lt"/>
              <a:buAutoNum type="arabicPeriod"/>
            </a:pPr>
            <a:r>
              <a:rPr lang="en-US" sz="4000" dirty="0"/>
              <a:t>Mechanical Injury</a:t>
            </a:r>
          </a:p>
          <a:p>
            <a:pPr marL="742950" indent="-742950">
              <a:buFont typeface="+mj-lt"/>
              <a:buAutoNum type="arabicPeriod"/>
            </a:pPr>
            <a:r>
              <a:rPr lang="en-US" sz="4000" dirty="0"/>
              <a:t>Excess or Insufficient Water</a:t>
            </a:r>
          </a:p>
          <a:p>
            <a:pPr marL="742950" indent="-742950">
              <a:buFont typeface="+mj-lt"/>
              <a:buAutoNum type="arabicPeriod"/>
            </a:pPr>
            <a:r>
              <a:rPr lang="en-US" sz="4000" dirty="0"/>
              <a:t>Fertilizer Burn</a:t>
            </a:r>
          </a:p>
          <a:p>
            <a:pPr marL="742950" indent="-742950">
              <a:buFont typeface="+mj-lt"/>
              <a:buAutoNum type="arabicPeriod"/>
            </a:pPr>
            <a:r>
              <a:rPr lang="en-US" sz="4000" dirty="0"/>
              <a:t>Genetic Abnormalities</a:t>
            </a:r>
          </a:p>
          <a:p>
            <a:endParaRPr lang="en-US" dirty="0"/>
          </a:p>
        </p:txBody>
      </p:sp>
    </p:spTree>
    <p:extLst>
      <p:ext uri="{BB962C8B-B14F-4D97-AF65-F5344CB8AC3E}">
        <p14:creationId xmlns:p14="http://schemas.microsoft.com/office/powerpoint/2010/main" val="2572768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D1162A-12E8-47DF-8F6D-61C4E3ACAB67}"/>
              </a:ext>
            </a:extLst>
          </p:cNvPr>
          <p:cNvSpPr txBox="1"/>
          <p:nvPr/>
        </p:nvSpPr>
        <p:spPr>
          <a:xfrm>
            <a:off x="2221922" y="0"/>
            <a:ext cx="7748155" cy="830997"/>
          </a:xfrm>
          <a:prstGeom prst="rect">
            <a:avLst/>
          </a:prstGeom>
          <a:noFill/>
        </p:spPr>
        <p:txBody>
          <a:bodyPr wrap="square" rtlCol="0">
            <a:spAutoFit/>
          </a:bodyPr>
          <a:lstStyle/>
          <a:p>
            <a:pPr algn="ctr"/>
            <a:r>
              <a:rPr lang="en-US" sz="4800" dirty="0"/>
              <a:t>Plant Nutrient Deficiencies - N</a:t>
            </a:r>
          </a:p>
        </p:txBody>
      </p:sp>
      <p:pic>
        <p:nvPicPr>
          <p:cNvPr id="4" name="Picture 3">
            <a:extLst>
              <a:ext uri="{FF2B5EF4-FFF2-40B4-BE49-F238E27FC236}">
                <a16:creationId xmlns:a16="http://schemas.microsoft.com/office/drawing/2014/main" id="{AE6D07AB-EDE1-412D-8C3C-2849F0F9F0DC}"/>
              </a:ext>
            </a:extLst>
          </p:cNvPr>
          <p:cNvPicPr>
            <a:picLocks noChangeAspect="1"/>
          </p:cNvPicPr>
          <p:nvPr/>
        </p:nvPicPr>
        <p:blipFill>
          <a:blip r:embed="rId3"/>
          <a:stretch>
            <a:fillRect/>
          </a:stretch>
        </p:blipFill>
        <p:spPr>
          <a:xfrm>
            <a:off x="222366" y="1110269"/>
            <a:ext cx="2857500" cy="3714750"/>
          </a:xfrm>
          <a:prstGeom prst="rect">
            <a:avLst/>
          </a:prstGeom>
        </p:spPr>
      </p:pic>
      <p:pic>
        <p:nvPicPr>
          <p:cNvPr id="5" name="Picture 4">
            <a:extLst>
              <a:ext uri="{FF2B5EF4-FFF2-40B4-BE49-F238E27FC236}">
                <a16:creationId xmlns:a16="http://schemas.microsoft.com/office/drawing/2014/main" id="{0650F0B1-1441-44C3-8F0D-8BE089E49B38}"/>
              </a:ext>
            </a:extLst>
          </p:cNvPr>
          <p:cNvPicPr>
            <a:picLocks noChangeAspect="1"/>
          </p:cNvPicPr>
          <p:nvPr/>
        </p:nvPicPr>
        <p:blipFill>
          <a:blip r:embed="rId4"/>
          <a:stretch>
            <a:fillRect/>
          </a:stretch>
        </p:blipFill>
        <p:spPr>
          <a:xfrm>
            <a:off x="9297980" y="1110269"/>
            <a:ext cx="2857500" cy="3571875"/>
          </a:xfrm>
          <a:prstGeom prst="rect">
            <a:avLst/>
          </a:prstGeom>
        </p:spPr>
      </p:pic>
      <p:sp>
        <p:nvSpPr>
          <p:cNvPr id="6" name="Rectangle 5">
            <a:extLst>
              <a:ext uri="{FF2B5EF4-FFF2-40B4-BE49-F238E27FC236}">
                <a16:creationId xmlns:a16="http://schemas.microsoft.com/office/drawing/2014/main" id="{1795CDC4-258F-4E58-9240-E405C9276408}"/>
              </a:ext>
            </a:extLst>
          </p:cNvPr>
          <p:cNvSpPr/>
          <p:nvPr/>
        </p:nvSpPr>
        <p:spPr>
          <a:xfrm>
            <a:off x="3749235" y="1028652"/>
            <a:ext cx="4528958" cy="1938992"/>
          </a:xfrm>
          <a:prstGeom prst="rect">
            <a:avLst/>
          </a:prstGeom>
        </p:spPr>
        <p:txBody>
          <a:bodyPr wrap="square">
            <a:spAutoFit/>
          </a:bodyPr>
          <a:lstStyle/>
          <a:p>
            <a:r>
              <a:rPr lang="en-US" sz="4000" dirty="0"/>
              <a:t> Protein/amino acids, chlorophyll, cell formation</a:t>
            </a:r>
          </a:p>
        </p:txBody>
      </p:sp>
      <p:sp>
        <p:nvSpPr>
          <p:cNvPr id="3" name="Rectangle 2">
            <a:extLst>
              <a:ext uri="{FF2B5EF4-FFF2-40B4-BE49-F238E27FC236}">
                <a16:creationId xmlns:a16="http://schemas.microsoft.com/office/drawing/2014/main" id="{298E2583-8AA3-4127-95B3-319A044C7C4B}"/>
              </a:ext>
            </a:extLst>
          </p:cNvPr>
          <p:cNvSpPr/>
          <p:nvPr/>
        </p:nvSpPr>
        <p:spPr>
          <a:xfrm>
            <a:off x="609946" y="5167628"/>
            <a:ext cx="10972106" cy="1323439"/>
          </a:xfrm>
          <a:prstGeom prst="rect">
            <a:avLst/>
          </a:prstGeom>
        </p:spPr>
        <p:txBody>
          <a:bodyPr wrap="square">
            <a:spAutoFit/>
          </a:bodyPr>
          <a:lstStyle/>
          <a:p>
            <a:r>
              <a:rPr lang="en-US" sz="4000" dirty="0"/>
              <a:t>Plants light green with leaves light green or yellow; no necrotic spotting. Older leaves first.</a:t>
            </a:r>
          </a:p>
        </p:txBody>
      </p:sp>
    </p:spTree>
    <p:extLst>
      <p:ext uri="{BB962C8B-B14F-4D97-AF65-F5344CB8AC3E}">
        <p14:creationId xmlns:p14="http://schemas.microsoft.com/office/powerpoint/2010/main" val="1823794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07B6DD-B05A-4205-85BB-53C046330CF4}"/>
              </a:ext>
            </a:extLst>
          </p:cNvPr>
          <p:cNvPicPr>
            <a:picLocks noChangeAspect="1"/>
          </p:cNvPicPr>
          <p:nvPr/>
        </p:nvPicPr>
        <p:blipFill>
          <a:blip r:embed="rId3"/>
          <a:stretch>
            <a:fillRect/>
          </a:stretch>
        </p:blipFill>
        <p:spPr>
          <a:xfrm>
            <a:off x="252673" y="1138476"/>
            <a:ext cx="2857500" cy="3733800"/>
          </a:xfrm>
          <a:prstGeom prst="rect">
            <a:avLst/>
          </a:prstGeom>
        </p:spPr>
      </p:pic>
      <p:pic>
        <p:nvPicPr>
          <p:cNvPr id="4" name="Picture 3">
            <a:extLst>
              <a:ext uri="{FF2B5EF4-FFF2-40B4-BE49-F238E27FC236}">
                <a16:creationId xmlns:a16="http://schemas.microsoft.com/office/drawing/2014/main" id="{BBFBA882-63E5-48E1-8AD0-B58BFD4ADFA7}"/>
              </a:ext>
            </a:extLst>
          </p:cNvPr>
          <p:cNvPicPr>
            <a:picLocks noChangeAspect="1"/>
          </p:cNvPicPr>
          <p:nvPr/>
        </p:nvPicPr>
        <p:blipFill>
          <a:blip r:embed="rId4"/>
          <a:stretch>
            <a:fillRect/>
          </a:stretch>
        </p:blipFill>
        <p:spPr>
          <a:xfrm>
            <a:off x="9081828" y="1138476"/>
            <a:ext cx="2857500" cy="3571875"/>
          </a:xfrm>
          <a:prstGeom prst="rect">
            <a:avLst/>
          </a:prstGeom>
        </p:spPr>
      </p:pic>
      <p:sp>
        <p:nvSpPr>
          <p:cNvPr id="5" name="Rectangle 4">
            <a:extLst>
              <a:ext uri="{FF2B5EF4-FFF2-40B4-BE49-F238E27FC236}">
                <a16:creationId xmlns:a16="http://schemas.microsoft.com/office/drawing/2014/main" id="{6B4895AF-DD36-4A0C-9B95-320D86AFDD34}"/>
              </a:ext>
            </a:extLst>
          </p:cNvPr>
          <p:cNvSpPr/>
          <p:nvPr/>
        </p:nvSpPr>
        <p:spPr>
          <a:xfrm>
            <a:off x="3405448" y="1138476"/>
            <a:ext cx="5381105" cy="2554545"/>
          </a:xfrm>
          <a:prstGeom prst="rect">
            <a:avLst/>
          </a:prstGeom>
        </p:spPr>
        <p:txBody>
          <a:bodyPr wrap="square">
            <a:spAutoFit/>
          </a:bodyPr>
          <a:lstStyle/>
          <a:p>
            <a:r>
              <a:rPr lang="en-US" sz="4000" dirty="0"/>
              <a:t> Cell formation, protein syntheses, fat and carbohydrate metabolism</a:t>
            </a:r>
          </a:p>
        </p:txBody>
      </p:sp>
      <p:pic>
        <p:nvPicPr>
          <p:cNvPr id="6" name="Picture 5">
            <a:extLst>
              <a:ext uri="{FF2B5EF4-FFF2-40B4-BE49-F238E27FC236}">
                <a16:creationId xmlns:a16="http://schemas.microsoft.com/office/drawing/2014/main" id="{31622251-08CA-4E40-9090-EC314FA1B71E}"/>
              </a:ext>
            </a:extLst>
          </p:cNvPr>
          <p:cNvPicPr>
            <a:picLocks noChangeAspect="1"/>
          </p:cNvPicPr>
          <p:nvPr/>
        </p:nvPicPr>
        <p:blipFill>
          <a:blip r:embed="rId5"/>
          <a:stretch>
            <a:fillRect/>
          </a:stretch>
        </p:blipFill>
        <p:spPr>
          <a:xfrm>
            <a:off x="6224761" y="3059279"/>
            <a:ext cx="2709429" cy="2032072"/>
          </a:xfrm>
          <a:prstGeom prst="rect">
            <a:avLst/>
          </a:prstGeom>
        </p:spPr>
      </p:pic>
      <p:sp>
        <p:nvSpPr>
          <p:cNvPr id="7" name="TextBox 6">
            <a:extLst>
              <a:ext uri="{FF2B5EF4-FFF2-40B4-BE49-F238E27FC236}">
                <a16:creationId xmlns:a16="http://schemas.microsoft.com/office/drawing/2014/main" id="{3775BAB8-6FBE-4D0F-A0A8-00DAF2F59E44}"/>
              </a:ext>
            </a:extLst>
          </p:cNvPr>
          <p:cNvSpPr txBox="1"/>
          <p:nvPr/>
        </p:nvSpPr>
        <p:spPr>
          <a:xfrm>
            <a:off x="2221922" y="0"/>
            <a:ext cx="7748155" cy="830997"/>
          </a:xfrm>
          <a:prstGeom prst="rect">
            <a:avLst/>
          </a:prstGeom>
          <a:noFill/>
        </p:spPr>
        <p:txBody>
          <a:bodyPr wrap="square" rtlCol="0">
            <a:spAutoFit/>
          </a:bodyPr>
          <a:lstStyle/>
          <a:p>
            <a:pPr algn="ctr"/>
            <a:r>
              <a:rPr lang="en-US" sz="4800" dirty="0"/>
              <a:t>Plant Nutrient Deficiencies - P</a:t>
            </a:r>
          </a:p>
        </p:txBody>
      </p:sp>
      <p:sp>
        <p:nvSpPr>
          <p:cNvPr id="2" name="Rectangle 1">
            <a:extLst>
              <a:ext uri="{FF2B5EF4-FFF2-40B4-BE49-F238E27FC236}">
                <a16:creationId xmlns:a16="http://schemas.microsoft.com/office/drawing/2014/main" id="{D1DD8A88-ACBF-4934-A22E-CC49DFCB5321}"/>
              </a:ext>
            </a:extLst>
          </p:cNvPr>
          <p:cNvSpPr/>
          <p:nvPr/>
        </p:nvSpPr>
        <p:spPr>
          <a:xfrm>
            <a:off x="252673" y="5310426"/>
            <a:ext cx="11686655" cy="1323439"/>
          </a:xfrm>
          <a:prstGeom prst="rect">
            <a:avLst/>
          </a:prstGeom>
        </p:spPr>
        <p:txBody>
          <a:bodyPr wrap="square">
            <a:spAutoFit/>
          </a:bodyPr>
          <a:lstStyle/>
          <a:p>
            <a:r>
              <a:rPr lang="en-US" sz="4000" dirty="0"/>
              <a:t>Plants dark green, often developing purple or red color. Older leaves first.</a:t>
            </a:r>
          </a:p>
        </p:txBody>
      </p:sp>
    </p:spTree>
    <p:extLst>
      <p:ext uri="{BB962C8B-B14F-4D97-AF65-F5344CB8AC3E}">
        <p14:creationId xmlns:p14="http://schemas.microsoft.com/office/powerpoint/2010/main" val="7480411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8113115-61BE-4B12-A68B-115E9301E3D0}"/>
              </a:ext>
            </a:extLst>
          </p:cNvPr>
          <p:cNvPicPr>
            <a:picLocks noChangeAspect="1"/>
          </p:cNvPicPr>
          <p:nvPr/>
        </p:nvPicPr>
        <p:blipFill>
          <a:blip r:embed="rId3"/>
          <a:stretch>
            <a:fillRect/>
          </a:stretch>
        </p:blipFill>
        <p:spPr>
          <a:xfrm>
            <a:off x="128501" y="831721"/>
            <a:ext cx="2857500" cy="3714750"/>
          </a:xfrm>
          <a:prstGeom prst="rect">
            <a:avLst/>
          </a:prstGeom>
        </p:spPr>
      </p:pic>
      <p:pic>
        <p:nvPicPr>
          <p:cNvPr id="4" name="Picture 3">
            <a:extLst>
              <a:ext uri="{FF2B5EF4-FFF2-40B4-BE49-F238E27FC236}">
                <a16:creationId xmlns:a16="http://schemas.microsoft.com/office/drawing/2014/main" id="{80FBD130-7B0F-4D41-9A62-10CFC824549C}"/>
              </a:ext>
            </a:extLst>
          </p:cNvPr>
          <p:cNvPicPr>
            <a:picLocks noChangeAspect="1"/>
          </p:cNvPicPr>
          <p:nvPr/>
        </p:nvPicPr>
        <p:blipFill>
          <a:blip r:embed="rId4"/>
          <a:stretch>
            <a:fillRect/>
          </a:stretch>
        </p:blipFill>
        <p:spPr>
          <a:xfrm>
            <a:off x="9205998" y="830997"/>
            <a:ext cx="2857500" cy="3571875"/>
          </a:xfrm>
          <a:prstGeom prst="rect">
            <a:avLst/>
          </a:prstGeom>
        </p:spPr>
      </p:pic>
      <p:sp>
        <p:nvSpPr>
          <p:cNvPr id="5" name="Rectangle 4">
            <a:extLst>
              <a:ext uri="{FF2B5EF4-FFF2-40B4-BE49-F238E27FC236}">
                <a16:creationId xmlns:a16="http://schemas.microsoft.com/office/drawing/2014/main" id="{02D256DE-B433-4A2E-857D-7B032D2A2FD8}"/>
              </a:ext>
            </a:extLst>
          </p:cNvPr>
          <p:cNvSpPr/>
          <p:nvPr/>
        </p:nvSpPr>
        <p:spPr>
          <a:xfrm>
            <a:off x="3966592" y="1365657"/>
            <a:ext cx="4258813" cy="1323439"/>
          </a:xfrm>
          <a:prstGeom prst="rect">
            <a:avLst/>
          </a:prstGeom>
        </p:spPr>
        <p:txBody>
          <a:bodyPr wrap="square">
            <a:spAutoFit/>
          </a:bodyPr>
          <a:lstStyle/>
          <a:p>
            <a:r>
              <a:rPr lang="en-US" sz="4000" dirty="0"/>
              <a:t>Water regulation, enzyme activity </a:t>
            </a:r>
          </a:p>
        </p:txBody>
      </p:sp>
      <p:sp>
        <p:nvSpPr>
          <p:cNvPr id="6" name="TextBox 5">
            <a:extLst>
              <a:ext uri="{FF2B5EF4-FFF2-40B4-BE49-F238E27FC236}">
                <a16:creationId xmlns:a16="http://schemas.microsoft.com/office/drawing/2014/main" id="{FC35F247-B7D7-4FA9-98D5-917F5F308049}"/>
              </a:ext>
            </a:extLst>
          </p:cNvPr>
          <p:cNvSpPr txBox="1"/>
          <p:nvPr/>
        </p:nvSpPr>
        <p:spPr>
          <a:xfrm>
            <a:off x="2221922" y="0"/>
            <a:ext cx="7748155" cy="830997"/>
          </a:xfrm>
          <a:prstGeom prst="rect">
            <a:avLst/>
          </a:prstGeom>
          <a:noFill/>
        </p:spPr>
        <p:txBody>
          <a:bodyPr wrap="square" rtlCol="0">
            <a:spAutoFit/>
          </a:bodyPr>
          <a:lstStyle/>
          <a:p>
            <a:pPr algn="ctr"/>
            <a:r>
              <a:rPr lang="en-US" sz="4800" dirty="0"/>
              <a:t>Plant Nutrient Deficiencies - K</a:t>
            </a:r>
          </a:p>
        </p:txBody>
      </p:sp>
      <p:sp>
        <p:nvSpPr>
          <p:cNvPr id="2" name="Rectangle 1">
            <a:extLst>
              <a:ext uri="{FF2B5EF4-FFF2-40B4-BE49-F238E27FC236}">
                <a16:creationId xmlns:a16="http://schemas.microsoft.com/office/drawing/2014/main" id="{85368259-76E5-4C63-835F-304A50D02235}"/>
              </a:ext>
            </a:extLst>
          </p:cNvPr>
          <p:cNvSpPr/>
          <p:nvPr/>
        </p:nvSpPr>
        <p:spPr>
          <a:xfrm>
            <a:off x="128499" y="4642009"/>
            <a:ext cx="11934997" cy="2215991"/>
          </a:xfrm>
          <a:prstGeom prst="rect">
            <a:avLst/>
          </a:prstGeom>
        </p:spPr>
        <p:txBody>
          <a:bodyPr wrap="square">
            <a:spAutoFit/>
          </a:bodyPr>
          <a:lstStyle/>
          <a:p>
            <a:r>
              <a:rPr lang="en-US" sz="4000" dirty="0"/>
              <a:t>Effects mostly localized; No interveinal chlorosis; chlorotic areas with a burning of leaf margins; spotting sometimes along leaf margins. Older leaves first.</a:t>
            </a:r>
          </a:p>
          <a:p>
            <a:endParaRPr lang="en-US" dirty="0"/>
          </a:p>
        </p:txBody>
      </p:sp>
    </p:spTree>
    <p:extLst>
      <p:ext uri="{BB962C8B-B14F-4D97-AF65-F5344CB8AC3E}">
        <p14:creationId xmlns:p14="http://schemas.microsoft.com/office/powerpoint/2010/main" val="9829335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6DAD931-3290-42FC-8DE1-791829753010}"/>
              </a:ext>
            </a:extLst>
          </p:cNvPr>
          <p:cNvPicPr>
            <a:picLocks noChangeAspect="1"/>
          </p:cNvPicPr>
          <p:nvPr/>
        </p:nvPicPr>
        <p:blipFill>
          <a:blip r:embed="rId3"/>
          <a:stretch>
            <a:fillRect/>
          </a:stretch>
        </p:blipFill>
        <p:spPr>
          <a:xfrm>
            <a:off x="244879" y="999260"/>
            <a:ext cx="2857500" cy="3695700"/>
          </a:xfrm>
          <a:prstGeom prst="rect">
            <a:avLst/>
          </a:prstGeom>
        </p:spPr>
      </p:pic>
      <p:sp>
        <p:nvSpPr>
          <p:cNvPr id="4" name="Rectangle 3">
            <a:extLst>
              <a:ext uri="{FF2B5EF4-FFF2-40B4-BE49-F238E27FC236}">
                <a16:creationId xmlns:a16="http://schemas.microsoft.com/office/drawing/2014/main" id="{B250456B-199A-4B7B-AB65-B688438942DD}"/>
              </a:ext>
            </a:extLst>
          </p:cNvPr>
          <p:cNvSpPr/>
          <p:nvPr/>
        </p:nvSpPr>
        <p:spPr>
          <a:xfrm>
            <a:off x="3292370" y="1232654"/>
            <a:ext cx="7748155" cy="1323439"/>
          </a:xfrm>
          <a:prstGeom prst="rect">
            <a:avLst/>
          </a:prstGeom>
        </p:spPr>
        <p:txBody>
          <a:bodyPr wrap="square">
            <a:spAutoFit/>
          </a:bodyPr>
          <a:lstStyle/>
          <a:p>
            <a:r>
              <a:rPr lang="en-US" sz="4000" dirty="0"/>
              <a:t>Protein, amino acid, vitamin and oil formation </a:t>
            </a:r>
          </a:p>
        </p:txBody>
      </p:sp>
      <p:sp>
        <p:nvSpPr>
          <p:cNvPr id="5" name="TextBox 4">
            <a:extLst>
              <a:ext uri="{FF2B5EF4-FFF2-40B4-BE49-F238E27FC236}">
                <a16:creationId xmlns:a16="http://schemas.microsoft.com/office/drawing/2014/main" id="{77D823B7-692A-4BCC-B84D-7EFE36677A36}"/>
              </a:ext>
            </a:extLst>
          </p:cNvPr>
          <p:cNvSpPr txBox="1"/>
          <p:nvPr/>
        </p:nvSpPr>
        <p:spPr>
          <a:xfrm>
            <a:off x="2221922" y="0"/>
            <a:ext cx="7748155" cy="830997"/>
          </a:xfrm>
          <a:prstGeom prst="rect">
            <a:avLst/>
          </a:prstGeom>
          <a:noFill/>
        </p:spPr>
        <p:txBody>
          <a:bodyPr wrap="square" rtlCol="0">
            <a:spAutoFit/>
          </a:bodyPr>
          <a:lstStyle/>
          <a:p>
            <a:pPr algn="ctr"/>
            <a:r>
              <a:rPr lang="en-US" sz="4800" dirty="0"/>
              <a:t>Plant Nutrient Deficiencies - S</a:t>
            </a:r>
          </a:p>
        </p:txBody>
      </p:sp>
      <p:sp>
        <p:nvSpPr>
          <p:cNvPr id="6" name="Rectangle 5">
            <a:extLst>
              <a:ext uri="{FF2B5EF4-FFF2-40B4-BE49-F238E27FC236}">
                <a16:creationId xmlns:a16="http://schemas.microsoft.com/office/drawing/2014/main" id="{31C848F7-6C6C-4E67-8915-C10D88D55D58}"/>
              </a:ext>
            </a:extLst>
          </p:cNvPr>
          <p:cNvSpPr/>
          <p:nvPr/>
        </p:nvSpPr>
        <p:spPr>
          <a:xfrm>
            <a:off x="565265" y="4963626"/>
            <a:ext cx="11442585" cy="1323439"/>
          </a:xfrm>
          <a:prstGeom prst="rect">
            <a:avLst/>
          </a:prstGeom>
        </p:spPr>
        <p:txBody>
          <a:bodyPr wrap="square">
            <a:spAutoFit/>
          </a:bodyPr>
          <a:lstStyle/>
          <a:p>
            <a:r>
              <a:rPr lang="en-US" sz="4000" dirty="0"/>
              <a:t>Chlorosis without interveinal chlorosis. Young leaves light green; typically no chlorotic spotting or striping.</a:t>
            </a:r>
          </a:p>
        </p:txBody>
      </p:sp>
    </p:spTree>
    <p:extLst>
      <p:ext uri="{BB962C8B-B14F-4D97-AF65-F5344CB8AC3E}">
        <p14:creationId xmlns:p14="http://schemas.microsoft.com/office/powerpoint/2010/main" val="4035324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3079E5E-C0B6-49F4-B92C-7D4C033E2A47}"/>
              </a:ext>
            </a:extLst>
          </p:cNvPr>
          <p:cNvPicPr>
            <a:picLocks noChangeAspect="1"/>
          </p:cNvPicPr>
          <p:nvPr/>
        </p:nvPicPr>
        <p:blipFill>
          <a:blip r:embed="rId3"/>
          <a:stretch>
            <a:fillRect/>
          </a:stretch>
        </p:blipFill>
        <p:spPr>
          <a:xfrm>
            <a:off x="205740" y="1182777"/>
            <a:ext cx="2857500" cy="2533650"/>
          </a:xfrm>
          <a:prstGeom prst="rect">
            <a:avLst/>
          </a:prstGeom>
        </p:spPr>
      </p:pic>
      <p:sp>
        <p:nvSpPr>
          <p:cNvPr id="5" name="Rectangle 4">
            <a:extLst>
              <a:ext uri="{FF2B5EF4-FFF2-40B4-BE49-F238E27FC236}">
                <a16:creationId xmlns:a16="http://schemas.microsoft.com/office/drawing/2014/main" id="{C44D84EC-1D62-4654-A538-F580ABB1E9C4}"/>
              </a:ext>
            </a:extLst>
          </p:cNvPr>
          <p:cNvSpPr/>
          <p:nvPr/>
        </p:nvSpPr>
        <p:spPr>
          <a:xfrm>
            <a:off x="3221445" y="1182777"/>
            <a:ext cx="4708898" cy="1323439"/>
          </a:xfrm>
          <a:prstGeom prst="rect">
            <a:avLst/>
          </a:prstGeom>
        </p:spPr>
        <p:txBody>
          <a:bodyPr wrap="square">
            <a:spAutoFit/>
          </a:bodyPr>
          <a:lstStyle/>
          <a:p>
            <a:r>
              <a:rPr lang="en-US" sz="4000" dirty="0"/>
              <a:t>Root permeability, enzyme activity </a:t>
            </a:r>
          </a:p>
        </p:txBody>
      </p:sp>
      <p:sp>
        <p:nvSpPr>
          <p:cNvPr id="6" name="TextBox 5">
            <a:extLst>
              <a:ext uri="{FF2B5EF4-FFF2-40B4-BE49-F238E27FC236}">
                <a16:creationId xmlns:a16="http://schemas.microsoft.com/office/drawing/2014/main" id="{A234C584-A36F-4F53-A331-4B9F3767513A}"/>
              </a:ext>
            </a:extLst>
          </p:cNvPr>
          <p:cNvSpPr txBox="1"/>
          <p:nvPr/>
        </p:nvSpPr>
        <p:spPr>
          <a:xfrm>
            <a:off x="2221922" y="0"/>
            <a:ext cx="7748155" cy="830997"/>
          </a:xfrm>
          <a:prstGeom prst="rect">
            <a:avLst/>
          </a:prstGeom>
          <a:noFill/>
        </p:spPr>
        <p:txBody>
          <a:bodyPr wrap="square" rtlCol="0">
            <a:spAutoFit/>
          </a:bodyPr>
          <a:lstStyle/>
          <a:p>
            <a:pPr algn="ctr"/>
            <a:r>
              <a:rPr lang="en-US" sz="4800" dirty="0"/>
              <a:t>Plant Nutrient Deficiencies -Ca</a:t>
            </a:r>
          </a:p>
        </p:txBody>
      </p:sp>
      <p:pic>
        <p:nvPicPr>
          <p:cNvPr id="7" name="Picture 6">
            <a:extLst>
              <a:ext uri="{FF2B5EF4-FFF2-40B4-BE49-F238E27FC236}">
                <a16:creationId xmlns:a16="http://schemas.microsoft.com/office/drawing/2014/main" id="{AC188918-A7E3-4716-B981-F83204F04098}"/>
              </a:ext>
            </a:extLst>
          </p:cNvPr>
          <p:cNvPicPr>
            <a:picLocks noChangeAspect="1"/>
          </p:cNvPicPr>
          <p:nvPr/>
        </p:nvPicPr>
        <p:blipFill>
          <a:blip r:embed="rId4"/>
          <a:stretch>
            <a:fillRect/>
          </a:stretch>
        </p:blipFill>
        <p:spPr>
          <a:xfrm>
            <a:off x="8118764" y="1133681"/>
            <a:ext cx="3867496" cy="2582746"/>
          </a:xfrm>
          <a:prstGeom prst="rect">
            <a:avLst/>
          </a:prstGeom>
        </p:spPr>
      </p:pic>
      <p:sp>
        <p:nvSpPr>
          <p:cNvPr id="8" name="Rectangle 7">
            <a:extLst>
              <a:ext uri="{FF2B5EF4-FFF2-40B4-BE49-F238E27FC236}">
                <a16:creationId xmlns:a16="http://schemas.microsoft.com/office/drawing/2014/main" id="{466B0309-7757-4610-BBE2-C0433BAFF40C}"/>
              </a:ext>
            </a:extLst>
          </p:cNvPr>
          <p:cNvSpPr/>
          <p:nvPr/>
        </p:nvSpPr>
        <p:spPr>
          <a:xfrm>
            <a:off x="508719" y="4351785"/>
            <a:ext cx="10846468" cy="2215991"/>
          </a:xfrm>
          <a:prstGeom prst="rect">
            <a:avLst/>
          </a:prstGeom>
        </p:spPr>
        <p:txBody>
          <a:bodyPr wrap="square">
            <a:spAutoFit/>
          </a:bodyPr>
          <a:lstStyle/>
          <a:p>
            <a:r>
              <a:rPr lang="en-US" sz="4000" dirty="0"/>
              <a:t>Growing point (terminal bud) dies. Young leaves of terminal bud typically hooked at first, finally turning brown and dying back</a:t>
            </a:r>
          </a:p>
          <a:p>
            <a:endParaRPr lang="en-US" dirty="0"/>
          </a:p>
        </p:txBody>
      </p:sp>
    </p:spTree>
    <p:extLst>
      <p:ext uri="{BB962C8B-B14F-4D97-AF65-F5344CB8AC3E}">
        <p14:creationId xmlns:p14="http://schemas.microsoft.com/office/powerpoint/2010/main" val="6754099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DAAEA3A-C71C-4D71-BC05-E793DE2BC519}"/>
              </a:ext>
            </a:extLst>
          </p:cNvPr>
          <p:cNvPicPr>
            <a:picLocks noChangeAspect="1"/>
          </p:cNvPicPr>
          <p:nvPr/>
        </p:nvPicPr>
        <p:blipFill>
          <a:blip r:embed="rId3"/>
          <a:stretch>
            <a:fillRect/>
          </a:stretch>
        </p:blipFill>
        <p:spPr>
          <a:xfrm>
            <a:off x="161753" y="989733"/>
            <a:ext cx="2857500" cy="3714750"/>
          </a:xfrm>
          <a:prstGeom prst="rect">
            <a:avLst/>
          </a:prstGeom>
        </p:spPr>
      </p:pic>
      <p:pic>
        <p:nvPicPr>
          <p:cNvPr id="5" name="Picture 4">
            <a:extLst>
              <a:ext uri="{FF2B5EF4-FFF2-40B4-BE49-F238E27FC236}">
                <a16:creationId xmlns:a16="http://schemas.microsoft.com/office/drawing/2014/main" id="{3BFDD266-0F5B-4BFD-B396-B3DDDC44D2E5}"/>
              </a:ext>
            </a:extLst>
          </p:cNvPr>
          <p:cNvPicPr>
            <a:picLocks noChangeAspect="1"/>
          </p:cNvPicPr>
          <p:nvPr/>
        </p:nvPicPr>
        <p:blipFill>
          <a:blip r:embed="rId4"/>
          <a:stretch>
            <a:fillRect/>
          </a:stretch>
        </p:blipFill>
        <p:spPr>
          <a:xfrm>
            <a:off x="10125247" y="1342158"/>
            <a:ext cx="1905000" cy="1504950"/>
          </a:xfrm>
          <a:prstGeom prst="rect">
            <a:avLst/>
          </a:prstGeom>
        </p:spPr>
      </p:pic>
      <p:sp>
        <p:nvSpPr>
          <p:cNvPr id="6" name="Rectangle 5">
            <a:extLst>
              <a:ext uri="{FF2B5EF4-FFF2-40B4-BE49-F238E27FC236}">
                <a16:creationId xmlns:a16="http://schemas.microsoft.com/office/drawing/2014/main" id="{BDF0575E-9628-46CB-B2DA-8A21C3404604}"/>
              </a:ext>
            </a:extLst>
          </p:cNvPr>
          <p:cNvSpPr/>
          <p:nvPr/>
        </p:nvSpPr>
        <p:spPr>
          <a:xfrm>
            <a:off x="3386970" y="1216028"/>
            <a:ext cx="5890034" cy="1323439"/>
          </a:xfrm>
          <a:prstGeom prst="rect">
            <a:avLst/>
          </a:prstGeom>
        </p:spPr>
        <p:txBody>
          <a:bodyPr wrap="square">
            <a:spAutoFit/>
          </a:bodyPr>
          <a:lstStyle/>
          <a:p>
            <a:r>
              <a:rPr lang="en-US" sz="4000" dirty="0"/>
              <a:t>Chlorophyll, fat formation and metabolism </a:t>
            </a:r>
          </a:p>
        </p:txBody>
      </p:sp>
      <p:sp>
        <p:nvSpPr>
          <p:cNvPr id="7" name="TextBox 6">
            <a:extLst>
              <a:ext uri="{FF2B5EF4-FFF2-40B4-BE49-F238E27FC236}">
                <a16:creationId xmlns:a16="http://schemas.microsoft.com/office/drawing/2014/main" id="{F6B0E160-3027-4F2D-BEC8-7D3DAC2614DB}"/>
              </a:ext>
            </a:extLst>
          </p:cNvPr>
          <p:cNvSpPr txBox="1"/>
          <p:nvPr/>
        </p:nvSpPr>
        <p:spPr>
          <a:xfrm>
            <a:off x="2039734" y="0"/>
            <a:ext cx="8112529" cy="830997"/>
          </a:xfrm>
          <a:prstGeom prst="rect">
            <a:avLst/>
          </a:prstGeom>
          <a:noFill/>
        </p:spPr>
        <p:txBody>
          <a:bodyPr wrap="square" rtlCol="0">
            <a:spAutoFit/>
          </a:bodyPr>
          <a:lstStyle/>
          <a:p>
            <a:pPr algn="ctr"/>
            <a:r>
              <a:rPr lang="en-US" sz="4800" dirty="0"/>
              <a:t>Plant Nutrient Deficiencies - Mg</a:t>
            </a:r>
          </a:p>
        </p:txBody>
      </p:sp>
      <p:sp>
        <p:nvSpPr>
          <p:cNvPr id="2" name="Rectangle 1">
            <a:extLst>
              <a:ext uri="{FF2B5EF4-FFF2-40B4-BE49-F238E27FC236}">
                <a16:creationId xmlns:a16="http://schemas.microsoft.com/office/drawing/2014/main" id="{9DFECDCE-3B89-4BDD-AED3-FF01B27E89DF}"/>
              </a:ext>
            </a:extLst>
          </p:cNvPr>
          <p:cNvSpPr/>
          <p:nvPr/>
        </p:nvSpPr>
        <p:spPr>
          <a:xfrm>
            <a:off x="161753" y="4942537"/>
            <a:ext cx="11658945" cy="1938992"/>
          </a:xfrm>
          <a:prstGeom prst="rect">
            <a:avLst/>
          </a:prstGeom>
        </p:spPr>
        <p:txBody>
          <a:bodyPr wrap="square">
            <a:spAutoFit/>
          </a:bodyPr>
          <a:lstStyle/>
          <a:p>
            <a:r>
              <a:rPr lang="en-US" sz="4000" dirty="0"/>
              <a:t>Effects mostly localized; Chlorosis with interveinal chlorosis; leaves sometimes red or with dead spots. Older leaves first.</a:t>
            </a:r>
          </a:p>
        </p:txBody>
      </p:sp>
    </p:spTree>
    <p:extLst>
      <p:ext uri="{BB962C8B-B14F-4D97-AF65-F5344CB8AC3E}">
        <p14:creationId xmlns:p14="http://schemas.microsoft.com/office/powerpoint/2010/main" val="28873681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8498B71-CCE5-4B7B-8EDB-8181791B9928}"/>
              </a:ext>
            </a:extLst>
          </p:cNvPr>
          <p:cNvSpPr/>
          <p:nvPr/>
        </p:nvSpPr>
        <p:spPr>
          <a:xfrm>
            <a:off x="1158239" y="1925565"/>
            <a:ext cx="9875520" cy="3785652"/>
          </a:xfrm>
          <a:prstGeom prst="rect">
            <a:avLst/>
          </a:prstGeom>
        </p:spPr>
        <p:txBody>
          <a:bodyPr wrap="square">
            <a:spAutoFit/>
          </a:bodyPr>
          <a:lstStyle/>
          <a:p>
            <a:pPr>
              <a:buFont typeface="+mj-lt"/>
              <a:buAutoNum type="arabicPeriod"/>
            </a:pPr>
            <a:r>
              <a:rPr lang="en-US" sz="4000" dirty="0">
                <a:solidFill>
                  <a:srgbClr val="000000"/>
                </a:solidFill>
                <a:latin typeface="Tahoma" panose="020B0604030504040204" pitchFamily="34" charset="0"/>
              </a:rPr>
              <a:t> A plant cannot complete its life cycle without the element</a:t>
            </a:r>
          </a:p>
          <a:p>
            <a:pPr>
              <a:buFont typeface="+mj-lt"/>
              <a:buAutoNum type="arabicPeriod"/>
            </a:pPr>
            <a:r>
              <a:rPr lang="en-US" sz="4000" dirty="0">
                <a:solidFill>
                  <a:srgbClr val="000000"/>
                </a:solidFill>
                <a:latin typeface="Tahoma" panose="020B0604030504040204" pitchFamily="34" charset="0"/>
              </a:rPr>
              <a:t> No other element can perform the function of the element</a:t>
            </a:r>
          </a:p>
          <a:p>
            <a:pPr>
              <a:buFont typeface="+mj-lt"/>
              <a:buAutoNum type="arabicPeriod"/>
            </a:pPr>
            <a:r>
              <a:rPr lang="en-US" sz="4000" dirty="0">
                <a:solidFill>
                  <a:srgbClr val="000000"/>
                </a:solidFill>
                <a:latin typeface="Tahoma" panose="020B0604030504040204" pitchFamily="34" charset="0"/>
              </a:rPr>
              <a:t> The element is directly involved in plant nutrition</a:t>
            </a:r>
          </a:p>
        </p:txBody>
      </p:sp>
      <p:sp>
        <p:nvSpPr>
          <p:cNvPr id="3" name="TextBox 2">
            <a:extLst>
              <a:ext uri="{FF2B5EF4-FFF2-40B4-BE49-F238E27FC236}">
                <a16:creationId xmlns:a16="http://schemas.microsoft.com/office/drawing/2014/main" id="{852BADB8-3781-4124-BFD5-E22FDFD3CF28}"/>
              </a:ext>
            </a:extLst>
          </p:cNvPr>
          <p:cNvSpPr txBox="1"/>
          <p:nvPr/>
        </p:nvSpPr>
        <p:spPr>
          <a:xfrm>
            <a:off x="2334577" y="-30480"/>
            <a:ext cx="7522845" cy="830997"/>
          </a:xfrm>
          <a:prstGeom prst="rect">
            <a:avLst/>
          </a:prstGeom>
          <a:noFill/>
        </p:spPr>
        <p:txBody>
          <a:bodyPr wrap="square" rtlCol="0">
            <a:spAutoFit/>
          </a:bodyPr>
          <a:lstStyle/>
          <a:p>
            <a:pPr algn="ctr"/>
            <a:r>
              <a:rPr lang="en-US" sz="4800" dirty="0"/>
              <a:t>Essential Plant Nutrients </a:t>
            </a:r>
          </a:p>
        </p:txBody>
      </p:sp>
    </p:spTree>
    <p:extLst>
      <p:ext uri="{BB962C8B-B14F-4D97-AF65-F5344CB8AC3E}">
        <p14:creationId xmlns:p14="http://schemas.microsoft.com/office/powerpoint/2010/main" val="16336921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5C5D46-2A95-4F6B-844A-639D104A7F67}"/>
              </a:ext>
            </a:extLst>
          </p:cNvPr>
          <p:cNvPicPr>
            <a:picLocks noChangeAspect="1"/>
          </p:cNvPicPr>
          <p:nvPr/>
        </p:nvPicPr>
        <p:blipFill>
          <a:blip r:embed="rId3"/>
          <a:stretch>
            <a:fillRect/>
          </a:stretch>
        </p:blipFill>
        <p:spPr>
          <a:xfrm>
            <a:off x="0" y="922539"/>
            <a:ext cx="2857500" cy="3724275"/>
          </a:xfrm>
          <a:prstGeom prst="rect">
            <a:avLst/>
          </a:prstGeom>
        </p:spPr>
      </p:pic>
      <p:pic>
        <p:nvPicPr>
          <p:cNvPr id="4" name="Picture 3">
            <a:extLst>
              <a:ext uri="{FF2B5EF4-FFF2-40B4-BE49-F238E27FC236}">
                <a16:creationId xmlns:a16="http://schemas.microsoft.com/office/drawing/2014/main" id="{B519CEEC-AE20-4E3D-B225-BB5087C1A984}"/>
              </a:ext>
            </a:extLst>
          </p:cNvPr>
          <p:cNvPicPr>
            <a:picLocks noChangeAspect="1"/>
          </p:cNvPicPr>
          <p:nvPr/>
        </p:nvPicPr>
        <p:blipFill>
          <a:blip r:embed="rId4"/>
          <a:stretch>
            <a:fillRect/>
          </a:stretch>
        </p:blipFill>
        <p:spPr>
          <a:xfrm>
            <a:off x="8097822" y="1104971"/>
            <a:ext cx="4000079" cy="3280065"/>
          </a:xfrm>
          <a:prstGeom prst="rect">
            <a:avLst/>
          </a:prstGeom>
        </p:spPr>
      </p:pic>
      <p:sp>
        <p:nvSpPr>
          <p:cNvPr id="5" name="Rectangle 4">
            <a:extLst>
              <a:ext uri="{FF2B5EF4-FFF2-40B4-BE49-F238E27FC236}">
                <a16:creationId xmlns:a16="http://schemas.microsoft.com/office/drawing/2014/main" id="{6DD9DF60-A330-4A55-ADB5-B6AEA05732E6}"/>
              </a:ext>
            </a:extLst>
          </p:cNvPr>
          <p:cNvSpPr/>
          <p:nvPr/>
        </p:nvSpPr>
        <p:spPr>
          <a:xfrm>
            <a:off x="3072396" y="1149526"/>
            <a:ext cx="5506339" cy="1323439"/>
          </a:xfrm>
          <a:prstGeom prst="rect">
            <a:avLst/>
          </a:prstGeom>
        </p:spPr>
        <p:txBody>
          <a:bodyPr wrap="square">
            <a:spAutoFit/>
          </a:bodyPr>
          <a:lstStyle/>
          <a:p>
            <a:r>
              <a:rPr lang="en-US" sz="4000" dirty="0"/>
              <a:t> Enzyme development and activity </a:t>
            </a:r>
          </a:p>
        </p:txBody>
      </p:sp>
      <p:sp>
        <p:nvSpPr>
          <p:cNvPr id="6" name="TextBox 5">
            <a:extLst>
              <a:ext uri="{FF2B5EF4-FFF2-40B4-BE49-F238E27FC236}">
                <a16:creationId xmlns:a16="http://schemas.microsoft.com/office/drawing/2014/main" id="{91E2B05A-358A-4404-951D-8857A9F8CACC}"/>
              </a:ext>
            </a:extLst>
          </p:cNvPr>
          <p:cNvSpPr txBox="1"/>
          <p:nvPr/>
        </p:nvSpPr>
        <p:spPr>
          <a:xfrm>
            <a:off x="2221922" y="0"/>
            <a:ext cx="7936231" cy="830997"/>
          </a:xfrm>
          <a:prstGeom prst="rect">
            <a:avLst/>
          </a:prstGeom>
          <a:noFill/>
        </p:spPr>
        <p:txBody>
          <a:bodyPr wrap="square" rtlCol="0">
            <a:spAutoFit/>
          </a:bodyPr>
          <a:lstStyle/>
          <a:p>
            <a:pPr algn="ctr"/>
            <a:r>
              <a:rPr lang="en-US" sz="4800" dirty="0"/>
              <a:t>Plant Nutrient Deficiencies - Fe</a:t>
            </a:r>
          </a:p>
        </p:txBody>
      </p:sp>
      <p:sp>
        <p:nvSpPr>
          <p:cNvPr id="2" name="Rectangle 1">
            <a:extLst>
              <a:ext uri="{FF2B5EF4-FFF2-40B4-BE49-F238E27FC236}">
                <a16:creationId xmlns:a16="http://schemas.microsoft.com/office/drawing/2014/main" id="{A14E0896-D93E-4464-917B-A94D5793F01F}"/>
              </a:ext>
            </a:extLst>
          </p:cNvPr>
          <p:cNvSpPr/>
          <p:nvPr/>
        </p:nvSpPr>
        <p:spPr>
          <a:xfrm>
            <a:off x="0" y="5046754"/>
            <a:ext cx="11905486" cy="1323439"/>
          </a:xfrm>
          <a:prstGeom prst="rect">
            <a:avLst/>
          </a:prstGeom>
        </p:spPr>
        <p:txBody>
          <a:bodyPr wrap="square">
            <a:spAutoFit/>
          </a:bodyPr>
          <a:lstStyle/>
          <a:p>
            <a:r>
              <a:rPr lang="en-US" sz="4000" dirty="0"/>
              <a:t>Young leaves with interveinal chlorosis; Sharp distinction between veins and chlorotic areas.</a:t>
            </a:r>
            <a:endParaRPr lang="en-US" dirty="0"/>
          </a:p>
        </p:txBody>
      </p:sp>
    </p:spTree>
    <p:extLst>
      <p:ext uri="{BB962C8B-B14F-4D97-AF65-F5344CB8AC3E}">
        <p14:creationId xmlns:p14="http://schemas.microsoft.com/office/powerpoint/2010/main" val="10584286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894BD9-789D-4502-902E-8DE60D6380F6}"/>
              </a:ext>
            </a:extLst>
          </p:cNvPr>
          <p:cNvPicPr>
            <a:picLocks noChangeAspect="1"/>
          </p:cNvPicPr>
          <p:nvPr/>
        </p:nvPicPr>
        <p:blipFill>
          <a:blip r:embed="rId3"/>
          <a:stretch>
            <a:fillRect/>
          </a:stretch>
        </p:blipFill>
        <p:spPr>
          <a:xfrm>
            <a:off x="161433" y="993130"/>
            <a:ext cx="2857500" cy="3733800"/>
          </a:xfrm>
          <a:prstGeom prst="rect">
            <a:avLst/>
          </a:prstGeom>
        </p:spPr>
      </p:pic>
      <p:sp>
        <p:nvSpPr>
          <p:cNvPr id="4" name="TextBox 3">
            <a:extLst>
              <a:ext uri="{FF2B5EF4-FFF2-40B4-BE49-F238E27FC236}">
                <a16:creationId xmlns:a16="http://schemas.microsoft.com/office/drawing/2014/main" id="{D72CABC9-F56C-46B1-8C90-8FA08A51F3FD}"/>
              </a:ext>
            </a:extLst>
          </p:cNvPr>
          <p:cNvSpPr txBox="1"/>
          <p:nvPr/>
        </p:nvSpPr>
        <p:spPr>
          <a:xfrm>
            <a:off x="2039389" y="0"/>
            <a:ext cx="8113222" cy="830997"/>
          </a:xfrm>
          <a:prstGeom prst="rect">
            <a:avLst/>
          </a:prstGeom>
          <a:noFill/>
        </p:spPr>
        <p:txBody>
          <a:bodyPr wrap="square" rtlCol="0">
            <a:spAutoFit/>
          </a:bodyPr>
          <a:lstStyle/>
          <a:p>
            <a:pPr algn="ctr"/>
            <a:r>
              <a:rPr lang="en-US" sz="4800" dirty="0"/>
              <a:t>Plant Nutrient Deficiencies - Mn</a:t>
            </a:r>
          </a:p>
        </p:txBody>
      </p:sp>
      <p:sp>
        <p:nvSpPr>
          <p:cNvPr id="5" name="Rectangle 4">
            <a:extLst>
              <a:ext uri="{FF2B5EF4-FFF2-40B4-BE49-F238E27FC236}">
                <a16:creationId xmlns:a16="http://schemas.microsoft.com/office/drawing/2014/main" id="{ADF59C0C-6714-4E44-B6AB-7BF030D3006E}"/>
              </a:ext>
            </a:extLst>
          </p:cNvPr>
          <p:cNvSpPr/>
          <p:nvPr/>
        </p:nvSpPr>
        <p:spPr>
          <a:xfrm>
            <a:off x="3784188" y="1506016"/>
            <a:ext cx="7225632" cy="707886"/>
          </a:xfrm>
          <a:prstGeom prst="rect">
            <a:avLst/>
          </a:prstGeom>
        </p:spPr>
        <p:txBody>
          <a:bodyPr wrap="none">
            <a:spAutoFit/>
          </a:bodyPr>
          <a:lstStyle/>
          <a:p>
            <a:r>
              <a:rPr lang="en-US" sz="4000" dirty="0"/>
              <a:t>Enzyme activity and pigmentation</a:t>
            </a:r>
          </a:p>
        </p:txBody>
      </p:sp>
      <p:sp>
        <p:nvSpPr>
          <p:cNvPr id="2" name="Rectangle 1">
            <a:extLst>
              <a:ext uri="{FF2B5EF4-FFF2-40B4-BE49-F238E27FC236}">
                <a16:creationId xmlns:a16="http://schemas.microsoft.com/office/drawing/2014/main" id="{4C0F7435-B643-40BA-AC43-90CE4285C2B1}"/>
              </a:ext>
            </a:extLst>
          </p:cNvPr>
          <p:cNvSpPr/>
          <p:nvPr/>
        </p:nvSpPr>
        <p:spPr>
          <a:xfrm>
            <a:off x="399554" y="4889063"/>
            <a:ext cx="11100784" cy="1938992"/>
          </a:xfrm>
          <a:prstGeom prst="rect">
            <a:avLst/>
          </a:prstGeom>
        </p:spPr>
        <p:txBody>
          <a:bodyPr wrap="square">
            <a:spAutoFit/>
          </a:bodyPr>
          <a:lstStyle/>
          <a:p>
            <a:r>
              <a:rPr lang="en-US" sz="4000" dirty="0"/>
              <a:t> Young leaves with interveinal chlorosis; No sharp distinction between veins and chlorotic areas; spotty appearance.</a:t>
            </a:r>
            <a:endParaRPr lang="en-US" dirty="0"/>
          </a:p>
        </p:txBody>
      </p:sp>
    </p:spTree>
    <p:extLst>
      <p:ext uri="{BB962C8B-B14F-4D97-AF65-F5344CB8AC3E}">
        <p14:creationId xmlns:p14="http://schemas.microsoft.com/office/powerpoint/2010/main" val="30552692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3B9FD4B-6A77-4382-93A2-FC092C7BC0EF}"/>
              </a:ext>
            </a:extLst>
          </p:cNvPr>
          <p:cNvPicPr>
            <a:picLocks noChangeAspect="1"/>
          </p:cNvPicPr>
          <p:nvPr/>
        </p:nvPicPr>
        <p:blipFill>
          <a:blip r:embed="rId3"/>
          <a:stretch>
            <a:fillRect/>
          </a:stretch>
        </p:blipFill>
        <p:spPr>
          <a:xfrm>
            <a:off x="172317" y="1028698"/>
            <a:ext cx="3899131" cy="3475797"/>
          </a:xfrm>
          <a:prstGeom prst="rect">
            <a:avLst/>
          </a:prstGeom>
        </p:spPr>
      </p:pic>
      <p:pic>
        <p:nvPicPr>
          <p:cNvPr id="4" name="Picture 3">
            <a:extLst>
              <a:ext uri="{FF2B5EF4-FFF2-40B4-BE49-F238E27FC236}">
                <a16:creationId xmlns:a16="http://schemas.microsoft.com/office/drawing/2014/main" id="{6B46781D-881C-45F0-8F5D-7BC8D8C810F7}"/>
              </a:ext>
            </a:extLst>
          </p:cNvPr>
          <p:cNvPicPr>
            <a:picLocks noChangeAspect="1"/>
          </p:cNvPicPr>
          <p:nvPr/>
        </p:nvPicPr>
        <p:blipFill>
          <a:blip r:embed="rId4"/>
          <a:stretch>
            <a:fillRect/>
          </a:stretch>
        </p:blipFill>
        <p:spPr>
          <a:xfrm>
            <a:off x="9393382" y="1028698"/>
            <a:ext cx="2626301" cy="3886925"/>
          </a:xfrm>
          <a:prstGeom prst="rect">
            <a:avLst/>
          </a:prstGeom>
        </p:spPr>
      </p:pic>
      <p:sp>
        <p:nvSpPr>
          <p:cNvPr id="5" name="Rectangle 4">
            <a:extLst>
              <a:ext uri="{FF2B5EF4-FFF2-40B4-BE49-F238E27FC236}">
                <a16:creationId xmlns:a16="http://schemas.microsoft.com/office/drawing/2014/main" id="{1DE741D6-550F-4EFD-88C8-669C5A33ABDE}"/>
              </a:ext>
            </a:extLst>
          </p:cNvPr>
          <p:cNvSpPr/>
          <p:nvPr/>
        </p:nvSpPr>
        <p:spPr>
          <a:xfrm>
            <a:off x="4586317" y="1472778"/>
            <a:ext cx="3533660" cy="707886"/>
          </a:xfrm>
          <a:prstGeom prst="rect">
            <a:avLst/>
          </a:prstGeom>
        </p:spPr>
        <p:txBody>
          <a:bodyPr wrap="none">
            <a:spAutoFit/>
          </a:bodyPr>
          <a:lstStyle/>
          <a:p>
            <a:r>
              <a:rPr lang="en-US" sz="4000" dirty="0"/>
              <a:t>Enzyme activity </a:t>
            </a:r>
          </a:p>
        </p:txBody>
      </p:sp>
      <p:sp>
        <p:nvSpPr>
          <p:cNvPr id="6" name="TextBox 5">
            <a:extLst>
              <a:ext uri="{FF2B5EF4-FFF2-40B4-BE49-F238E27FC236}">
                <a16:creationId xmlns:a16="http://schemas.microsoft.com/office/drawing/2014/main" id="{0067FE5F-74CA-4852-8DE2-5A9ACE2F2D70}"/>
              </a:ext>
            </a:extLst>
          </p:cNvPr>
          <p:cNvSpPr txBox="1"/>
          <p:nvPr/>
        </p:nvSpPr>
        <p:spPr>
          <a:xfrm>
            <a:off x="2039389" y="0"/>
            <a:ext cx="8113222" cy="830997"/>
          </a:xfrm>
          <a:prstGeom prst="rect">
            <a:avLst/>
          </a:prstGeom>
          <a:noFill/>
        </p:spPr>
        <p:txBody>
          <a:bodyPr wrap="square" rtlCol="0">
            <a:spAutoFit/>
          </a:bodyPr>
          <a:lstStyle/>
          <a:p>
            <a:pPr algn="ctr"/>
            <a:r>
              <a:rPr lang="en-US" sz="4800" dirty="0"/>
              <a:t>Plant Nutrient Deficiencies - Cu</a:t>
            </a:r>
          </a:p>
        </p:txBody>
      </p:sp>
      <p:sp>
        <p:nvSpPr>
          <p:cNvPr id="2" name="Rectangle 1">
            <a:extLst>
              <a:ext uri="{FF2B5EF4-FFF2-40B4-BE49-F238E27FC236}">
                <a16:creationId xmlns:a16="http://schemas.microsoft.com/office/drawing/2014/main" id="{E6E214C5-7DA4-4105-A519-CA855C58E7A0}"/>
              </a:ext>
            </a:extLst>
          </p:cNvPr>
          <p:cNvSpPr/>
          <p:nvPr/>
        </p:nvSpPr>
        <p:spPr>
          <a:xfrm>
            <a:off x="172317" y="5167582"/>
            <a:ext cx="11626735" cy="1323439"/>
          </a:xfrm>
          <a:prstGeom prst="rect">
            <a:avLst/>
          </a:prstGeom>
        </p:spPr>
        <p:txBody>
          <a:bodyPr wrap="square">
            <a:spAutoFit/>
          </a:bodyPr>
          <a:lstStyle/>
          <a:p>
            <a:r>
              <a:rPr lang="en-US" sz="4000" dirty="0"/>
              <a:t>Chlorosis of young leaves; tips appear withered and will eventually die</a:t>
            </a:r>
          </a:p>
        </p:txBody>
      </p:sp>
    </p:spTree>
    <p:extLst>
      <p:ext uri="{BB962C8B-B14F-4D97-AF65-F5344CB8AC3E}">
        <p14:creationId xmlns:p14="http://schemas.microsoft.com/office/powerpoint/2010/main" val="2242520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42FCC2C-FF31-4666-8658-58C2C38FD8BD}"/>
              </a:ext>
            </a:extLst>
          </p:cNvPr>
          <p:cNvPicPr>
            <a:picLocks noChangeAspect="1"/>
          </p:cNvPicPr>
          <p:nvPr/>
        </p:nvPicPr>
        <p:blipFill>
          <a:blip r:embed="rId3"/>
          <a:stretch>
            <a:fillRect/>
          </a:stretch>
        </p:blipFill>
        <p:spPr>
          <a:xfrm>
            <a:off x="238896" y="1259874"/>
            <a:ext cx="3302326" cy="3607743"/>
          </a:xfrm>
          <a:prstGeom prst="rect">
            <a:avLst/>
          </a:prstGeom>
        </p:spPr>
      </p:pic>
      <p:sp>
        <p:nvSpPr>
          <p:cNvPr id="3" name="Rectangle 2">
            <a:extLst>
              <a:ext uri="{FF2B5EF4-FFF2-40B4-BE49-F238E27FC236}">
                <a16:creationId xmlns:a16="http://schemas.microsoft.com/office/drawing/2014/main" id="{C1E5DB3F-D211-42E2-81AC-241C86D69768}"/>
              </a:ext>
            </a:extLst>
          </p:cNvPr>
          <p:cNvSpPr/>
          <p:nvPr/>
        </p:nvSpPr>
        <p:spPr>
          <a:xfrm>
            <a:off x="4329170" y="1259874"/>
            <a:ext cx="3533660" cy="707886"/>
          </a:xfrm>
          <a:prstGeom prst="rect">
            <a:avLst/>
          </a:prstGeom>
        </p:spPr>
        <p:txBody>
          <a:bodyPr wrap="none">
            <a:spAutoFit/>
          </a:bodyPr>
          <a:lstStyle/>
          <a:p>
            <a:r>
              <a:rPr lang="en-US" sz="4000" dirty="0"/>
              <a:t>Enzyme activity </a:t>
            </a:r>
          </a:p>
        </p:txBody>
      </p:sp>
      <p:sp>
        <p:nvSpPr>
          <p:cNvPr id="4" name="TextBox 3">
            <a:extLst>
              <a:ext uri="{FF2B5EF4-FFF2-40B4-BE49-F238E27FC236}">
                <a16:creationId xmlns:a16="http://schemas.microsoft.com/office/drawing/2014/main" id="{95D6F8C1-C350-4706-B0E5-EDD179270210}"/>
              </a:ext>
            </a:extLst>
          </p:cNvPr>
          <p:cNvSpPr txBox="1"/>
          <p:nvPr/>
        </p:nvSpPr>
        <p:spPr>
          <a:xfrm>
            <a:off x="2039389" y="0"/>
            <a:ext cx="8113222" cy="830997"/>
          </a:xfrm>
          <a:prstGeom prst="rect">
            <a:avLst/>
          </a:prstGeom>
          <a:noFill/>
        </p:spPr>
        <p:txBody>
          <a:bodyPr wrap="square" rtlCol="0">
            <a:spAutoFit/>
          </a:bodyPr>
          <a:lstStyle/>
          <a:p>
            <a:pPr algn="ctr"/>
            <a:r>
              <a:rPr lang="en-US" sz="4800" dirty="0"/>
              <a:t>Plant Nutrient Deficiencies - B</a:t>
            </a:r>
          </a:p>
        </p:txBody>
      </p:sp>
      <p:sp>
        <p:nvSpPr>
          <p:cNvPr id="5" name="Rectangle 4">
            <a:extLst>
              <a:ext uri="{FF2B5EF4-FFF2-40B4-BE49-F238E27FC236}">
                <a16:creationId xmlns:a16="http://schemas.microsoft.com/office/drawing/2014/main" id="{308D74A8-39B7-47C2-807C-41CB62935D27}"/>
              </a:ext>
            </a:extLst>
          </p:cNvPr>
          <p:cNvSpPr/>
          <p:nvPr/>
        </p:nvSpPr>
        <p:spPr>
          <a:xfrm>
            <a:off x="3749253" y="3565200"/>
            <a:ext cx="8442747" cy="3170099"/>
          </a:xfrm>
          <a:prstGeom prst="rect">
            <a:avLst/>
          </a:prstGeom>
        </p:spPr>
        <p:txBody>
          <a:bodyPr wrap="square">
            <a:spAutoFit/>
          </a:bodyPr>
          <a:lstStyle/>
          <a:p>
            <a:r>
              <a:rPr lang="en-US" sz="4000" dirty="0"/>
              <a:t>Growing point (terminal bud) dies. Young leaves of terminal bud become light green at bases; leaves become twisted and brittle and die back at growing point; chlorosis of young leaves</a:t>
            </a:r>
          </a:p>
        </p:txBody>
      </p:sp>
    </p:spTree>
    <p:extLst>
      <p:ext uri="{BB962C8B-B14F-4D97-AF65-F5344CB8AC3E}">
        <p14:creationId xmlns:p14="http://schemas.microsoft.com/office/powerpoint/2010/main" val="10780449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EAE99C9-9AB3-4E03-96CC-D3ABDD7E2ABD}"/>
              </a:ext>
            </a:extLst>
          </p:cNvPr>
          <p:cNvPicPr>
            <a:picLocks noChangeAspect="1"/>
          </p:cNvPicPr>
          <p:nvPr/>
        </p:nvPicPr>
        <p:blipFill>
          <a:blip r:embed="rId3"/>
          <a:stretch>
            <a:fillRect/>
          </a:stretch>
        </p:blipFill>
        <p:spPr>
          <a:xfrm>
            <a:off x="95250" y="954129"/>
            <a:ext cx="2857500" cy="3695700"/>
          </a:xfrm>
          <a:prstGeom prst="rect">
            <a:avLst/>
          </a:prstGeom>
        </p:spPr>
      </p:pic>
      <p:pic>
        <p:nvPicPr>
          <p:cNvPr id="3" name="Picture 2">
            <a:extLst>
              <a:ext uri="{FF2B5EF4-FFF2-40B4-BE49-F238E27FC236}">
                <a16:creationId xmlns:a16="http://schemas.microsoft.com/office/drawing/2014/main" id="{28707C12-EE42-49CF-A27D-DC79A489C51F}"/>
              </a:ext>
            </a:extLst>
          </p:cNvPr>
          <p:cNvPicPr>
            <a:picLocks noChangeAspect="1"/>
          </p:cNvPicPr>
          <p:nvPr/>
        </p:nvPicPr>
        <p:blipFill>
          <a:blip r:embed="rId4"/>
          <a:stretch>
            <a:fillRect/>
          </a:stretch>
        </p:blipFill>
        <p:spPr>
          <a:xfrm>
            <a:off x="9209454" y="868404"/>
            <a:ext cx="2887295" cy="3781425"/>
          </a:xfrm>
          <a:prstGeom prst="rect">
            <a:avLst/>
          </a:prstGeom>
        </p:spPr>
      </p:pic>
      <p:sp>
        <p:nvSpPr>
          <p:cNvPr id="4" name="Rectangle 3">
            <a:extLst>
              <a:ext uri="{FF2B5EF4-FFF2-40B4-BE49-F238E27FC236}">
                <a16:creationId xmlns:a16="http://schemas.microsoft.com/office/drawing/2014/main" id="{306D3AFC-ACA1-421D-B960-D6710470BD1E}"/>
              </a:ext>
            </a:extLst>
          </p:cNvPr>
          <p:cNvSpPr/>
          <p:nvPr/>
        </p:nvSpPr>
        <p:spPr>
          <a:xfrm>
            <a:off x="3733098" y="1079529"/>
            <a:ext cx="5476356" cy="1938992"/>
          </a:xfrm>
          <a:prstGeom prst="rect">
            <a:avLst/>
          </a:prstGeom>
        </p:spPr>
        <p:txBody>
          <a:bodyPr wrap="square">
            <a:spAutoFit/>
          </a:bodyPr>
          <a:lstStyle/>
          <a:p>
            <a:r>
              <a:rPr lang="en-US" sz="4000" dirty="0"/>
              <a:t>Enzyme activity and nitrogen fixation in legumes</a:t>
            </a:r>
          </a:p>
        </p:txBody>
      </p:sp>
      <p:sp>
        <p:nvSpPr>
          <p:cNvPr id="5" name="TextBox 4">
            <a:extLst>
              <a:ext uri="{FF2B5EF4-FFF2-40B4-BE49-F238E27FC236}">
                <a16:creationId xmlns:a16="http://schemas.microsoft.com/office/drawing/2014/main" id="{812A1060-0B28-4EAF-A909-A0C0B9CF8F2E}"/>
              </a:ext>
            </a:extLst>
          </p:cNvPr>
          <p:cNvSpPr txBox="1"/>
          <p:nvPr/>
        </p:nvSpPr>
        <p:spPr>
          <a:xfrm>
            <a:off x="2039389" y="0"/>
            <a:ext cx="8113222" cy="830997"/>
          </a:xfrm>
          <a:prstGeom prst="rect">
            <a:avLst/>
          </a:prstGeom>
          <a:noFill/>
        </p:spPr>
        <p:txBody>
          <a:bodyPr wrap="square" rtlCol="0">
            <a:spAutoFit/>
          </a:bodyPr>
          <a:lstStyle/>
          <a:p>
            <a:pPr algn="ctr"/>
            <a:r>
              <a:rPr lang="en-US" sz="4800" dirty="0"/>
              <a:t>Plant Nutrient Deficiencies - Mo</a:t>
            </a:r>
          </a:p>
        </p:txBody>
      </p:sp>
      <p:sp>
        <p:nvSpPr>
          <p:cNvPr id="6" name="Rectangle 5">
            <a:extLst>
              <a:ext uri="{FF2B5EF4-FFF2-40B4-BE49-F238E27FC236}">
                <a16:creationId xmlns:a16="http://schemas.microsoft.com/office/drawing/2014/main" id="{66E98CB5-5686-416F-AC6D-9EAD8325B57C}"/>
              </a:ext>
            </a:extLst>
          </p:cNvPr>
          <p:cNvSpPr/>
          <p:nvPr/>
        </p:nvSpPr>
        <p:spPr>
          <a:xfrm>
            <a:off x="166775" y="4906571"/>
            <a:ext cx="11858450" cy="1938992"/>
          </a:xfrm>
          <a:prstGeom prst="rect">
            <a:avLst/>
          </a:prstGeom>
        </p:spPr>
        <p:txBody>
          <a:bodyPr wrap="square">
            <a:spAutoFit/>
          </a:bodyPr>
          <a:lstStyle/>
          <a:p>
            <a:r>
              <a:rPr lang="en-US" sz="4000" dirty="0"/>
              <a:t>Plants light green; necrotic spotting on leaves; pale leaves sometimes scorched, cupped or rolled. Older leaves first.</a:t>
            </a:r>
          </a:p>
        </p:txBody>
      </p:sp>
    </p:spTree>
    <p:extLst>
      <p:ext uri="{BB962C8B-B14F-4D97-AF65-F5344CB8AC3E}">
        <p14:creationId xmlns:p14="http://schemas.microsoft.com/office/powerpoint/2010/main" val="38515582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1E9A044-D0FC-4B26-935B-26BB517A7DD9}"/>
              </a:ext>
            </a:extLst>
          </p:cNvPr>
          <p:cNvPicPr>
            <a:picLocks noChangeAspect="1"/>
          </p:cNvPicPr>
          <p:nvPr/>
        </p:nvPicPr>
        <p:blipFill>
          <a:blip r:embed="rId3"/>
          <a:stretch>
            <a:fillRect/>
          </a:stretch>
        </p:blipFill>
        <p:spPr>
          <a:xfrm>
            <a:off x="272561" y="1141680"/>
            <a:ext cx="3533655" cy="3133174"/>
          </a:xfrm>
          <a:prstGeom prst="rect">
            <a:avLst/>
          </a:prstGeom>
        </p:spPr>
      </p:pic>
      <p:sp>
        <p:nvSpPr>
          <p:cNvPr id="3" name="Rectangle 2">
            <a:extLst>
              <a:ext uri="{FF2B5EF4-FFF2-40B4-BE49-F238E27FC236}">
                <a16:creationId xmlns:a16="http://schemas.microsoft.com/office/drawing/2014/main" id="{AF6AD152-82A4-4FAE-816E-F870BA8B13AD}"/>
              </a:ext>
            </a:extLst>
          </p:cNvPr>
          <p:cNvSpPr/>
          <p:nvPr/>
        </p:nvSpPr>
        <p:spPr>
          <a:xfrm>
            <a:off x="4438997" y="1384828"/>
            <a:ext cx="6982690" cy="1323439"/>
          </a:xfrm>
          <a:prstGeom prst="rect">
            <a:avLst/>
          </a:prstGeom>
        </p:spPr>
        <p:txBody>
          <a:bodyPr wrap="square">
            <a:spAutoFit/>
          </a:bodyPr>
          <a:lstStyle/>
          <a:p>
            <a:r>
              <a:rPr lang="en-US" sz="4000" dirty="0"/>
              <a:t>Chlorophyll formation, enzyme activity, cellular development </a:t>
            </a:r>
          </a:p>
        </p:txBody>
      </p:sp>
      <p:sp>
        <p:nvSpPr>
          <p:cNvPr id="4" name="TextBox 3">
            <a:extLst>
              <a:ext uri="{FF2B5EF4-FFF2-40B4-BE49-F238E27FC236}">
                <a16:creationId xmlns:a16="http://schemas.microsoft.com/office/drawing/2014/main" id="{5D9EB112-331E-4115-80E8-F0EB1E7D6B75}"/>
              </a:ext>
            </a:extLst>
          </p:cNvPr>
          <p:cNvSpPr txBox="1"/>
          <p:nvPr/>
        </p:nvSpPr>
        <p:spPr>
          <a:xfrm>
            <a:off x="2039389" y="0"/>
            <a:ext cx="8113222" cy="830997"/>
          </a:xfrm>
          <a:prstGeom prst="rect">
            <a:avLst/>
          </a:prstGeom>
          <a:noFill/>
        </p:spPr>
        <p:txBody>
          <a:bodyPr wrap="square" rtlCol="0">
            <a:spAutoFit/>
          </a:bodyPr>
          <a:lstStyle/>
          <a:p>
            <a:pPr algn="ctr"/>
            <a:r>
              <a:rPr lang="en-US" sz="4800" dirty="0"/>
              <a:t>Plant Nutrient Deficiencies - Cl</a:t>
            </a:r>
          </a:p>
        </p:txBody>
      </p:sp>
      <p:sp>
        <p:nvSpPr>
          <p:cNvPr id="5" name="Rectangle 4">
            <a:extLst>
              <a:ext uri="{FF2B5EF4-FFF2-40B4-BE49-F238E27FC236}">
                <a16:creationId xmlns:a16="http://schemas.microsoft.com/office/drawing/2014/main" id="{3324B9EF-E567-4408-BA6B-4E21638A7FB3}"/>
              </a:ext>
            </a:extLst>
          </p:cNvPr>
          <p:cNvSpPr/>
          <p:nvPr/>
        </p:nvSpPr>
        <p:spPr>
          <a:xfrm>
            <a:off x="382385" y="4585539"/>
            <a:ext cx="11488190" cy="1938992"/>
          </a:xfrm>
          <a:prstGeom prst="rect">
            <a:avLst/>
          </a:prstGeom>
        </p:spPr>
        <p:txBody>
          <a:bodyPr wrap="square">
            <a:spAutoFit/>
          </a:bodyPr>
          <a:lstStyle/>
          <a:p>
            <a:r>
              <a:rPr lang="en-US" sz="4000" dirty="0"/>
              <a:t>No interveinal chlorosis; distinct chlorotic and necrotic lesions (spotting) with abrupt boundary between dead and live tissue. Younger leaves first.</a:t>
            </a:r>
          </a:p>
        </p:txBody>
      </p:sp>
    </p:spTree>
    <p:extLst>
      <p:ext uri="{BB962C8B-B14F-4D97-AF65-F5344CB8AC3E}">
        <p14:creationId xmlns:p14="http://schemas.microsoft.com/office/powerpoint/2010/main" val="42620830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C4368C-E804-4D7D-9001-A6288363A1B5}"/>
              </a:ext>
            </a:extLst>
          </p:cNvPr>
          <p:cNvPicPr>
            <a:picLocks noChangeAspect="1"/>
          </p:cNvPicPr>
          <p:nvPr/>
        </p:nvPicPr>
        <p:blipFill>
          <a:blip r:embed="rId3"/>
          <a:stretch>
            <a:fillRect/>
          </a:stretch>
        </p:blipFill>
        <p:spPr>
          <a:xfrm>
            <a:off x="211629" y="968345"/>
            <a:ext cx="2857500" cy="3724275"/>
          </a:xfrm>
          <a:prstGeom prst="rect">
            <a:avLst/>
          </a:prstGeom>
        </p:spPr>
      </p:pic>
      <p:sp>
        <p:nvSpPr>
          <p:cNvPr id="4" name="Rectangle 3">
            <a:extLst>
              <a:ext uri="{FF2B5EF4-FFF2-40B4-BE49-F238E27FC236}">
                <a16:creationId xmlns:a16="http://schemas.microsoft.com/office/drawing/2014/main" id="{F5EE4E77-4380-4C2C-86F0-62B02979760D}"/>
              </a:ext>
            </a:extLst>
          </p:cNvPr>
          <p:cNvSpPr/>
          <p:nvPr/>
        </p:nvSpPr>
        <p:spPr>
          <a:xfrm>
            <a:off x="4018594" y="968345"/>
            <a:ext cx="3533660" cy="707886"/>
          </a:xfrm>
          <a:prstGeom prst="rect">
            <a:avLst/>
          </a:prstGeom>
        </p:spPr>
        <p:txBody>
          <a:bodyPr wrap="none">
            <a:spAutoFit/>
          </a:bodyPr>
          <a:lstStyle/>
          <a:p>
            <a:r>
              <a:rPr lang="en-US" sz="4000" dirty="0"/>
              <a:t>Enzyme activity </a:t>
            </a:r>
          </a:p>
        </p:txBody>
      </p:sp>
      <p:sp>
        <p:nvSpPr>
          <p:cNvPr id="5" name="TextBox 4">
            <a:extLst>
              <a:ext uri="{FF2B5EF4-FFF2-40B4-BE49-F238E27FC236}">
                <a16:creationId xmlns:a16="http://schemas.microsoft.com/office/drawing/2014/main" id="{6240AA07-D468-44B0-A9E3-5DA4717E673A}"/>
              </a:ext>
            </a:extLst>
          </p:cNvPr>
          <p:cNvSpPr txBox="1"/>
          <p:nvPr/>
        </p:nvSpPr>
        <p:spPr>
          <a:xfrm>
            <a:off x="2039389" y="0"/>
            <a:ext cx="8113222" cy="830997"/>
          </a:xfrm>
          <a:prstGeom prst="rect">
            <a:avLst/>
          </a:prstGeom>
          <a:noFill/>
        </p:spPr>
        <p:txBody>
          <a:bodyPr wrap="square" rtlCol="0">
            <a:spAutoFit/>
          </a:bodyPr>
          <a:lstStyle/>
          <a:p>
            <a:pPr algn="ctr"/>
            <a:r>
              <a:rPr lang="en-US" sz="4800" dirty="0"/>
              <a:t>Plant Nutrient Deficiencies - Zn</a:t>
            </a:r>
          </a:p>
        </p:txBody>
      </p:sp>
      <p:sp>
        <p:nvSpPr>
          <p:cNvPr id="2" name="Rectangle 1">
            <a:extLst>
              <a:ext uri="{FF2B5EF4-FFF2-40B4-BE49-F238E27FC236}">
                <a16:creationId xmlns:a16="http://schemas.microsoft.com/office/drawing/2014/main" id="{9CF8ECC7-7167-454B-95A1-621D449C0874}"/>
              </a:ext>
            </a:extLst>
          </p:cNvPr>
          <p:cNvSpPr/>
          <p:nvPr/>
        </p:nvSpPr>
        <p:spPr>
          <a:xfrm>
            <a:off x="3387116" y="3687901"/>
            <a:ext cx="8804884" cy="3170099"/>
          </a:xfrm>
          <a:prstGeom prst="rect">
            <a:avLst/>
          </a:prstGeom>
        </p:spPr>
        <p:txBody>
          <a:bodyPr wrap="square">
            <a:spAutoFit/>
          </a:bodyPr>
          <a:lstStyle/>
          <a:p>
            <a:r>
              <a:rPr lang="en-US" sz="4000" dirty="0"/>
              <a:t>Middle leaves with interveinal chlorosis; stunted growth. Initial symptoms occur in middle leaves, with young and/or old leaves becoming chlorotic in later stages of deficiency.</a:t>
            </a:r>
          </a:p>
        </p:txBody>
      </p:sp>
    </p:spTree>
    <p:extLst>
      <p:ext uri="{BB962C8B-B14F-4D97-AF65-F5344CB8AC3E}">
        <p14:creationId xmlns:p14="http://schemas.microsoft.com/office/powerpoint/2010/main" val="996979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1054CE-4B24-4BB0-9226-05C1D04FCC62}"/>
              </a:ext>
            </a:extLst>
          </p:cNvPr>
          <p:cNvSpPr/>
          <p:nvPr/>
        </p:nvSpPr>
        <p:spPr>
          <a:xfrm>
            <a:off x="243839" y="1150079"/>
            <a:ext cx="11704320" cy="5324535"/>
          </a:xfrm>
          <a:prstGeom prst="rect">
            <a:avLst/>
          </a:prstGeom>
        </p:spPr>
        <p:txBody>
          <a:bodyPr wrap="square">
            <a:spAutoFit/>
          </a:bodyPr>
          <a:lstStyle/>
          <a:p>
            <a:pPr marL="342900" indent="-342900">
              <a:buFont typeface="+mj-lt"/>
              <a:buAutoNum type="arabicPeriod"/>
            </a:pPr>
            <a:r>
              <a:rPr lang="en-US" sz="3400" dirty="0"/>
              <a:t>Organic fertilizers provide plant nutrients as they break down;</a:t>
            </a:r>
          </a:p>
          <a:p>
            <a:pPr marL="342900" indent="-342900">
              <a:buFont typeface="+mj-lt"/>
              <a:buAutoNum type="arabicPeriod"/>
            </a:pPr>
            <a:r>
              <a:rPr lang="en-US" sz="3400" dirty="0"/>
              <a:t>They improve the structure of the soil and increase its ability to hold water and nutrients. </a:t>
            </a:r>
          </a:p>
          <a:p>
            <a:pPr marL="342900" indent="-342900">
              <a:buFont typeface="+mj-lt"/>
              <a:buAutoNum type="arabicPeriod"/>
            </a:pPr>
            <a:r>
              <a:rPr lang="en-US" sz="3400" dirty="0"/>
              <a:t>Improve the diversity and population of beneficial microbiota</a:t>
            </a:r>
          </a:p>
          <a:p>
            <a:pPr marL="342900" indent="-342900">
              <a:buFont typeface="+mj-lt"/>
              <a:buAutoNum type="arabicPeriod"/>
            </a:pPr>
            <a:r>
              <a:rPr lang="en-US" sz="3400" dirty="0"/>
              <a:t>They are the slow-release fertilizers, harming plants by over fertilization is reduced</a:t>
            </a:r>
          </a:p>
          <a:p>
            <a:pPr marL="342900" indent="-342900">
              <a:buFont typeface="+mj-lt"/>
              <a:buAutoNum type="arabicPeriod"/>
            </a:pPr>
            <a:r>
              <a:rPr lang="en-US" sz="3400" dirty="0"/>
              <a:t>Reduced risk of toxic buildups of chemicals and salts harmful to plants.</a:t>
            </a:r>
          </a:p>
          <a:p>
            <a:pPr marL="342900" indent="-342900">
              <a:buFont typeface="+mj-lt"/>
              <a:buAutoNum type="arabicPeriod"/>
            </a:pPr>
            <a:r>
              <a:rPr lang="en-US" sz="3400" dirty="0"/>
              <a:t>Organic fertilizers are renewable, biodegradable, sustainable, and environmentally friendly.</a:t>
            </a:r>
          </a:p>
        </p:txBody>
      </p:sp>
      <p:sp>
        <p:nvSpPr>
          <p:cNvPr id="3" name="TextBox 2">
            <a:extLst>
              <a:ext uri="{FF2B5EF4-FFF2-40B4-BE49-F238E27FC236}">
                <a16:creationId xmlns:a16="http://schemas.microsoft.com/office/drawing/2014/main" id="{7C021EF9-F2CC-4C4A-AAE8-A0BB5AF0327A}"/>
              </a:ext>
            </a:extLst>
          </p:cNvPr>
          <p:cNvSpPr txBox="1"/>
          <p:nvPr/>
        </p:nvSpPr>
        <p:spPr>
          <a:xfrm>
            <a:off x="1756756" y="0"/>
            <a:ext cx="8678487" cy="830997"/>
          </a:xfrm>
          <a:prstGeom prst="rect">
            <a:avLst/>
          </a:prstGeom>
          <a:noFill/>
        </p:spPr>
        <p:txBody>
          <a:bodyPr wrap="square" rtlCol="0">
            <a:spAutoFit/>
          </a:bodyPr>
          <a:lstStyle/>
          <a:p>
            <a:r>
              <a:rPr lang="en-US" sz="4800" dirty="0"/>
              <a:t>Advantages of Organic Fertilizers</a:t>
            </a:r>
          </a:p>
        </p:txBody>
      </p:sp>
    </p:spTree>
    <p:extLst>
      <p:ext uri="{BB962C8B-B14F-4D97-AF65-F5344CB8AC3E}">
        <p14:creationId xmlns:p14="http://schemas.microsoft.com/office/powerpoint/2010/main" val="19794772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09C2309-234C-467A-B535-5CBF3C94C4AC}"/>
              </a:ext>
            </a:extLst>
          </p:cNvPr>
          <p:cNvSpPr/>
          <p:nvPr/>
        </p:nvSpPr>
        <p:spPr>
          <a:xfrm>
            <a:off x="476595" y="1615454"/>
            <a:ext cx="11238807" cy="4401205"/>
          </a:xfrm>
          <a:prstGeom prst="rect">
            <a:avLst/>
          </a:prstGeom>
        </p:spPr>
        <p:txBody>
          <a:bodyPr wrap="square">
            <a:spAutoFit/>
          </a:bodyPr>
          <a:lstStyle/>
          <a:p>
            <a:pPr marL="514350" indent="-514350">
              <a:buFont typeface="+mj-lt"/>
              <a:buAutoNum type="arabicPeriod"/>
            </a:pPr>
            <a:r>
              <a:rPr lang="en-US" sz="4000" dirty="0"/>
              <a:t>Nutrients are available to the plants immediately, improvement occurs in days.</a:t>
            </a:r>
          </a:p>
          <a:p>
            <a:pPr marL="514350" indent="-514350">
              <a:buFont typeface="+mj-lt"/>
              <a:buAutoNum type="arabicPeriod"/>
            </a:pPr>
            <a:r>
              <a:rPr lang="en-US" sz="4000" dirty="0"/>
              <a:t>They are highly analyzed to produce the exact ratio of nutrients desired.</a:t>
            </a:r>
          </a:p>
          <a:p>
            <a:pPr marL="514350" indent="-514350">
              <a:buFont typeface="+mj-lt"/>
              <a:buAutoNum type="arabicPeriod"/>
            </a:pPr>
            <a:r>
              <a:rPr lang="en-US" sz="4000" dirty="0"/>
              <a:t>Standardized labeling makes ratios and chemical sources easy to understand.</a:t>
            </a:r>
          </a:p>
          <a:p>
            <a:pPr marL="514350" indent="-514350">
              <a:buFont typeface="+mj-lt"/>
              <a:buAutoNum type="arabicPeriod"/>
            </a:pPr>
            <a:r>
              <a:rPr lang="en-US" sz="4000" dirty="0"/>
              <a:t>They’re inexpensive.</a:t>
            </a:r>
          </a:p>
        </p:txBody>
      </p:sp>
      <p:sp>
        <p:nvSpPr>
          <p:cNvPr id="3" name="TextBox 2">
            <a:extLst>
              <a:ext uri="{FF2B5EF4-FFF2-40B4-BE49-F238E27FC236}">
                <a16:creationId xmlns:a16="http://schemas.microsoft.com/office/drawing/2014/main" id="{0D7FFCC6-9AF1-4295-B9E4-3844F685744C}"/>
              </a:ext>
            </a:extLst>
          </p:cNvPr>
          <p:cNvSpPr txBox="1"/>
          <p:nvPr/>
        </p:nvSpPr>
        <p:spPr>
          <a:xfrm>
            <a:off x="1756756" y="0"/>
            <a:ext cx="8678487" cy="830997"/>
          </a:xfrm>
          <a:prstGeom prst="rect">
            <a:avLst/>
          </a:prstGeom>
          <a:noFill/>
        </p:spPr>
        <p:txBody>
          <a:bodyPr wrap="square" rtlCol="0">
            <a:spAutoFit/>
          </a:bodyPr>
          <a:lstStyle/>
          <a:p>
            <a:r>
              <a:rPr lang="en-US" sz="4800" dirty="0"/>
              <a:t>Advantages of Chemical Fertilizers</a:t>
            </a:r>
          </a:p>
        </p:txBody>
      </p:sp>
    </p:spTree>
    <p:extLst>
      <p:ext uri="{BB962C8B-B14F-4D97-AF65-F5344CB8AC3E}">
        <p14:creationId xmlns:p14="http://schemas.microsoft.com/office/powerpoint/2010/main" val="20505114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9E064C4-78C4-4624-9BC8-ADA4C9538114}"/>
              </a:ext>
            </a:extLst>
          </p:cNvPr>
          <p:cNvSpPr/>
          <p:nvPr/>
        </p:nvSpPr>
        <p:spPr>
          <a:xfrm>
            <a:off x="216131" y="1316609"/>
            <a:ext cx="11975869" cy="4524315"/>
          </a:xfrm>
          <a:prstGeom prst="rect">
            <a:avLst/>
          </a:prstGeom>
        </p:spPr>
        <p:txBody>
          <a:bodyPr wrap="square">
            <a:spAutoFit/>
          </a:bodyPr>
          <a:lstStyle/>
          <a:p>
            <a:pPr marL="342900" indent="-342900">
              <a:buFont typeface="+mj-lt"/>
              <a:buAutoNum type="arabicPeriod"/>
            </a:pPr>
            <a:r>
              <a:rPr lang="en-US" sz="3200" dirty="0">
                <a:solidFill>
                  <a:srgbClr val="282526"/>
                </a:solidFill>
                <a:latin typeface="&amp;quot"/>
              </a:rPr>
              <a:t>Microorganisms are required to break down and release nutrients into the soil. Since they need warmth and moisture to do their job, the effectiveness of organic fertilizer is limited seasonally. </a:t>
            </a:r>
          </a:p>
          <a:p>
            <a:pPr marL="342900" indent="-342900">
              <a:buFont typeface="+mj-lt"/>
              <a:buAutoNum type="arabicPeriod"/>
            </a:pPr>
            <a:r>
              <a:rPr lang="en-US" sz="3200" dirty="0">
                <a:solidFill>
                  <a:srgbClr val="282526"/>
                </a:solidFill>
                <a:latin typeface="&amp;quot"/>
              </a:rPr>
              <a:t>Organic fertilizers break down according to nature’s rules, so they may not release nutrients as soon as you need them - you won’t see improvement overnight. </a:t>
            </a:r>
          </a:p>
          <a:p>
            <a:pPr marL="342900" indent="-342900">
              <a:buFont typeface="+mj-lt"/>
              <a:buAutoNum type="arabicPeriod"/>
            </a:pPr>
            <a:r>
              <a:rPr lang="en-US" sz="3200" dirty="0">
                <a:solidFill>
                  <a:srgbClr val="282526"/>
                </a:solidFill>
                <a:latin typeface="&amp;quot"/>
              </a:rPr>
              <a:t>Nutrient ratios are often unknown, and the overall percentage is lower than chemical fertilizers. </a:t>
            </a:r>
          </a:p>
          <a:p>
            <a:pPr marL="342900" indent="-342900">
              <a:buFont typeface="+mj-lt"/>
              <a:buAutoNum type="arabicPeriod"/>
            </a:pPr>
            <a:r>
              <a:rPr lang="en-US" sz="3200" b="0" i="0" u="none" strike="noStrike" dirty="0">
                <a:solidFill>
                  <a:srgbClr val="282526"/>
                </a:solidFill>
                <a:effectLst/>
                <a:latin typeface="&amp;quot"/>
              </a:rPr>
              <a:t>Often more expensive</a:t>
            </a:r>
            <a:r>
              <a:rPr lang="en-US" sz="3200" dirty="0">
                <a:solidFill>
                  <a:srgbClr val="282526"/>
                </a:solidFill>
                <a:latin typeface="&amp;quot"/>
              </a:rPr>
              <a:t>.</a:t>
            </a:r>
            <a:endParaRPr lang="en-US" sz="3200" b="0" i="0" u="none" strike="noStrike" dirty="0">
              <a:solidFill>
                <a:srgbClr val="282526"/>
              </a:solidFill>
              <a:effectLst/>
              <a:latin typeface="&amp;quot"/>
            </a:endParaRPr>
          </a:p>
        </p:txBody>
      </p:sp>
      <p:sp>
        <p:nvSpPr>
          <p:cNvPr id="3" name="TextBox 2">
            <a:extLst>
              <a:ext uri="{FF2B5EF4-FFF2-40B4-BE49-F238E27FC236}">
                <a16:creationId xmlns:a16="http://schemas.microsoft.com/office/drawing/2014/main" id="{8A26B272-C1E4-4EE2-8B2F-2D1C2FE53F9F}"/>
              </a:ext>
            </a:extLst>
          </p:cNvPr>
          <p:cNvSpPr txBox="1"/>
          <p:nvPr/>
        </p:nvSpPr>
        <p:spPr>
          <a:xfrm>
            <a:off x="1535084" y="16625"/>
            <a:ext cx="9121832" cy="830997"/>
          </a:xfrm>
          <a:prstGeom prst="rect">
            <a:avLst/>
          </a:prstGeom>
          <a:noFill/>
        </p:spPr>
        <p:txBody>
          <a:bodyPr wrap="square" rtlCol="0">
            <a:spAutoFit/>
          </a:bodyPr>
          <a:lstStyle/>
          <a:p>
            <a:r>
              <a:rPr lang="en-US" sz="4800" dirty="0"/>
              <a:t>Disadvantages of Organic Fertilizers</a:t>
            </a:r>
          </a:p>
        </p:txBody>
      </p:sp>
    </p:spTree>
    <p:extLst>
      <p:ext uri="{BB962C8B-B14F-4D97-AF65-F5344CB8AC3E}">
        <p14:creationId xmlns:p14="http://schemas.microsoft.com/office/powerpoint/2010/main" val="3232601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FE5CC9-2743-44BB-96C1-DC5593220613}"/>
              </a:ext>
            </a:extLst>
          </p:cNvPr>
          <p:cNvSpPr txBox="1"/>
          <p:nvPr/>
        </p:nvSpPr>
        <p:spPr>
          <a:xfrm>
            <a:off x="2334577" y="-30480"/>
            <a:ext cx="7522845" cy="830997"/>
          </a:xfrm>
          <a:prstGeom prst="rect">
            <a:avLst/>
          </a:prstGeom>
          <a:noFill/>
        </p:spPr>
        <p:txBody>
          <a:bodyPr wrap="square" rtlCol="0">
            <a:spAutoFit/>
          </a:bodyPr>
          <a:lstStyle/>
          <a:p>
            <a:pPr algn="ctr"/>
            <a:r>
              <a:rPr lang="en-US" sz="4800" dirty="0"/>
              <a:t>Essential Plant Nutrients </a:t>
            </a:r>
          </a:p>
        </p:txBody>
      </p:sp>
      <p:graphicFrame>
        <p:nvGraphicFramePr>
          <p:cNvPr id="3" name="Table 3">
            <a:extLst>
              <a:ext uri="{FF2B5EF4-FFF2-40B4-BE49-F238E27FC236}">
                <a16:creationId xmlns:a16="http://schemas.microsoft.com/office/drawing/2014/main" id="{DA24B330-E7B2-460E-9F03-42280EEBC407}"/>
              </a:ext>
            </a:extLst>
          </p:cNvPr>
          <p:cNvGraphicFramePr>
            <a:graphicFrameLocks noGrp="1"/>
          </p:cNvGraphicFramePr>
          <p:nvPr>
            <p:extLst>
              <p:ext uri="{D42A27DB-BD31-4B8C-83A1-F6EECF244321}">
                <p14:modId xmlns:p14="http://schemas.microsoft.com/office/powerpoint/2010/main" val="3416525795"/>
              </p:ext>
            </p:extLst>
          </p:nvPr>
        </p:nvGraphicFramePr>
        <p:xfrm>
          <a:off x="1276797" y="1033780"/>
          <a:ext cx="9638403" cy="4699000"/>
        </p:xfrm>
        <a:graphic>
          <a:graphicData uri="http://schemas.openxmlformats.org/drawingml/2006/table">
            <a:tbl>
              <a:tblPr firstRow="1" bandRow="1">
                <a:tableStyleId>{5C22544A-7EE6-4342-B048-85BDC9FD1C3A}</a:tableStyleId>
              </a:tblPr>
              <a:tblGrid>
                <a:gridCol w="1757508">
                  <a:extLst>
                    <a:ext uri="{9D8B030D-6E8A-4147-A177-3AD203B41FA5}">
                      <a16:colId xmlns:a16="http://schemas.microsoft.com/office/drawing/2014/main" val="1619048644"/>
                    </a:ext>
                  </a:extLst>
                </a:gridCol>
                <a:gridCol w="1548999">
                  <a:extLst>
                    <a:ext uri="{9D8B030D-6E8A-4147-A177-3AD203B41FA5}">
                      <a16:colId xmlns:a16="http://schemas.microsoft.com/office/drawing/2014/main" val="579590301"/>
                    </a:ext>
                  </a:extLst>
                </a:gridCol>
                <a:gridCol w="1548999">
                  <a:extLst>
                    <a:ext uri="{9D8B030D-6E8A-4147-A177-3AD203B41FA5}">
                      <a16:colId xmlns:a16="http://schemas.microsoft.com/office/drawing/2014/main" val="1105729045"/>
                    </a:ext>
                  </a:extLst>
                </a:gridCol>
                <a:gridCol w="1684899">
                  <a:extLst>
                    <a:ext uri="{9D8B030D-6E8A-4147-A177-3AD203B41FA5}">
                      <a16:colId xmlns:a16="http://schemas.microsoft.com/office/drawing/2014/main" val="1005641538"/>
                    </a:ext>
                  </a:extLst>
                </a:gridCol>
                <a:gridCol w="1548999">
                  <a:extLst>
                    <a:ext uri="{9D8B030D-6E8A-4147-A177-3AD203B41FA5}">
                      <a16:colId xmlns:a16="http://schemas.microsoft.com/office/drawing/2014/main" val="2224850051"/>
                    </a:ext>
                  </a:extLst>
                </a:gridCol>
                <a:gridCol w="1548999">
                  <a:extLst>
                    <a:ext uri="{9D8B030D-6E8A-4147-A177-3AD203B41FA5}">
                      <a16:colId xmlns:a16="http://schemas.microsoft.com/office/drawing/2014/main" val="3897239679"/>
                    </a:ext>
                  </a:extLst>
                </a:gridCol>
              </a:tblGrid>
              <a:tr h="370840">
                <a:tc>
                  <a:txBody>
                    <a:bodyPr/>
                    <a:lstStyle/>
                    <a:p>
                      <a:r>
                        <a:rPr lang="en-US" dirty="0"/>
                        <a:t>Nutrient</a:t>
                      </a:r>
                    </a:p>
                  </a:txBody>
                  <a:tcPr/>
                </a:tc>
                <a:tc>
                  <a:txBody>
                    <a:bodyPr/>
                    <a:lstStyle/>
                    <a:p>
                      <a:r>
                        <a:rPr lang="en-US" dirty="0"/>
                        <a:t>Uptake Form</a:t>
                      </a:r>
                    </a:p>
                  </a:txBody>
                  <a:tcPr/>
                </a:tc>
                <a:tc>
                  <a:txBody>
                    <a:bodyPr/>
                    <a:lstStyle/>
                    <a:p>
                      <a:r>
                        <a:rPr lang="en-US" dirty="0"/>
                        <a:t>Source</a:t>
                      </a:r>
                    </a:p>
                  </a:txBody>
                  <a:tcPr/>
                </a:tc>
                <a:tc>
                  <a:txBody>
                    <a:bodyPr/>
                    <a:lstStyle/>
                    <a:p>
                      <a:r>
                        <a:rPr lang="en-US" dirty="0"/>
                        <a:t>Nutrient</a:t>
                      </a:r>
                    </a:p>
                  </a:txBody>
                  <a:tcPr/>
                </a:tc>
                <a:tc>
                  <a:txBody>
                    <a:bodyPr/>
                    <a:lstStyle/>
                    <a:p>
                      <a:r>
                        <a:rPr lang="en-US" dirty="0"/>
                        <a:t>Uptake Form</a:t>
                      </a:r>
                    </a:p>
                  </a:txBody>
                  <a:tcPr/>
                </a:tc>
                <a:tc>
                  <a:txBody>
                    <a:bodyPr/>
                    <a:lstStyle/>
                    <a:p>
                      <a:r>
                        <a:rPr lang="en-US" dirty="0"/>
                        <a:t>Source</a:t>
                      </a:r>
                    </a:p>
                  </a:txBody>
                  <a:tcPr/>
                </a:tc>
                <a:extLst>
                  <a:ext uri="{0D108BD9-81ED-4DB2-BD59-A6C34878D82A}">
                    <a16:rowId xmlns:a16="http://schemas.microsoft.com/office/drawing/2014/main" val="1851953710"/>
                  </a:ext>
                </a:extLst>
              </a:tr>
              <a:tr h="370840">
                <a:tc>
                  <a:txBody>
                    <a:bodyPr/>
                    <a:lstStyle/>
                    <a:p>
                      <a:r>
                        <a:rPr lang="en-US" dirty="0"/>
                        <a:t>CARBON</a:t>
                      </a:r>
                    </a:p>
                  </a:txBody>
                  <a:tcPr/>
                </a:tc>
                <a:tc>
                  <a:txBody>
                    <a:bodyPr/>
                    <a:lstStyle/>
                    <a:p>
                      <a:r>
                        <a:rPr lang="en-US" dirty="0"/>
                        <a:t>CO</a:t>
                      </a:r>
                      <a:r>
                        <a:rPr lang="en-US" baseline="-25000" dirty="0"/>
                        <a:t>2</a:t>
                      </a:r>
                      <a:r>
                        <a:rPr lang="en-US" dirty="0"/>
                        <a:t>, HCO</a:t>
                      </a:r>
                      <a:r>
                        <a:rPr lang="en-US" baseline="-25000" dirty="0"/>
                        <a:t>3</a:t>
                      </a:r>
                    </a:p>
                  </a:txBody>
                  <a:tcPr/>
                </a:tc>
                <a:tc>
                  <a:txBody>
                    <a:bodyPr/>
                    <a:lstStyle/>
                    <a:p>
                      <a:r>
                        <a:rPr lang="en-US" dirty="0"/>
                        <a:t>Air &amp; Water</a:t>
                      </a:r>
                    </a:p>
                  </a:txBody>
                  <a:tcPr/>
                </a:tc>
                <a:tc>
                  <a:txBody>
                    <a:bodyPr/>
                    <a:lstStyle/>
                    <a:p>
                      <a:r>
                        <a:rPr lang="en-US" dirty="0"/>
                        <a:t>boron</a:t>
                      </a:r>
                    </a:p>
                  </a:txBody>
                  <a:tcPr/>
                </a:tc>
                <a:tc>
                  <a:txBody>
                    <a:bodyPr/>
                    <a:lstStyle/>
                    <a:p>
                      <a:r>
                        <a:rPr lang="en-US" dirty="0"/>
                        <a:t>H</a:t>
                      </a:r>
                      <a:r>
                        <a:rPr lang="en-US" baseline="-25000" dirty="0"/>
                        <a:t>3</a:t>
                      </a:r>
                      <a:r>
                        <a:rPr lang="en-US" dirty="0"/>
                        <a:t>BO</a:t>
                      </a:r>
                      <a:r>
                        <a:rPr lang="en-US" baseline="-25000" dirty="0"/>
                        <a:t>3</a:t>
                      </a:r>
                      <a:r>
                        <a:rPr lang="en-US" dirty="0"/>
                        <a:t> H</a:t>
                      </a:r>
                      <a:r>
                        <a:rPr lang="en-US" baseline="-25000" dirty="0"/>
                        <a:t>2</a:t>
                      </a:r>
                      <a:r>
                        <a:rPr lang="en-US" dirty="0"/>
                        <a:t>BO</a:t>
                      </a:r>
                      <a:r>
                        <a:rPr lang="en-US" baseline="-25000" dirty="0"/>
                        <a:t>3</a:t>
                      </a:r>
                      <a:r>
                        <a:rPr lang="en-US" baseline="30000" dirty="0"/>
                        <a:t>-</a:t>
                      </a:r>
                      <a:r>
                        <a:rPr lang="en-US" dirty="0"/>
                        <a:t> HBO</a:t>
                      </a:r>
                      <a:r>
                        <a:rPr lang="en-US" baseline="-25000" dirty="0"/>
                        <a:t>3</a:t>
                      </a:r>
                      <a:r>
                        <a:rPr lang="en-US" baseline="30000" dirty="0"/>
                        <a:t>2- </a:t>
                      </a:r>
                    </a:p>
                  </a:txBody>
                  <a:tcPr/>
                </a:tc>
                <a:tc>
                  <a:txBody>
                    <a:bodyPr/>
                    <a:lstStyle/>
                    <a:p>
                      <a:r>
                        <a:rPr lang="en-US" dirty="0"/>
                        <a:t>Soil</a:t>
                      </a:r>
                      <a:endParaRPr lang="en-US" baseline="30000" dirty="0"/>
                    </a:p>
                  </a:txBody>
                  <a:tcPr/>
                </a:tc>
                <a:extLst>
                  <a:ext uri="{0D108BD9-81ED-4DB2-BD59-A6C34878D82A}">
                    <a16:rowId xmlns:a16="http://schemas.microsoft.com/office/drawing/2014/main" val="3702737205"/>
                  </a:ext>
                </a:extLst>
              </a:tr>
              <a:tr h="370840">
                <a:tc>
                  <a:txBody>
                    <a:bodyPr/>
                    <a:lstStyle/>
                    <a:p>
                      <a:r>
                        <a:rPr lang="en-US" dirty="0"/>
                        <a:t>HYDROGEN</a:t>
                      </a:r>
                    </a:p>
                  </a:txBody>
                  <a:tcPr/>
                </a:tc>
                <a:tc>
                  <a:txBody>
                    <a:bodyPr/>
                    <a:lstStyle/>
                    <a:p>
                      <a:r>
                        <a:rPr lang="en-US" dirty="0"/>
                        <a:t>H</a:t>
                      </a:r>
                      <a:r>
                        <a:rPr lang="en-US" baseline="-25000" dirty="0"/>
                        <a:t>2</a:t>
                      </a:r>
                      <a:r>
                        <a:rPr lang="en-US" dirty="0"/>
                        <a:t>O</a:t>
                      </a:r>
                    </a:p>
                  </a:txBody>
                  <a:tcPr/>
                </a:tc>
                <a:tc>
                  <a:txBody>
                    <a:bodyPr/>
                    <a:lstStyle/>
                    <a:p>
                      <a:r>
                        <a:rPr lang="en-US" dirty="0"/>
                        <a:t>Air &amp; Water</a:t>
                      </a:r>
                    </a:p>
                  </a:txBody>
                  <a:tcPr/>
                </a:tc>
                <a:tc>
                  <a:txBody>
                    <a:bodyPr/>
                    <a:lstStyle/>
                    <a:p>
                      <a:r>
                        <a:rPr lang="en-US" dirty="0"/>
                        <a:t>chlorine</a:t>
                      </a:r>
                    </a:p>
                  </a:txBody>
                  <a:tcPr/>
                </a:tc>
                <a:tc>
                  <a:txBody>
                    <a:bodyPr/>
                    <a:lstStyle/>
                    <a:p>
                      <a:r>
                        <a:rPr lang="en-US" dirty="0"/>
                        <a:t>Cl</a:t>
                      </a:r>
                      <a:r>
                        <a:rPr lang="en-US" baseline="30000" dirty="0"/>
                        <a:t>-</a:t>
                      </a:r>
                    </a:p>
                  </a:txBody>
                  <a:tcPr/>
                </a:tc>
                <a:tc>
                  <a:txBody>
                    <a:bodyPr/>
                    <a:lstStyle/>
                    <a:p>
                      <a:r>
                        <a:rPr lang="en-US" dirty="0"/>
                        <a:t>Soil</a:t>
                      </a:r>
                      <a:endParaRPr lang="en-US" baseline="30000" dirty="0"/>
                    </a:p>
                  </a:txBody>
                  <a:tcPr/>
                </a:tc>
                <a:extLst>
                  <a:ext uri="{0D108BD9-81ED-4DB2-BD59-A6C34878D82A}">
                    <a16:rowId xmlns:a16="http://schemas.microsoft.com/office/drawing/2014/main" val="1649141967"/>
                  </a:ext>
                </a:extLst>
              </a:tr>
              <a:tr h="370840">
                <a:tc>
                  <a:txBody>
                    <a:bodyPr/>
                    <a:lstStyle/>
                    <a:p>
                      <a:r>
                        <a:rPr lang="en-US" dirty="0"/>
                        <a:t>OXYGEN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t>
                      </a:r>
                      <a:r>
                        <a:rPr lang="en-US" baseline="-25000" dirty="0"/>
                        <a:t>2</a:t>
                      </a:r>
                      <a:r>
                        <a:rPr lang="en-US" dirty="0"/>
                        <a:t>O</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Air &amp; Water</a:t>
                      </a:r>
                    </a:p>
                  </a:txBody>
                  <a:tcPr/>
                </a:tc>
                <a:tc>
                  <a:txBody>
                    <a:bodyPr/>
                    <a:lstStyle/>
                    <a:p>
                      <a:r>
                        <a:rPr lang="en-US" dirty="0"/>
                        <a:t>copper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Cu</a:t>
                      </a:r>
                      <a:r>
                        <a:rPr lang="en-US" baseline="30000" dirty="0"/>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Soil</a:t>
                      </a:r>
                      <a:endParaRPr lang="en-US" baseline="30000" dirty="0"/>
                    </a:p>
                  </a:txBody>
                  <a:tcPr/>
                </a:tc>
                <a:extLst>
                  <a:ext uri="{0D108BD9-81ED-4DB2-BD59-A6C34878D82A}">
                    <a16:rowId xmlns:a16="http://schemas.microsoft.com/office/drawing/2014/main" val="707546946"/>
                  </a:ext>
                </a:extLst>
              </a:tr>
              <a:tr h="370840">
                <a:tc>
                  <a:txBody>
                    <a:bodyPr/>
                    <a:lstStyle/>
                    <a:p>
                      <a:r>
                        <a:rPr lang="en-US" dirty="0"/>
                        <a:t>NITROGEN</a:t>
                      </a:r>
                    </a:p>
                  </a:txBody>
                  <a:tcPr/>
                </a:tc>
                <a:tc>
                  <a:txBody>
                    <a:bodyPr/>
                    <a:lstStyle/>
                    <a:p>
                      <a:r>
                        <a:rPr lang="en-US" dirty="0"/>
                        <a:t>NO</a:t>
                      </a:r>
                      <a:r>
                        <a:rPr lang="en-US" baseline="-25000" dirty="0"/>
                        <a:t>3</a:t>
                      </a:r>
                      <a:r>
                        <a:rPr lang="en-US" baseline="30000" dirty="0"/>
                        <a:t>-</a:t>
                      </a:r>
                      <a:r>
                        <a:rPr lang="en-US" dirty="0"/>
                        <a:t>, NH</a:t>
                      </a:r>
                      <a:r>
                        <a:rPr lang="en-US" baseline="-25000" dirty="0"/>
                        <a:t>4</a:t>
                      </a:r>
                      <a:r>
                        <a:rPr lang="en-US" baseline="30000" dirty="0"/>
                        <a:t>+</a:t>
                      </a:r>
                    </a:p>
                  </a:txBody>
                  <a:tcPr/>
                </a:tc>
                <a:tc>
                  <a:txBody>
                    <a:bodyPr/>
                    <a:lstStyle/>
                    <a:p>
                      <a:r>
                        <a:rPr lang="en-US" dirty="0"/>
                        <a:t>Soil</a:t>
                      </a:r>
                    </a:p>
                  </a:txBody>
                  <a:tcPr/>
                </a:tc>
                <a:tc>
                  <a:txBody>
                    <a:bodyPr/>
                    <a:lstStyle/>
                    <a:p>
                      <a:r>
                        <a:rPr lang="en-US" dirty="0"/>
                        <a:t>iron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Fe</a:t>
                      </a:r>
                      <a:r>
                        <a:rPr lang="en-US" baseline="30000" dirty="0"/>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Soil</a:t>
                      </a:r>
                      <a:endParaRPr lang="en-US" baseline="30000" dirty="0"/>
                    </a:p>
                  </a:txBody>
                  <a:tcPr/>
                </a:tc>
                <a:extLst>
                  <a:ext uri="{0D108BD9-81ED-4DB2-BD59-A6C34878D82A}">
                    <a16:rowId xmlns:a16="http://schemas.microsoft.com/office/drawing/2014/main" val="2899904159"/>
                  </a:ext>
                </a:extLst>
              </a:tr>
              <a:tr h="370840">
                <a:tc>
                  <a:txBody>
                    <a:bodyPr/>
                    <a:lstStyle/>
                    <a:p>
                      <a:r>
                        <a:rPr lang="en-US" dirty="0"/>
                        <a:t>PHOSPHORUS</a:t>
                      </a:r>
                    </a:p>
                  </a:txBody>
                  <a:tcPr/>
                </a:tc>
                <a:tc>
                  <a:txBody>
                    <a:bodyPr/>
                    <a:lstStyle/>
                    <a:p>
                      <a:r>
                        <a:rPr lang="en-US" dirty="0"/>
                        <a:t>H</a:t>
                      </a:r>
                      <a:r>
                        <a:rPr lang="en-US" baseline="-25000" dirty="0"/>
                        <a:t>2</a:t>
                      </a:r>
                      <a:r>
                        <a:rPr lang="en-US" dirty="0"/>
                        <a:t>PO</a:t>
                      </a:r>
                      <a:r>
                        <a:rPr lang="en-US" baseline="-25000" dirty="0"/>
                        <a:t>4</a:t>
                      </a:r>
                      <a:r>
                        <a:rPr lang="en-US" dirty="0"/>
                        <a:t> </a:t>
                      </a:r>
                      <a:r>
                        <a:rPr lang="en-US" baseline="30000" dirty="0"/>
                        <a:t>-</a:t>
                      </a:r>
                      <a:r>
                        <a:rPr lang="en-US" dirty="0"/>
                        <a:t> HPO</a:t>
                      </a:r>
                      <a:r>
                        <a:rPr lang="en-US" baseline="-25000" dirty="0"/>
                        <a:t>4</a:t>
                      </a:r>
                      <a:r>
                        <a:rPr lang="en-US" baseline="30000" dirty="0"/>
                        <a:t>2-</a:t>
                      </a:r>
                      <a:r>
                        <a:rPr lang="en-US" dirty="0"/>
                        <a:t> PO</a:t>
                      </a:r>
                      <a:r>
                        <a:rPr lang="en-US" baseline="-25000" dirty="0"/>
                        <a:t>4</a:t>
                      </a:r>
                      <a:r>
                        <a:rPr lang="en-US" baseline="30000" dirty="0"/>
                        <a:t>3-</a:t>
                      </a:r>
                      <a:r>
                        <a:rPr lang="en-US" dirty="0"/>
                        <a:t> </a:t>
                      </a:r>
                    </a:p>
                  </a:txBody>
                  <a:tcPr/>
                </a:tc>
                <a:tc>
                  <a:txBody>
                    <a:bodyPr/>
                    <a:lstStyle/>
                    <a:p>
                      <a:r>
                        <a:rPr lang="en-US" dirty="0"/>
                        <a:t>Soil</a:t>
                      </a:r>
                    </a:p>
                  </a:txBody>
                  <a:tcPr/>
                </a:tc>
                <a:tc>
                  <a:txBody>
                    <a:bodyPr/>
                    <a:lstStyle/>
                    <a:p>
                      <a:r>
                        <a:rPr lang="en-US" dirty="0"/>
                        <a:t>manganese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Mn</a:t>
                      </a:r>
                      <a:r>
                        <a:rPr lang="en-US" baseline="30000" dirty="0"/>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Soil</a:t>
                      </a:r>
                      <a:endParaRPr lang="en-US" baseline="30000" dirty="0"/>
                    </a:p>
                  </a:txBody>
                  <a:tcPr/>
                </a:tc>
                <a:extLst>
                  <a:ext uri="{0D108BD9-81ED-4DB2-BD59-A6C34878D82A}">
                    <a16:rowId xmlns:a16="http://schemas.microsoft.com/office/drawing/2014/main" val="835836795"/>
                  </a:ext>
                </a:extLst>
              </a:tr>
              <a:tr h="370840">
                <a:tc>
                  <a:txBody>
                    <a:bodyPr/>
                    <a:lstStyle/>
                    <a:p>
                      <a:r>
                        <a:rPr lang="en-US" dirty="0"/>
                        <a:t>POTASSIUM</a:t>
                      </a:r>
                    </a:p>
                  </a:txBody>
                  <a:tcPr/>
                </a:tc>
                <a:tc>
                  <a:txBody>
                    <a:bodyPr/>
                    <a:lstStyle/>
                    <a:p>
                      <a:r>
                        <a:rPr lang="en-US" dirty="0"/>
                        <a:t>K</a:t>
                      </a:r>
                      <a:r>
                        <a:rPr lang="en-US" baseline="30000" dirty="0"/>
                        <a:t>+</a:t>
                      </a:r>
                    </a:p>
                  </a:txBody>
                  <a:tcPr/>
                </a:tc>
                <a:tc>
                  <a:txBody>
                    <a:bodyPr/>
                    <a:lstStyle/>
                    <a:p>
                      <a:r>
                        <a:rPr lang="en-US" dirty="0"/>
                        <a:t>Soil</a:t>
                      </a:r>
                    </a:p>
                  </a:txBody>
                  <a:tcPr/>
                </a:tc>
                <a:tc>
                  <a:txBody>
                    <a:bodyPr/>
                    <a:lstStyle/>
                    <a:p>
                      <a:r>
                        <a:rPr lang="en-US" dirty="0"/>
                        <a:t>molybdenum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MoO</a:t>
                      </a:r>
                      <a:r>
                        <a:rPr lang="en-US" baseline="-25000" dirty="0"/>
                        <a:t>4</a:t>
                      </a:r>
                      <a:r>
                        <a:rPr lang="en-US" baseline="30000" dirty="0"/>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Soil</a:t>
                      </a:r>
                      <a:endParaRPr lang="en-US" baseline="30000" dirty="0"/>
                    </a:p>
                  </a:txBody>
                  <a:tcPr/>
                </a:tc>
                <a:extLst>
                  <a:ext uri="{0D108BD9-81ED-4DB2-BD59-A6C34878D82A}">
                    <a16:rowId xmlns:a16="http://schemas.microsoft.com/office/drawing/2014/main" val="3870600456"/>
                  </a:ext>
                </a:extLst>
              </a:tr>
              <a:tr h="370840">
                <a:tc>
                  <a:txBody>
                    <a:bodyPr/>
                    <a:lstStyle/>
                    <a:p>
                      <a:r>
                        <a:rPr lang="en-US" dirty="0"/>
                        <a:t>Sulfur</a:t>
                      </a:r>
                    </a:p>
                  </a:txBody>
                  <a:tcPr/>
                </a:tc>
                <a:tc>
                  <a:txBody>
                    <a:bodyPr/>
                    <a:lstStyle/>
                    <a:p>
                      <a:r>
                        <a:rPr lang="en-US" dirty="0"/>
                        <a:t>SO</a:t>
                      </a:r>
                      <a:r>
                        <a:rPr lang="en-US" baseline="-25000" dirty="0"/>
                        <a:t>4</a:t>
                      </a:r>
                      <a:r>
                        <a:rPr lang="en-US" baseline="30000" dirty="0"/>
                        <a:t>2-</a:t>
                      </a:r>
                    </a:p>
                  </a:txBody>
                  <a:tcPr/>
                </a:tc>
                <a:tc>
                  <a:txBody>
                    <a:bodyPr/>
                    <a:lstStyle/>
                    <a:p>
                      <a:r>
                        <a:rPr lang="en-US" dirty="0"/>
                        <a:t>Soil</a:t>
                      </a:r>
                    </a:p>
                  </a:txBody>
                  <a:tcPr/>
                </a:tc>
                <a:tc>
                  <a:txBody>
                    <a:bodyPr/>
                    <a:lstStyle/>
                    <a:p>
                      <a:r>
                        <a:rPr lang="en-US" dirty="0"/>
                        <a:t>zinc</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Zn</a:t>
                      </a:r>
                      <a:r>
                        <a:rPr lang="en-US" baseline="30000" dirty="0"/>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Soil</a:t>
                      </a:r>
                      <a:endParaRPr lang="en-US" baseline="30000" dirty="0"/>
                    </a:p>
                  </a:txBody>
                  <a:tcPr/>
                </a:tc>
                <a:extLst>
                  <a:ext uri="{0D108BD9-81ED-4DB2-BD59-A6C34878D82A}">
                    <a16:rowId xmlns:a16="http://schemas.microsoft.com/office/drawing/2014/main" val="2875362067"/>
                  </a:ext>
                </a:extLst>
              </a:tr>
              <a:tr h="370840">
                <a:tc>
                  <a:txBody>
                    <a:bodyPr/>
                    <a:lstStyle/>
                    <a:p>
                      <a:r>
                        <a:rPr lang="en-US" dirty="0"/>
                        <a:t>Calcium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a:t>
                      </a:r>
                      <a:r>
                        <a:rPr lang="en-US" baseline="30000" dirty="0"/>
                        <a:t>2+</a:t>
                      </a:r>
                    </a:p>
                  </a:txBody>
                  <a:tcPr/>
                </a:tc>
                <a:tc>
                  <a:txBody>
                    <a:bodyPr/>
                    <a:lstStyle/>
                    <a:p>
                      <a:r>
                        <a:rPr lang="en-US" dirty="0"/>
                        <a:t>Soil</a:t>
                      </a:r>
                    </a:p>
                  </a:txBody>
                  <a:tcPr/>
                </a:tc>
                <a:tc>
                  <a:txBody>
                    <a:bodyPr/>
                    <a:lstStyle/>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30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30000" dirty="0"/>
                    </a:p>
                  </a:txBody>
                  <a:tcPr/>
                </a:tc>
                <a:extLst>
                  <a:ext uri="{0D108BD9-81ED-4DB2-BD59-A6C34878D82A}">
                    <a16:rowId xmlns:a16="http://schemas.microsoft.com/office/drawing/2014/main" val="160773955"/>
                  </a:ext>
                </a:extLst>
              </a:tr>
              <a:tr h="370840">
                <a:tc>
                  <a:txBody>
                    <a:bodyPr/>
                    <a:lstStyle/>
                    <a:p>
                      <a:r>
                        <a:rPr lang="en-US" dirty="0"/>
                        <a:t>Magnesium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Mg</a:t>
                      </a:r>
                      <a:r>
                        <a:rPr lang="en-US" baseline="30000" dirty="0"/>
                        <a:t>2+</a:t>
                      </a:r>
                    </a:p>
                  </a:txBody>
                  <a:tcPr/>
                </a:tc>
                <a:tc>
                  <a:txBody>
                    <a:bodyPr/>
                    <a:lstStyle/>
                    <a:p>
                      <a:r>
                        <a:rPr lang="en-US" dirty="0"/>
                        <a:t>Soil</a:t>
                      </a:r>
                    </a:p>
                  </a:txBody>
                  <a:tcPr/>
                </a:tc>
                <a:tc>
                  <a:txBody>
                    <a:bodyPr/>
                    <a:lstStyle/>
                    <a:p>
                      <a:r>
                        <a:rPr lang="en-US" dirty="0"/>
                        <a:t>nickel, silicon, sodium, cobalt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Ni</a:t>
                      </a:r>
                      <a:r>
                        <a:rPr lang="en-US" baseline="30000" dirty="0"/>
                        <a:t>+  </a:t>
                      </a:r>
                      <a:r>
                        <a:rPr lang="en-US" dirty="0"/>
                        <a:t>Si</a:t>
                      </a:r>
                      <a:r>
                        <a:rPr lang="en-US" baseline="30000" dirty="0"/>
                        <a:t>+   </a:t>
                      </a:r>
                      <a:r>
                        <a:rPr lang="en-US" dirty="0"/>
                        <a:t>Na</a:t>
                      </a:r>
                      <a:r>
                        <a:rPr lang="en-US" baseline="30000" dirty="0"/>
                        <a:t>+  </a:t>
                      </a:r>
                      <a:r>
                        <a:rPr lang="en-US" dirty="0"/>
                        <a:t>Co</a:t>
                      </a:r>
                      <a:r>
                        <a:rPr lang="en-US" baseline="30000" dirty="0"/>
                        <a:t>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30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Soil</a:t>
                      </a:r>
                      <a:endParaRPr lang="en-US" baseline="30000" dirty="0"/>
                    </a:p>
                  </a:txBody>
                  <a:tcPr/>
                </a:tc>
                <a:extLst>
                  <a:ext uri="{0D108BD9-81ED-4DB2-BD59-A6C34878D82A}">
                    <a16:rowId xmlns:a16="http://schemas.microsoft.com/office/drawing/2014/main" val="3174580427"/>
                  </a:ext>
                </a:extLst>
              </a:tr>
            </a:tbl>
          </a:graphicData>
        </a:graphic>
      </p:graphicFrame>
      <p:sp>
        <p:nvSpPr>
          <p:cNvPr id="5" name="TextBox 4">
            <a:extLst>
              <a:ext uri="{FF2B5EF4-FFF2-40B4-BE49-F238E27FC236}">
                <a16:creationId xmlns:a16="http://schemas.microsoft.com/office/drawing/2014/main" id="{870D476D-B80B-44BD-B71A-B816C9A0AE85}"/>
              </a:ext>
            </a:extLst>
          </p:cNvPr>
          <p:cNvSpPr txBox="1"/>
          <p:nvPr/>
        </p:nvSpPr>
        <p:spPr>
          <a:xfrm>
            <a:off x="581025" y="6157913"/>
            <a:ext cx="10629900" cy="369332"/>
          </a:xfrm>
          <a:prstGeom prst="rect">
            <a:avLst/>
          </a:prstGeom>
          <a:noFill/>
        </p:spPr>
        <p:txBody>
          <a:bodyPr wrap="square" rtlCol="0">
            <a:spAutoFit/>
          </a:bodyPr>
          <a:lstStyle/>
          <a:p>
            <a:r>
              <a:rPr lang="en-US" dirty="0"/>
              <a:t>ALL CAPS=Primary </a:t>
            </a:r>
            <a:r>
              <a:rPr lang="en-US" dirty="0" err="1"/>
              <a:t>MacroNutrients</a:t>
            </a:r>
            <a:r>
              <a:rPr lang="en-US" dirty="0"/>
              <a:t>     First Letter Cap=Secondary Macronutrients    all lowercase=micronutrients</a:t>
            </a:r>
          </a:p>
        </p:txBody>
      </p:sp>
    </p:spTree>
    <p:extLst>
      <p:ext uri="{BB962C8B-B14F-4D97-AF65-F5344CB8AC3E}">
        <p14:creationId xmlns:p14="http://schemas.microsoft.com/office/powerpoint/2010/main" val="32363946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76AF7F-8937-4BE4-BCAF-35E75628D5E6}"/>
              </a:ext>
            </a:extLst>
          </p:cNvPr>
          <p:cNvSpPr txBox="1"/>
          <p:nvPr/>
        </p:nvSpPr>
        <p:spPr>
          <a:xfrm>
            <a:off x="1385453" y="0"/>
            <a:ext cx="9421091" cy="830997"/>
          </a:xfrm>
          <a:prstGeom prst="rect">
            <a:avLst/>
          </a:prstGeom>
          <a:noFill/>
        </p:spPr>
        <p:txBody>
          <a:bodyPr wrap="square" rtlCol="0">
            <a:spAutoFit/>
          </a:bodyPr>
          <a:lstStyle/>
          <a:p>
            <a:r>
              <a:rPr lang="en-US" sz="4800" dirty="0"/>
              <a:t>Disadvantages of Chemical Fertilizers</a:t>
            </a:r>
          </a:p>
        </p:txBody>
      </p:sp>
      <p:sp>
        <p:nvSpPr>
          <p:cNvPr id="5" name="Rectangle 4">
            <a:extLst>
              <a:ext uri="{FF2B5EF4-FFF2-40B4-BE49-F238E27FC236}">
                <a16:creationId xmlns:a16="http://schemas.microsoft.com/office/drawing/2014/main" id="{9F8F7B91-7228-4CAC-ABEE-100057EFB8D6}"/>
              </a:ext>
            </a:extLst>
          </p:cNvPr>
          <p:cNvSpPr/>
          <p:nvPr/>
        </p:nvSpPr>
        <p:spPr>
          <a:xfrm>
            <a:off x="260465" y="1200507"/>
            <a:ext cx="11671069" cy="5016758"/>
          </a:xfrm>
          <a:prstGeom prst="rect">
            <a:avLst/>
          </a:prstGeom>
        </p:spPr>
        <p:txBody>
          <a:bodyPr wrap="square">
            <a:spAutoFit/>
          </a:bodyPr>
          <a:lstStyle/>
          <a:p>
            <a:pPr marL="342900" indent="-342900">
              <a:buFont typeface="+mj-lt"/>
              <a:buAutoNum type="arabicPeriod"/>
            </a:pPr>
            <a:r>
              <a:rPr lang="en-US" sz="3200" dirty="0"/>
              <a:t>Chemical fertilizers are primarily made from nonrenewable sources, including fossil fuels.</a:t>
            </a:r>
          </a:p>
          <a:p>
            <a:pPr marL="342900" indent="-342900">
              <a:buFont typeface="+mj-lt"/>
              <a:buAutoNum type="arabicPeriod"/>
            </a:pPr>
            <a:r>
              <a:rPr lang="en-US" sz="3200" dirty="0"/>
              <a:t>They provided plant nutrients but do nothing to sustain the soil. </a:t>
            </a:r>
          </a:p>
          <a:p>
            <a:pPr marL="342900" indent="-342900">
              <a:buFont typeface="+mj-lt"/>
              <a:buAutoNum type="arabicPeriod"/>
            </a:pPr>
            <a:r>
              <a:rPr lang="en-US" sz="3200" dirty="0"/>
              <a:t>Many chemical fertilizers do not provide trace elements.</a:t>
            </a:r>
          </a:p>
          <a:p>
            <a:pPr marL="342900" indent="-342900">
              <a:buFont typeface="+mj-lt"/>
              <a:buAutoNum type="arabicPeriod"/>
            </a:pPr>
            <a:r>
              <a:rPr lang="en-US" sz="3200" dirty="0"/>
              <a:t>Because the nutrients are readily available, there is a possibility of over fertilization that can injure plants.</a:t>
            </a:r>
          </a:p>
          <a:p>
            <a:pPr marL="342900" indent="-342900">
              <a:buFont typeface="+mj-lt"/>
              <a:buAutoNum type="arabicPeriod"/>
            </a:pPr>
            <a:r>
              <a:rPr lang="en-US" sz="3200" dirty="0"/>
              <a:t>Chemical fertilizers tend to leach, or filter away from the plants, requiring additional applications.</a:t>
            </a:r>
          </a:p>
          <a:p>
            <a:pPr marL="342900" indent="-342900">
              <a:buFont typeface="+mj-lt"/>
              <a:buAutoNum type="arabicPeriod"/>
            </a:pPr>
            <a:r>
              <a:rPr lang="en-US" sz="3200" dirty="0"/>
              <a:t>Long-term use of chemical fertilizer can change the soil pH, effect beneficial microbial ecosystems</a:t>
            </a:r>
          </a:p>
        </p:txBody>
      </p:sp>
    </p:spTree>
    <p:extLst>
      <p:ext uri="{BB962C8B-B14F-4D97-AF65-F5344CB8AC3E}">
        <p14:creationId xmlns:p14="http://schemas.microsoft.com/office/powerpoint/2010/main" val="18088647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22502756-BDD2-4119-9893-051163B3CE15}"/>
              </a:ext>
            </a:extLst>
          </p:cNvPr>
          <p:cNvGraphicFramePr>
            <a:graphicFrameLocks noGrp="1"/>
          </p:cNvGraphicFramePr>
          <p:nvPr>
            <p:extLst>
              <p:ext uri="{D42A27DB-BD31-4B8C-83A1-F6EECF244321}">
                <p14:modId xmlns:p14="http://schemas.microsoft.com/office/powerpoint/2010/main" val="858317033"/>
              </p:ext>
            </p:extLst>
          </p:nvPr>
        </p:nvGraphicFramePr>
        <p:xfrm>
          <a:off x="2032000" y="1102051"/>
          <a:ext cx="8127999" cy="55626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3094714774"/>
                    </a:ext>
                  </a:extLst>
                </a:gridCol>
                <a:gridCol w="2709333">
                  <a:extLst>
                    <a:ext uri="{9D8B030D-6E8A-4147-A177-3AD203B41FA5}">
                      <a16:colId xmlns:a16="http://schemas.microsoft.com/office/drawing/2014/main" val="2512112110"/>
                    </a:ext>
                  </a:extLst>
                </a:gridCol>
                <a:gridCol w="2709333">
                  <a:extLst>
                    <a:ext uri="{9D8B030D-6E8A-4147-A177-3AD203B41FA5}">
                      <a16:colId xmlns:a16="http://schemas.microsoft.com/office/drawing/2014/main" val="68329083"/>
                    </a:ext>
                  </a:extLst>
                </a:gridCol>
              </a:tblGrid>
              <a:tr h="370840">
                <a:tc>
                  <a:txBody>
                    <a:bodyPr/>
                    <a:lstStyle/>
                    <a:p>
                      <a:r>
                        <a:rPr lang="en-US" dirty="0"/>
                        <a:t>Organic Nutrient Source</a:t>
                      </a:r>
                    </a:p>
                  </a:txBody>
                  <a:tcPr/>
                </a:tc>
                <a:tc>
                  <a:txBody>
                    <a:bodyPr/>
                    <a:lstStyle/>
                    <a:p>
                      <a:r>
                        <a:rPr lang="en-US" dirty="0"/>
                        <a:t>N-P-K</a:t>
                      </a:r>
                    </a:p>
                  </a:txBody>
                  <a:tcPr/>
                </a:tc>
                <a:tc>
                  <a:txBody>
                    <a:bodyPr/>
                    <a:lstStyle/>
                    <a:p>
                      <a:r>
                        <a:rPr lang="en-US" dirty="0"/>
                        <a:t>Rate of Availability</a:t>
                      </a:r>
                    </a:p>
                  </a:txBody>
                  <a:tcPr/>
                </a:tc>
                <a:extLst>
                  <a:ext uri="{0D108BD9-81ED-4DB2-BD59-A6C34878D82A}">
                    <a16:rowId xmlns:a16="http://schemas.microsoft.com/office/drawing/2014/main" val="2005403712"/>
                  </a:ext>
                </a:extLst>
              </a:tr>
              <a:tr h="370840">
                <a:tc>
                  <a:txBody>
                    <a:bodyPr/>
                    <a:lstStyle/>
                    <a:p>
                      <a:r>
                        <a:rPr lang="en-US" dirty="0"/>
                        <a:t>Colloidal Phosphate</a:t>
                      </a:r>
                    </a:p>
                  </a:txBody>
                  <a:tcPr/>
                </a:tc>
                <a:tc>
                  <a:txBody>
                    <a:bodyPr/>
                    <a:lstStyle/>
                    <a:p>
                      <a:r>
                        <a:rPr lang="en-US" dirty="0"/>
                        <a:t>0-25-0</a:t>
                      </a:r>
                    </a:p>
                  </a:txBody>
                  <a:tcPr/>
                </a:tc>
                <a:tc>
                  <a:txBody>
                    <a:bodyPr/>
                    <a:lstStyle/>
                    <a:p>
                      <a:r>
                        <a:rPr lang="en-US" dirty="0"/>
                        <a:t>Slow</a:t>
                      </a:r>
                    </a:p>
                  </a:txBody>
                  <a:tcPr/>
                </a:tc>
                <a:extLst>
                  <a:ext uri="{0D108BD9-81ED-4DB2-BD59-A6C34878D82A}">
                    <a16:rowId xmlns:a16="http://schemas.microsoft.com/office/drawing/2014/main" val="3518044524"/>
                  </a:ext>
                </a:extLst>
              </a:tr>
              <a:tr h="370840">
                <a:tc>
                  <a:txBody>
                    <a:bodyPr/>
                    <a:lstStyle/>
                    <a:p>
                      <a:r>
                        <a:rPr lang="en-US" dirty="0"/>
                        <a:t>Greensand</a:t>
                      </a:r>
                    </a:p>
                  </a:txBody>
                  <a:tcPr/>
                </a:tc>
                <a:tc>
                  <a:txBody>
                    <a:bodyPr/>
                    <a:lstStyle/>
                    <a:p>
                      <a:r>
                        <a:rPr lang="en-US" dirty="0"/>
                        <a:t>0-1.35-(4-9.5)</a:t>
                      </a:r>
                    </a:p>
                  </a:txBody>
                  <a:tcPr/>
                </a:tc>
                <a:tc>
                  <a:txBody>
                    <a:bodyPr/>
                    <a:lstStyle/>
                    <a:p>
                      <a:r>
                        <a:rPr lang="en-US" dirty="0"/>
                        <a:t>Very Slow</a:t>
                      </a:r>
                    </a:p>
                  </a:txBody>
                  <a:tcPr/>
                </a:tc>
                <a:extLst>
                  <a:ext uri="{0D108BD9-81ED-4DB2-BD59-A6C34878D82A}">
                    <a16:rowId xmlns:a16="http://schemas.microsoft.com/office/drawing/2014/main" val="2261379922"/>
                  </a:ext>
                </a:extLst>
              </a:tr>
              <a:tr h="370840">
                <a:tc>
                  <a:txBody>
                    <a:bodyPr/>
                    <a:lstStyle/>
                    <a:p>
                      <a:r>
                        <a:rPr lang="en-US" dirty="0"/>
                        <a:t>Rock Phosphate</a:t>
                      </a:r>
                    </a:p>
                  </a:txBody>
                  <a:tcPr/>
                </a:tc>
                <a:tc>
                  <a:txBody>
                    <a:bodyPr/>
                    <a:lstStyle/>
                    <a:p>
                      <a:r>
                        <a:rPr lang="en-US" dirty="0"/>
                        <a:t>0-(20-32)-0</a:t>
                      </a:r>
                    </a:p>
                  </a:txBody>
                  <a:tcPr/>
                </a:tc>
                <a:tc>
                  <a:txBody>
                    <a:bodyPr/>
                    <a:lstStyle/>
                    <a:p>
                      <a:r>
                        <a:rPr lang="en-US" dirty="0"/>
                        <a:t>Very Slow</a:t>
                      </a:r>
                    </a:p>
                  </a:txBody>
                  <a:tcPr/>
                </a:tc>
                <a:extLst>
                  <a:ext uri="{0D108BD9-81ED-4DB2-BD59-A6C34878D82A}">
                    <a16:rowId xmlns:a16="http://schemas.microsoft.com/office/drawing/2014/main" val="388314559"/>
                  </a:ext>
                </a:extLst>
              </a:tr>
              <a:tr h="370840">
                <a:tc>
                  <a:txBody>
                    <a:bodyPr/>
                    <a:lstStyle/>
                    <a:p>
                      <a:r>
                        <a:rPr lang="en-US" dirty="0"/>
                        <a:t>Bone Meal</a:t>
                      </a:r>
                    </a:p>
                  </a:txBody>
                  <a:tcPr/>
                </a:tc>
                <a:tc>
                  <a:txBody>
                    <a:bodyPr/>
                    <a:lstStyle/>
                    <a:p>
                      <a:r>
                        <a:rPr lang="en-US" dirty="0"/>
                        <a:t>(1-4)-(18-34)-0</a:t>
                      </a:r>
                    </a:p>
                  </a:txBody>
                  <a:tcPr/>
                </a:tc>
                <a:tc>
                  <a:txBody>
                    <a:bodyPr/>
                    <a:lstStyle/>
                    <a:p>
                      <a:r>
                        <a:rPr lang="en-US" dirty="0"/>
                        <a:t>Medium</a:t>
                      </a:r>
                    </a:p>
                  </a:txBody>
                  <a:tcPr/>
                </a:tc>
                <a:extLst>
                  <a:ext uri="{0D108BD9-81ED-4DB2-BD59-A6C34878D82A}">
                    <a16:rowId xmlns:a16="http://schemas.microsoft.com/office/drawing/2014/main" val="3043912303"/>
                  </a:ext>
                </a:extLst>
              </a:tr>
              <a:tr h="370840">
                <a:tc>
                  <a:txBody>
                    <a:bodyPr/>
                    <a:lstStyle/>
                    <a:p>
                      <a:r>
                        <a:rPr lang="en-US" dirty="0"/>
                        <a:t>Compost</a:t>
                      </a:r>
                    </a:p>
                  </a:txBody>
                  <a:tcPr/>
                </a:tc>
                <a:tc>
                  <a:txBody>
                    <a:bodyPr/>
                    <a:lstStyle/>
                    <a:p>
                      <a:r>
                        <a:rPr lang="en-US" dirty="0"/>
                        <a:t>(1.5-3.5)-(0.5-1)-(1-2)</a:t>
                      </a:r>
                    </a:p>
                  </a:txBody>
                  <a:tcPr/>
                </a:tc>
                <a:tc>
                  <a:txBody>
                    <a:bodyPr/>
                    <a:lstStyle/>
                    <a:p>
                      <a:r>
                        <a:rPr lang="en-US" dirty="0"/>
                        <a:t>Slow</a:t>
                      </a:r>
                    </a:p>
                  </a:txBody>
                  <a:tcPr/>
                </a:tc>
                <a:extLst>
                  <a:ext uri="{0D108BD9-81ED-4DB2-BD59-A6C34878D82A}">
                    <a16:rowId xmlns:a16="http://schemas.microsoft.com/office/drawing/2014/main" val="3628175676"/>
                  </a:ext>
                </a:extLst>
              </a:tr>
              <a:tr h="370840">
                <a:tc>
                  <a:txBody>
                    <a:bodyPr/>
                    <a:lstStyle/>
                    <a:p>
                      <a:r>
                        <a:rPr lang="en-US" dirty="0"/>
                        <a:t>Coffee Grounds</a:t>
                      </a:r>
                    </a:p>
                  </a:txBody>
                  <a:tcPr/>
                </a:tc>
                <a:tc>
                  <a:txBody>
                    <a:bodyPr/>
                    <a:lstStyle/>
                    <a:p>
                      <a:r>
                        <a:rPr lang="en-US" dirty="0"/>
                        <a:t>2-0.4-0.7</a:t>
                      </a:r>
                    </a:p>
                  </a:txBody>
                  <a:tcPr/>
                </a:tc>
                <a:tc>
                  <a:txBody>
                    <a:bodyPr/>
                    <a:lstStyle/>
                    <a:p>
                      <a:r>
                        <a:rPr lang="en-US" dirty="0"/>
                        <a:t>Slow</a:t>
                      </a:r>
                    </a:p>
                  </a:txBody>
                  <a:tcPr/>
                </a:tc>
                <a:extLst>
                  <a:ext uri="{0D108BD9-81ED-4DB2-BD59-A6C34878D82A}">
                    <a16:rowId xmlns:a16="http://schemas.microsoft.com/office/drawing/2014/main" val="1931608807"/>
                  </a:ext>
                </a:extLst>
              </a:tr>
              <a:tr h="370840">
                <a:tc>
                  <a:txBody>
                    <a:bodyPr/>
                    <a:lstStyle/>
                    <a:p>
                      <a:r>
                        <a:rPr lang="en-US" dirty="0"/>
                        <a:t>Cottonseed Meal</a:t>
                      </a:r>
                    </a:p>
                  </a:txBody>
                  <a:tcPr/>
                </a:tc>
                <a:tc>
                  <a:txBody>
                    <a:bodyPr/>
                    <a:lstStyle/>
                    <a:p>
                      <a:r>
                        <a:rPr lang="en-US" dirty="0"/>
                        <a:t>6-2.5-1.7</a:t>
                      </a:r>
                    </a:p>
                  </a:txBody>
                  <a:tcPr/>
                </a:tc>
                <a:tc>
                  <a:txBody>
                    <a:bodyPr/>
                    <a:lstStyle/>
                    <a:p>
                      <a:r>
                        <a:rPr lang="en-US" dirty="0"/>
                        <a:t>Medium</a:t>
                      </a:r>
                    </a:p>
                  </a:txBody>
                  <a:tcPr/>
                </a:tc>
                <a:extLst>
                  <a:ext uri="{0D108BD9-81ED-4DB2-BD59-A6C34878D82A}">
                    <a16:rowId xmlns:a16="http://schemas.microsoft.com/office/drawing/2014/main" val="4118682999"/>
                  </a:ext>
                </a:extLst>
              </a:tr>
              <a:tr h="370840">
                <a:tc>
                  <a:txBody>
                    <a:bodyPr/>
                    <a:lstStyle/>
                    <a:p>
                      <a:r>
                        <a:rPr lang="en-US" dirty="0"/>
                        <a:t>Blood Meal</a:t>
                      </a:r>
                    </a:p>
                  </a:txBody>
                  <a:tcPr/>
                </a:tc>
                <a:tc>
                  <a:txBody>
                    <a:bodyPr/>
                    <a:lstStyle/>
                    <a:p>
                      <a:r>
                        <a:rPr lang="en-US" dirty="0"/>
                        <a:t>12-1.5-0.5</a:t>
                      </a:r>
                    </a:p>
                  </a:txBody>
                  <a:tcPr/>
                </a:tc>
                <a:tc>
                  <a:txBody>
                    <a:bodyPr/>
                    <a:lstStyle/>
                    <a:p>
                      <a:r>
                        <a:rPr lang="en-US" dirty="0"/>
                        <a:t>Medium</a:t>
                      </a:r>
                    </a:p>
                  </a:txBody>
                  <a:tcPr/>
                </a:tc>
                <a:extLst>
                  <a:ext uri="{0D108BD9-81ED-4DB2-BD59-A6C34878D82A}">
                    <a16:rowId xmlns:a16="http://schemas.microsoft.com/office/drawing/2014/main" val="2930449397"/>
                  </a:ext>
                </a:extLst>
              </a:tr>
              <a:tr h="370840">
                <a:tc>
                  <a:txBody>
                    <a:bodyPr/>
                    <a:lstStyle/>
                    <a:p>
                      <a:r>
                        <a:rPr lang="en-US" dirty="0"/>
                        <a:t>Fish Emulsion</a:t>
                      </a:r>
                    </a:p>
                  </a:txBody>
                  <a:tcPr/>
                </a:tc>
                <a:tc>
                  <a:txBody>
                    <a:bodyPr/>
                    <a:lstStyle/>
                    <a:p>
                      <a:r>
                        <a:rPr lang="en-US" dirty="0"/>
                        <a:t>5-2-2</a:t>
                      </a:r>
                    </a:p>
                  </a:txBody>
                  <a:tcPr/>
                </a:tc>
                <a:tc>
                  <a:txBody>
                    <a:bodyPr/>
                    <a:lstStyle/>
                    <a:p>
                      <a:r>
                        <a:rPr lang="en-US" dirty="0"/>
                        <a:t>Rapid</a:t>
                      </a:r>
                    </a:p>
                  </a:txBody>
                  <a:tcPr/>
                </a:tc>
                <a:extLst>
                  <a:ext uri="{0D108BD9-81ED-4DB2-BD59-A6C34878D82A}">
                    <a16:rowId xmlns:a16="http://schemas.microsoft.com/office/drawing/2014/main" val="2495130189"/>
                  </a:ext>
                </a:extLst>
              </a:tr>
              <a:tr h="370840">
                <a:tc>
                  <a:txBody>
                    <a:bodyPr/>
                    <a:lstStyle/>
                    <a:p>
                      <a:r>
                        <a:rPr lang="en-US" dirty="0"/>
                        <a:t>Fish Meal</a:t>
                      </a:r>
                    </a:p>
                  </a:txBody>
                  <a:tcPr/>
                </a:tc>
                <a:tc>
                  <a:txBody>
                    <a:bodyPr/>
                    <a:lstStyle/>
                    <a:p>
                      <a:r>
                        <a:rPr lang="en-US" dirty="0"/>
                        <a:t>14-4-0</a:t>
                      </a:r>
                    </a:p>
                  </a:txBody>
                  <a:tcPr/>
                </a:tc>
                <a:tc>
                  <a:txBody>
                    <a:bodyPr/>
                    <a:lstStyle/>
                    <a:p>
                      <a:r>
                        <a:rPr lang="en-US" dirty="0"/>
                        <a:t>Slow</a:t>
                      </a:r>
                    </a:p>
                  </a:txBody>
                  <a:tcPr/>
                </a:tc>
                <a:extLst>
                  <a:ext uri="{0D108BD9-81ED-4DB2-BD59-A6C34878D82A}">
                    <a16:rowId xmlns:a16="http://schemas.microsoft.com/office/drawing/2014/main" val="2359682721"/>
                  </a:ext>
                </a:extLst>
              </a:tr>
              <a:tr h="370840">
                <a:tc>
                  <a:txBody>
                    <a:bodyPr/>
                    <a:lstStyle/>
                    <a:p>
                      <a:r>
                        <a:rPr lang="en-US" dirty="0"/>
                        <a:t>Guano</a:t>
                      </a:r>
                    </a:p>
                  </a:txBody>
                  <a:tcPr/>
                </a:tc>
                <a:tc>
                  <a:txBody>
                    <a:bodyPr/>
                    <a:lstStyle/>
                    <a:p>
                      <a:r>
                        <a:rPr lang="en-US" dirty="0"/>
                        <a:t>5.7-8.6-2</a:t>
                      </a:r>
                    </a:p>
                  </a:txBody>
                  <a:tcPr/>
                </a:tc>
                <a:tc>
                  <a:txBody>
                    <a:bodyPr/>
                    <a:lstStyle/>
                    <a:p>
                      <a:r>
                        <a:rPr lang="en-US" dirty="0"/>
                        <a:t>Medium</a:t>
                      </a:r>
                    </a:p>
                  </a:txBody>
                  <a:tcPr/>
                </a:tc>
                <a:extLst>
                  <a:ext uri="{0D108BD9-81ED-4DB2-BD59-A6C34878D82A}">
                    <a16:rowId xmlns:a16="http://schemas.microsoft.com/office/drawing/2014/main" val="2651885548"/>
                  </a:ext>
                </a:extLst>
              </a:tr>
              <a:tr h="370840">
                <a:tc>
                  <a:txBody>
                    <a:bodyPr/>
                    <a:lstStyle/>
                    <a:p>
                      <a:r>
                        <a:rPr lang="en-US" dirty="0"/>
                        <a:t>Worm Castings</a:t>
                      </a:r>
                    </a:p>
                  </a:txBody>
                  <a:tcPr/>
                </a:tc>
                <a:tc>
                  <a:txBody>
                    <a:bodyPr/>
                    <a:lstStyle/>
                    <a:p>
                      <a:r>
                        <a:rPr lang="en-US" dirty="0"/>
                        <a:t>1.5-2.5-1.3</a:t>
                      </a:r>
                    </a:p>
                  </a:txBody>
                  <a:tcPr/>
                </a:tc>
                <a:tc>
                  <a:txBody>
                    <a:bodyPr/>
                    <a:lstStyle/>
                    <a:p>
                      <a:r>
                        <a:rPr lang="en-US" dirty="0"/>
                        <a:t>Medium</a:t>
                      </a:r>
                    </a:p>
                  </a:txBody>
                  <a:tcPr/>
                </a:tc>
                <a:extLst>
                  <a:ext uri="{0D108BD9-81ED-4DB2-BD59-A6C34878D82A}">
                    <a16:rowId xmlns:a16="http://schemas.microsoft.com/office/drawing/2014/main" val="3899445410"/>
                  </a:ext>
                </a:extLst>
              </a:tr>
              <a:tr h="370840">
                <a:tc>
                  <a:txBody>
                    <a:bodyPr/>
                    <a:lstStyle/>
                    <a:p>
                      <a:r>
                        <a:rPr lang="en-US" dirty="0"/>
                        <a:t>Composted Manures</a:t>
                      </a:r>
                    </a:p>
                  </a:txBody>
                  <a:tcPr/>
                </a:tc>
                <a:tc>
                  <a:txBody>
                    <a:bodyPr/>
                    <a:lstStyle/>
                    <a:p>
                      <a:r>
                        <a:rPr lang="en-US" dirty="0"/>
                        <a:t>(0.5-4)-(0.5-3)-(0.5-3)</a:t>
                      </a:r>
                    </a:p>
                  </a:txBody>
                  <a:tcPr/>
                </a:tc>
                <a:tc>
                  <a:txBody>
                    <a:bodyPr/>
                    <a:lstStyle/>
                    <a:p>
                      <a:r>
                        <a:rPr lang="en-US" dirty="0"/>
                        <a:t>Medium</a:t>
                      </a:r>
                    </a:p>
                  </a:txBody>
                  <a:tcPr/>
                </a:tc>
                <a:extLst>
                  <a:ext uri="{0D108BD9-81ED-4DB2-BD59-A6C34878D82A}">
                    <a16:rowId xmlns:a16="http://schemas.microsoft.com/office/drawing/2014/main" val="4048930996"/>
                  </a:ext>
                </a:extLst>
              </a:tr>
              <a:tr h="370840">
                <a:tc>
                  <a:txBody>
                    <a:bodyPr/>
                    <a:lstStyle/>
                    <a:p>
                      <a:r>
                        <a:rPr lang="en-US" dirty="0"/>
                        <a:t>Compost Tea</a:t>
                      </a:r>
                    </a:p>
                  </a:txBody>
                  <a:tcPr/>
                </a:tc>
                <a:tc>
                  <a:txBody>
                    <a:bodyPr/>
                    <a:lstStyle/>
                    <a:p>
                      <a:r>
                        <a:rPr lang="en-US" dirty="0"/>
                        <a:t>0.07-0.02-0.05</a:t>
                      </a:r>
                    </a:p>
                  </a:txBody>
                  <a:tcPr/>
                </a:tc>
                <a:tc>
                  <a:txBody>
                    <a:bodyPr/>
                    <a:lstStyle/>
                    <a:p>
                      <a:r>
                        <a:rPr lang="en-US" dirty="0"/>
                        <a:t>Rapid</a:t>
                      </a:r>
                    </a:p>
                  </a:txBody>
                  <a:tcPr/>
                </a:tc>
                <a:extLst>
                  <a:ext uri="{0D108BD9-81ED-4DB2-BD59-A6C34878D82A}">
                    <a16:rowId xmlns:a16="http://schemas.microsoft.com/office/drawing/2014/main" val="4104351998"/>
                  </a:ext>
                </a:extLst>
              </a:tr>
            </a:tbl>
          </a:graphicData>
        </a:graphic>
      </p:graphicFrame>
      <p:sp>
        <p:nvSpPr>
          <p:cNvPr id="4" name="TextBox 3">
            <a:extLst>
              <a:ext uri="{FF2B5EF4-FFF2-40B4-BE49-F238E27FC236}">
                <a16:creationId xmlns:a16="http://schemas.microsoft.com/office/drawing/2014/main" id="{E2295884-1B45-400E-906E-81C90D738AF0}"/>
              </a:ext>
            </a:extLst>
          </p:cNvPr>
          <p:cNvSpPr txBox="1"/>
          <p:nvPr/>
        </p:nvSpPr>
        <p:spPr>
          <a:xfrm>
            <a:off x="2116973" y="0"/>
            <a:ext cx="7958051" cy="830997"/>
          </a:xfrm>
          <a:prstGeom prst="rect">
            <a:avLst/>
          </a:prstGeom>
          <a:noFill/>
        </p:spPr>
        <p:txBody>
          <a:bodyPr wrap="square" rtlCol="0">
            <a:spAutoFit/>
          </a:bodyPr>
          <a:lstStyle/>
          <a:p>
            <a:r>
              <a:rPr lang="en-US" sz="4800" dirty="0"/>
              <a:t>Organic Fertilizer N-P-K Values</a:t>
            </a:r>
          </a:p>
        </p:txBody>
      </p:sp>
    </p:spTree>
    <p:extLst>
      <p:ext uri="{BB962C8B-B14F-4D97-AF65-F5344CB8AC3E}">
        <p14:creationId xmlns:p14="http://schemas.microsoft.com/office/powerpoint/2010/main" val="34814360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DFA314-E4F1-4B06-8C91-AB70BD983BDE}"/>
              </a:ext>
            </a:extLst>
          </p:cNvPr>
          <p:cNvSpPr/>
          <p:nvPr/>
        </p:nvSpPr>
        <p:spPr>
          <a:xfrm>
            <a:off x="193963" y="1144307"/>
            <a:ext cx="11804073" cy="5509200"/>
          </a:xfrm>
          <a:prstGeom prst="rect">
            <a:avLst/>
          </a:prstGeom>
        </p:spPr>
        <p:txBody>
          <a:bodyPr wrap="square">
            <a:spAutoFit/>
          </a:bodyPr>
          <a:lstStyle/>
          <a:p>
            <a:pPr marL="742950" indent="-742950">
              <a:buFont typeface="+mj-lt"/>
              <a:buAutoNum type="arabicPeriod"/>
            </a:pPr>
            <a:r>
              <a:rPr lang="en-US" sz="4000" dirty="0"/>
              <a:t>Increases soil moisture holding capacity and CEC</a:t>
            </a:r>
          </a:p>
          <a:p>
            <a:pPr marL="742950" indent="-742950">
              <a:buFont typeface="+mj-lt"/>
              <a:buAutoNum type="arabicPeriod"/>
            </a:pPr>
            <a:r>
              <a:rPr lang="en-US" sz="4000" dirty="0"/>
              <a:t>Can suppress plant diseases and pests through competition or direct action.</a:t>
            </a:r>
          </a:p>
          <a:p>
            <a:pPr marL="742950" indent="-742950">
              <a:buFont typeface="+mj-lt"/>
              <a:buAutoNum type="arabicPeriod"/>
            </a:pPr>
            <a:r>
              <a:rPr lang="en-US" sz="4000" dirty="0"/>
              <a:t>Reduces the need for chemical fertilizers.</a:t>
            </a:r>
          </a:p>
          <a:p>
            <a:pPr marL="742950" indent="-742950">
              <a:buFont typeface="+mj-lt"/>
              <a:buAutoNum type="arabicPeriod"/>
            </a:pPr>
            <a:r>
              <a:rPr lang="en-US" sz="4000" dirty="0"/>
              <a:t>Encourages the production of beneficial bacteria and fungi that break down organic matter.</a:t>
            </a:r>
          </a:p>
          <a:p>
            <a:pPr marL="742950" indent="-742950">
              <a:buFont typeface="+mj-lt"/>
              <a:buAutoNum type="arabicPeriod"/>
            </a:pPr>
            <a:r>
              <a:rPr lang="en-US" sz="4000" dirty="0"/>
              <a:t>Reduces landfill input. </a:t>
            </a:r>
            <a:r>
              <a:rPr lang="en-US" sz="3600" dirty="0"/>
              <a:t>Food scraps and yard waste together currently make up more than 28 percent of what we throw away.</a:t>
            </a:r>
          </a:p>
        </p:txBody>
      </p:sp>
      <p:sp>
        <p:nvSpPr>
          <p:cNvPr id="3" name="TextBox 2">
            <a:extLst>
              <a:ext uri="{FF2B5EF4-FFF2-40B4-BE49-F238E27FC236}">
                <a16:creationId xmlns:a16="http://schemas.microsoft.com/office/drawing/2014/main" id="{1566528B-A39A-4AF4-8BAE-2914026BCD9F}"/>
              </a:ext>
            </a:extLst>
          </p:cNvPr>
          <p:cNvSpPr txBox="1"/>
          <p:nvPr/>
        </p:nvSpPr>
        <p:spPr>
          <a:xfrm>
            <a:off x="1349433" y="0"/>
            <a:ext cx="9493134" cy="830997"/>
          </a:xfrm>
          <a:prstGeom prst="rect">
            <a:avLst/>
          </a:prstGeom>
          <a:noFill/>
        </p:spPr>
        <p:txBody>
          <a:bodyPr wrap="square" rtlCol="0">
            <a:spAutoFit/>
          </a:bodyPr>
          <a:lstStyle/>
          <a:p>
            <a:pPr algn="ctr"/>
            <a:r>
              <a:rPr lang="en-US" sz="4800" dirty="0"/>
              <a:t>Benefits of Composting and Compost</a:t>
            </a:r>
          </a:p>
        </p:txBody>
      </p:sp>
    </p:spTree>
    <p:extLst>
      <p:ext uri="{BB962C8B-B14F-4D97-AF65-F5344CB8AC3E}">
        <p14:creationId xmlns:p14="http://schemas.microsoft.com/office/powerpoint/2010/main" val="42515056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6B45108B-E359-41A9-888A-2D8FE84BDD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5560" y="0"/>
            <a:ext cx="7040880" cy="6858000"/>
          </a:xfrm>
          <a:prstGeom prst="rect">
            <a:avLst/>
          </a:prstGeom>
        </p:spPr>
      </p:pic>
    </p:spTree>
    <p:extLst>
      <p:ext uri="{BB962C8B-B14F-4D97-AF65-F5344CB8AC3E}">
        <p14:creationId xmlns:p14="http://schemas.microsoft.com/office/powerpoint/2010/main" val="5907304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028" name="Freeform: Shape 70">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Green vegetables , LSU AgCenter logo">
            <a:extLst>
              <a:ext uri="{FF2B5EF4-FFF2-40B4-BE49-F238E27FC236}">
                <a16:creationId xmlns:a16="http://schemas.microsoft.com/office/drawing/2014/main" id="{7C6A2C55-BF61-4D23-BF0B-B9976613AAD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898" b="22066"/>
          <a:stretch/>
        </p:blipFill>
        <p:spPr bwMode="auto">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5" name="Picture 4" descr="A picture containing food, plate, drawing&#10;&#10;Description automatically generated">
            <a:extLst>
              <a:ext uri="{FF2B5EF4-FFF2-40B4-BE49-F238E27FC236}">
                <a16:creationId xmlns:a16="http://schemas.microsoft.com/office/drawing/2014/main" id="{0B62133A-B70D-4A0E-A6EA-D85F5E81F1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750" y="4633912"/>
            <a:ext cx="2590800" cy="1762125"/>
          </a:xfrm>
          <a:prstGeom prst="rect">
            <a:avLst/>
          </a:prstGeom>
        </p:spPr>
      </p:pic>
      <p:sp>
        <p:nvSpPr>
          <p:cNvPr id="8" name="Subtitle 2">
            <a:extLst>
              <a:ext uri="{FF2B5EF4-FFF2-40B4-BE49-F238E27FC236}">
                <a16:creationId xmlns:a16="http://schemas.microsoft.com/office/drawing/2014/main" id="{706FD581-6505-45F1-A26C-AA0DB0558CDC}"/>
              </a:ext>
            </a:extLst>
          </p:cNvPr>
          <p:cNvSpPr>
            <a:spLocks noGrp="1"/>
          </p:cNvSpPr>
          <p:nvPr>
            <p:ph type="subTitle" idx="1"/>
          </p:nvPr>
        </p:nvSpPr>
        <p:spPr>
          <a:xfrm>
            <a:off x="6458512" y="3290471"/>
            <a:ext cx="4645250" cy="2090773"/>
          </a:xfrm>
        </p:spPr>
        <p:txBody>
          <a:bodyPr anchor="t">
            <a:normAutofit/>
          </a:bodyPr>
          <a:lstStyle/>
          <a:p>
            <a:pPr algn="l"/>
            <a:r>
              <a:rPr lang="en-US" sz="2000" dirty="0"/>
              <a:t>Please post all your questions and results to the message board that was emailed to you. </a:t>
            </a:r>
          </a:p>
          <a:p>
            <a:pPr algn="l"/>
            <a:endParaRPr lang="en-US" sz="2000" dirty="0"/>
          </a:p>
          <a:p>
            <a:pPr algn="l"/>
            <a:r>
              <a:rPr lang="en-US" sz="2000" dirty="0">
                <a:hlinkClick r:id="rId4">
                  <a:extLst>
                    <a:ext uri="{A12FA001-AC4F-418D-AE19-62706E023703}">
                      <ahyp:hlinkClr xmlns:ahyp="http://schemas.microsoft.com/office/drawing/2018/hyperlinkcolor" val="tx"/>
                    </a:ext>
                  </a:extLst>
                </a:hlinkClick>
              </a:rPr>
              <a:t>https://www.facebook.com/groups/538153443545779/</a:t>
            </a:r>
            <a:endParaRPr lang="en-US" sz="2000" dirty="0"/>
          </a:p>
        </p:txBody>
      </p:sp>
    </p:spTree>
    <p:extLst>
      <p:ext uri="{BB962C8B-B14F-4D97-AF65-F5344CB8AC3E}">
        <p14:creationId xmlns:p14="http://schemas.microsoft.com/office/powerpoint/2010/main" val="3287901876"/>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746348A-BC1C-43DB-88A7-422D42CAB1F1}"/>
              </a:ext>
            </a:extLst>
          </p:cNvPr>
          <p:cNvSpPr txBox="1"/>
          <p:nvPr/>
        </p:nvSpPr>
        <p:spPr>
          <a:xfrm>
            <a:off x="2445544" y="-100013"/>
            <a:ext cx="7300912" cy="830997"/>
          </a:xfrm>
          <a:prstGeom prst="rect">
            <a:avLst/>
          </a:prstGeom>
          <a:noFill/>
        </p:spPr>
        <p:txBody>
          <a:bodyPr wrap="square" rtlCol="0">
            <a:spAutoFit/>
          </a:bodyPr>
          <a:lstStyle/>
          <a:p>
            <a:pPr algn="ctr"/>
            <a:r>
              <a:rPr lang="en-US" sz="4800" dirty="0"/>
              <a:t>Principle Plant Constituents</a:t>
            </a:r>
          </a:p>
        </p:txBody>
      </p:sp>
      <p:graphicFrame>
        <p:nvGraphicFramePr>
          <p:cNvPr id="3" name="Table 3">
            <a:extLst>
              <a:ext uri="{FF2B5EF4-FFF2-40B4-BE49-F238E27FC236}">
                <a16:creationId xmlns:a16="http://schemas.microsoft.com/office/drawing/2014/main" id="{A0B0765C-0C6C-47B0-A436-F26E105BB272}"/>
              </a:ext>
            </a:extLst>
          </p:cNvPr>
          <p:cNvGraphicFramePr>
            <a:graphicFrameLocks noGrp="1"/>
          </p:cNvGraphicFramePr>
          <p:nvPr>
            <p:extLst>
              <p:ext uri="{D42A27DB-BD31-4B8C-83A1-F6EECF244321}">
                <p14:modId xmlns:p14="http://schemas.microsoft.com/office/powerpoint/2010/main" val="2579277301"/>
              </p:ext>
            </p:extLst>
          </p:nvPr>
        </p:nvGraphicFramePr>
        <p:xfrm>
          <a:off x="2032000" y="1976966"/>
          <a:ext cx="8128000" cy="329184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921336673"/>
                    </a:ext>
                  </a:extLst>
                </a:gridCol>
                <a:gridCol w="4064000">
                  <a:extLst>
                    <a:ext uri="{9D8B030D-6E8A-4147-A177-3AD203B41FA5}">
                      <a16:colId xmlns:a16="http://schemas.microsoft.com/office/drawing/2014/main" val="362562505"/>
                    </a:ext>
                  </a:extLst>
                </a:gridCol>
              </a:tblGrid>
              <a:tr h="370840">
                <a:tc>
                  <a:txBody>
                    <a:bodyPr/>
                    <a:lstStyle/>
                    <a:p>
                      <a:r>
                        <a:rPr lang="en-US" sz="4800" dirty="0"/>
                        <a:t>Element</a:t>
                      </a:r>
                    </a:p>
                  </a:txBody>
                  <a:tcPr/>
                </a:tc>
                <a:tc>
                  <a:txBody>
                    <a:bodyPr/>
                    <a:lstStyle/>
                    <a:p>
                      <a:r>
                        <a:rPr lang="en-US" sz="4800" dirty="0"/>
                        <a:t>Dry Weight</a:t>
                      </a:r>
                    </a:p>
                  </a:txBody>
                  <a:tcPr/>
                </a:tc>
                <a:extLst>
                  <a:ext uri="{0D108BD9-81ED-4DB2-BD59-A6C34878D82A}">
                    <a16:rowId xmlns:a16="http://schemas.microsoft.com/office/drawing/2014/main" val="3090441825"/>
                  </a:ext>
                </a:extLst>
              </a:tr>
              <a:tr h="370840">
                <a:tc>
                  <a:txBody>
                    <a:bodyPr/>
                    <a:lstStyle/>
                    <a:p>
                      <a:r>
                        <a:rPr lang="en-US" sz="4800" dirty="0"/>
                        <a:t>CARBON</a:t>
                      </a:r>
                    </a:p>
                  </a:txBody>
                  <a:tcPr/>
                </a:tc>
                <a:tc>
                  <a:txBody>
                    <a:bodyPr/>
                    <a:lstStyle/>
                    <a:p>
                      <a:r>
                        <a:rPr lang="en-US" sz="4800" dirty="0"/>
                        <a:t>45%</a:t>
                      </a:r>
                    </a:p>
                  </a:txBody>
                  <a:tcPr/>
                </a:tc>
                <a:extLst>
                  <a:ext uri="{0D108BD9-81ED-4DB2-BD59-A6C34878D82A}">
                    <a16:rowId xmlns:a16="http://schemas.microsoft.com/office/drawing/2014/main" val="622292726"/>
                  </a:ext>
                </a:extLst>
              </a:tr>
              <a:tr h="370840">
                <a:tc>
                  <a:txBody>
                    <a:bodyPr/>
                    <a:lstStyle/>
                    <a:p>
                      <a:r>
                        <a:rPr lang="en-US" sz="4800" dirty="0"/>
                        <a:t>HYDROGEN</a:t>
                      </a:r>
                    </a:p>
                  </a:txBody>
                  <a:tcPr/>
                </a:tc>
                <a:tc>
                  <a:txBody>
                    <a:bodyPr/>
                    <a:lstStyle/>
                    <a:p>
                      <a:r>
                        <a:rPr lang="en-US" sz="4800" dirty="0"/>
                        <a:t>45%</a:t>
                      </a:r>
                    </a:p>
                  </a:txBody>
                  <a:tcPr/>
                </a:tc>
                <a:extLst>
                  <a:ext uri="{0D108BD9-81ED-4DB2-BD59-A6C34878D82A}">
                    <a16:rowId xmlns:a16="http://schemas.microsoft.com/office/drawing/2014/main" val="221004697"/>
                  </a:ext>
                </a:extLst>
              </a:tr>
              <a:tr h="370840">
                <a:tc>
                  <a:txBody>
                    <a:bodyPr/>
                    <a:lstStyle/>
                    <a:p>
                      <a:r>
                        <a:rPr lang="en-US" sz="4800" dirty="0"/>
                        <a:t>OXYGEN</a:t>
                      </a:r>
                    </a:p>
                  </a:txBody>
                  <a:tcPr/>
                </a:tc>
                <a:tc>
                  <a:txBody>
                    <a:bodyPr/>
                    <a:lstStyle/>
                    <a:p>
                      <a:r>
                        <a:rPr lang="en-US" sz="4800" dirty="0"/>
                        <a:t>6%</a:t>
                      </a:r>
                    </a:p>
                  </a:txBody>
                  <a:tcPr/>
                </a:tc>
                <a:extLst>
                  <a:ext uri="{0D108BD9-81ED-4DB2-BD59-A6C34878D82A}">
                    <a16:rowId xmlns:a16="http://schemas.microsoft.com/office/drawing/2014/main" val="1448515718"/>
                  </a:ext>
                </a:extLst>
              </a:tr>
            </a:tbl>
          </a:graphicData>
        </a:graphic>
      </p:graphicFrame>
    </p:spTree>
    <p:extLst>
      <p:ext uri="{BB962C8B-B14F-4D97-AF65-F5344CB8AC3E}">
        <p14:creationId xmlns:p14="http://schemas.microsoft.com/office/powerpoint/2010/main" val="20126492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A69210-477E-4CCB-BAF4-7AC432554501}"/>
              </a:ext>
            </a:extLst>
          </p:cNvPr>
          <p:cNvSpPr txBox="1"/>
          <p:nvPr/>
        </p:nvSpPr>
        <p:spPr>
          <a:xfrm>
            <a:off x="1322784" y="0"/>
            <a:ext cx="9546431" cy="830997"/>
          </a:xfrm>
          <a:prstGeom prst="rect">
            <a:avLst/>
          </a:prstGeom>
          <a:noFill/>
        </p:spPr>
        <p:txBody>
          <a:bodyPr wrap="square" rtlCol="0">
            <a:spAutoFit/>
          </a:bodyPr>
          <a:lstStyle/>
          <a:p>
            <a:pPr algn="ctr"/>
            <a:r>
              <a:rPr lang="en-US" sz="4800" dirty="0"/>
              <a:t>Primary &amp; Secondary Macronutrients</a:t>
            </a:r>
          </a:p>
        </p:txBody>
      </p:sp>
      <p:graphicFrame>
        <p:nvGraphicFramePr>
          <p:cNvPr id="3" name="Table 3">
            <a:extLst>
              <a:ext uri="{FF2B5EF4-FFF2-40B4-BE49-F238E27FC236}">
                <a16:creationId xmlns:a16="http://schemas.microsoft.com/office/drawing/2014/main" id="{122983AD-ECAD-4982-8F78-AEEF762051AA}"/>
              </a:ext>
            </a:extLst>
          </p:cNvPr>
          <p:cNvGraphicFramePr>
            <a:graphicFrameLocks noGrp="1"/>
          </p:cNvGraphicFramePr>
          <p:nvPr>
            <p:extLst>
              <p:ext uri="{D42A27DB-BD31-4B8C-83A1-F6EECF244321}">
                <p14:modId xmlns:p14="http://schemas.microsoft.com/office/powerpoint/2010/main" val="4063089227"/>
              </p:ext>
            </p:extLst>
          </p:nvPr>
        </p:nvGraphicFramePr>
        <p:xfrm>
          <a:off x="2031999" y="1134003"/>
          <a:ext cx="8128000" cy="53340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659551945"/>
                    </a:ext>
                  </a:extLst>
                </a:gridCol>
                <a:gridCol w="4064000">
                  <a:extLst>
                    <a:ext uri="{9D8B030D-6E8A-4147-A177-3AD203B41FA5}">
                      <a16:colId xmlns:a16="http://schemas.microsoft.com/office/drawing/2014/main" val="3613504029"/>
                    </a:ext>
                  </a:extLst>
                </a:gridCol>
              </a:tblGrid>
              <a:tr h="370840">
                <a:tc>
                  <a:txBody>
                    <a:bodyPr/>
                    <a:lstStyle/>
                    <a:p>
                      <a:r>
                        <a:rPr lang="en-US" sz="4400" dirty="0"/>
                        <a:t>Element</a:t>
                      </a:r>
                    </a:p>
                  </a:txBody>
                  <a:tcPr/>
                </a:tc>
                <a:tc>
                  <a:txBody>
                    <a:bodyPr/>
                    <a:lstStyle/>
                    <a:p>
                      <a:r>
                        <a:rPr lang="en-US" sz="4400" dirty="0"/>
                        <a:t>Dry Weight</a:t>
                      </a:r>
                    </a:p>
                  </a:txBody>
                  <a:tcPr/>
                </a:tc>
                <a:extLst>
                  <a:ext uri="{0D108BD9-81ED-4DB2-BD59-A6C34878D82A}">
                    <a16:rowId xmlns:a16="http://schemas.microsoft.com/office/drawing/2014/main" val="622382985"/>
                  </a:ext>
                </a:extLst>
              </a:tr>
              <a:tr h="370840">
                <a:tc>
                  <a:txBody>
                    <a:bodyPr/>
                    <a:lstStyle/>
                    <a:p>
                      <a:r>
                        <a:rPr lang="en-US" sz="4400" dirty="0"/>
                        <a:t>NITROGEN</a:t>
                      </a:r>
                    </a:p>
                  </a:txBody>
                  <a:tcPr/>
                </a:tc>
                <a:tc>
                  <a:txBody>
                    <a:bodyPr/>
                    <a:lstStyle/>
                    <a:p>
                      <a:r>
                        <a:rPr lang="en-US" sz="4400" dirty="0"/>
                        <a:t>1.5%</a:t>
                      </a:r>
                    </a:p>
                  </a:txBody>
                  <a:tcPr/>
                </a:tc>
                <a:extLst>
                  <a:ext uri="{0D108BD9-81ED-4DB2-BD59-A6C34878D82A}">
                    <a16:rowId xmlns:a16="http://schemas.microsoft.com/office/drawing/2014/main" val="2258265368"/>
                  </a:ext>
                </a:extLst>
              </a:tr>
              <a:tr h="370840">
                <a:tc>
                  <a:txBody>
                    <a:bodyPr/>
                    <a:lstStyle/>
                    <a:p>
                      <a:r>
                        <a:rPr lang="en-US" sz="4400" dirty="0"/>
                        <a:t>PHOSPHORUS</a:t>
                      </a:r>
                    </a:p>
                  </a:txBody>
                  <a:tcPr/>
                </a:tc>
                <a:tc>
                  <a:txBody>
                    <a:bodyPr/>
                    <a:lstStyle/>
                    <a:p>
                      <a:r>
                        <a:rPr lang="en-US" sz="4400" dirty="0"/>
                        <a:t>0.2%</a:t>
                      </a:r>
                    </a:p>
                  </a:txBody>
                  <a:tcPr/>
                </a:tc>
                <a:extLst>
                  <a:ext uri="{0D108BD9-81ED-4DB2-BD59-A6C34878D82A}">
                    <a16:rowId xmlns:a16="http://schemas.microsoft.com/office/drawing/2014/main" val="2910407944"/>
                  </a:ext>
                </a:extLst>
              </a:tr>
              <a:tr h="370840">
                <a:tc>
                  <a:txBody>
                    <a:bodyPr/>
                    <a:lstStyle/>
                    <a:p>
                      <a:r>
                        <a:rPr lang="en-US" sz="4400" dirty="0"/>
                        <a:t>POTASSIUM</a:t>
                      </a:r>
                    </a:p>
                  </a:txBody>
                  <a:tcPr/>
                </a:tc>
                <a:tc>
                  <a:txBody>
                    <a:bodyPr/>
                    <a:lstStyle/>
                    <a:p>
                      <a:r>
                        <a:rPr lang="en-US" sz="4400" dirty="0"/>
                        <a:t>1.0%</a:t>
                      </a:r>
                    </a:p>
                  </a:txBody>
                  <a:tcPr/>
                </a:tc>
                <a:extLst>
                  <a:ext uri="{0D108BD9-81ED-4DB2-BD59-A6C34878D82A}">
                    <a16:rowId xmlns:a16="http://schemas.microsoft.com/office/drawing/2014/main" val="4143819636"/>
                  </a:ext>
                </a:extLst>
              </a:tr>
              <a:tr h="370840">
                <a:tc>
                  <a:txBody>
                    <a:bodyPr/>
                    <a:lstStyle/>
                    <a:p>
                      <a:r>
                        <a:rPr lang="en-US" sz="4400" dirty="0"/>
                        <a:t>Calcium</a:t>
                      </a:r>
                    </a:p>
                  </a:txBody>
                  <a:tcPr/>
                </a:tc>
                <a:tc>
                  <a:txBody>
                    <a:bodyPr/>
                    <a:lstStyle/>
                    <a:p>
                      <a:r>
                        <a:rPr lang="en-US" sz="4400" dirty="0"/>
                        <a:t>0.5%</a:t>
                      </a:r>
                    </a:p>
                  </a:txBody>
                  <a:tcPr/>
                </a:tc>
                <a:extLst>
                  <a:ext uri="{0D108BD9-81ED-4DB2-BD59-A6C34878D82A}">
                    <a16:rowId xmlns:a16="http://schemas.microsoft.com/office/drawing/2014/main" val="3216666630"/>
                  </a:ext>
                </a:extLst>
              </a:tr>
              <a:tr h="370840">
                <a:tc>
                  <a:txBody>
                    <a:bodyPr/>
                    <a:lstStyle/>
                    <a:p>
                      <a:r>
                        <a:rPr lang="en-US" sz="4400" dirty="0"/>
                        <a:t>Magnesium</a:t>
                      </a:r>
                    </a:p>
                  </a:txBody>
                  <a:tcPr/>
                </a:tc>
                <a:tc>
                  <a:txBody>
                    <a:bodyPr/>
                    <a:lstStyle/>
                    <a:p>
                      <a:r>
                        <a:rPr lang="en-US" sz="4400" dirty="0"/>
                        <a:t>0.2%</a:t>
                      </a:r>
                    </a:p>
                  </a:txBody>
                  <a:tcPr/>
                </a:tc>
                <a:extLst>
                  <a:ext uri="{0D108BD9-81ED-4DB2-BD59-A6C34878D82A}">
                    <a16:rowId xmlns:a16="http://schemas.microsoft.com/office/drawing/2014/main" val="3124084934"/>
                  </a:ext>
                </a:extLst>
              </a:tr>
              <a:tr h="370840">
                <a:tc>
                  <a:txBody>
                    <a:bodyPr/>
                    <a:lstStyle/>
                    <a:p>
                      <a:r>
                        <a:rPr lang="en-US" sz="4400" dirty="0"/>
                        <a:t>Sulfur</a:t>
                      </a:r>
                    </a:p>
                  </a:txBody>
                  <a:tcPr/>
                </a:tc>
                <a:tc>
                  <a:txBody>
                    <a:bodyPr/>
                    <a:lstStyle/>
                    <a:p>
                      <a:r>
                        <a:rPr lang="en-US" sz="4400" dirty="0"/>
                        <a:t>0.1%</a:t>
                      </a:r>
                    </a:p>
                  </a:txBody>
                  <a:tcPr/>
                </a:tc>
                <a:extLst>
                  <a:ext uri="{0D108BD9-81ED-4DB2-BD59-A6C34878D82A}">
                    <a16:rowId xmlns:a16="http://schemas.microsoft.com/office/drawing/2014/main" val="4124916992"/>
                  </a:ext>
                </a:extLst>
              </a:tr>
            </a:tbl>
          </a:graphicData>
        </a:graphic>
      </p:graphicFrame>
    </p:spTree>
    <p:extLst>
      <p:ext uri="{BB962C8B-B14F-4D97-AF65-F5344CB8AC3E}">
        <p14:creationId xmlns:p14="http://schemas.microsoft.com/office/powerpoint/2010/main" val="30872973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423AFB-FB55-4DBA-978F-C161E4AD8C94}"/>
              </a:ext>
            </a:extLst>
          </p:cNvPr>
          <p:cNvSpPr txBox="1"/>
          <p:nvPr/>
        </p:nvSpPr>
        <p:spPr>
          <a:xfrm>
            <a:off x="3709392" y="-15240"/>
            <a:ext cx="4773215" cy="830997"/>
          </a:xfrm>
          <a:prstGeom prst="rect">
            <a:avLst/>
          </a:prstGeom>
          <a:noFill/>
        </p:spPr>
        <p:txBody>
          <a:bodyPr wrap="square" rtlCol="0">
            <a:spAutoFit/>
          </a:bodyPr>
          <a:lstStyle/>
          <a:p>
            <a:pPr algn="ctr"/>
            <a:r>
              <a:rPr lang="en-US" sz="4800" dirty="0"/>
              <a:t>Micronutrients</a:t>
            </a:r>
          </a:p>
        </p:txBody>
      </p:sp>
      <p:graphicFrame>
        <p:nvGraphicFramePr>
          <p:cNvPr id="3" name="Table 3">
            <a:extLst>
              <a:ext uri="{FF2B5EF4-FFF2-40B4-BE49-F238E27FC236}">
                <a16:creationId xmlns:a16="http://schemas.microsoft.com/office/drawing/2014/main" id="{1D4F2047-2632-4CDE-9F8D-1E5A1D846443}"/>
              </a:ext>
            </a:extLst>
          </p:cNvPr>
          <p:cNvGraphicFramePr>
            <a:graphicFrameLocks noGrp="1"/>
          </p:cNvGraphicFramePr>
          <p:nvPr>
            <p:extLst>
              <p:ext uri="{D42A27DB-BD31-4B8C-83A1-F6EECF244321}">
                <p14:modId xmlns:p14="http://schemas.microsoft.com/office/powerpoint/2010/main" val="1530763222"/>
              </p:ext>
            </p:extLst>
          </p:nvPr>
        </p:nvGraphicFramePr>
        <p:xfrm>
          <a:off x="299258" y="869514"/>
          <a:ext cx="11720946" cy="5760720"/>
        </p:xfrm>
        <a:graphic>
          <a:graphicData uri="http://schemas.openxmlformats.org/drawingml/2006/table">
            <a:tbl>
              <a:tblPr firstRow="1" bandRow="1">
                <a:tableStyleId>{5C22544A-7EE6-4342-B048-85BDC9FD1C3A}</a:tableStyleId>
              </a:tblPr>
              <a:tblGrid>
                <a:gridCol w="7842947">
                  <a:extLst>
                    <a:ext uri="{9D8B030D-6E8A-4147-A177-3AD203B41FA5}">
                      <a16:colId xmlns:a16="http://schemas.microsoft.com/office/drawing/2014/main" val="1661975430"/>
                    </a:ext>
                  </a:extLst>
                </a:gridCol>
                <a:gridCol w="3877999">
                  <a:extLst>
                    <a:ext uri="{9D8B030D-6E8A-4147-A177-3AD203B41FA5}">
                      <a16:colId xmlns:a16="http://schemas.microsoft.com/office/drawing/2014/main" val="1899544998"/>
                    </a:ext>
                  </a:extLst>
                </a:gridCol>
              </a:tblGrid>
              <a:tr h="370840">
                <a:tc>
                  <a:txBody>
                    <a:bodyPr/>
                    <a:lstStyle/>
                    <a:p>
                      <a:r>
                        <a:rPr lang="en-US" sz="3600" dirty="0"/>
                        <a:t>Element</a:t>
                      </a:r>
                    </a:p>
                  </a:txBody>
                  <a:tcPr/>
                </a:tc>
                <a:tc>
                  <a:txBody>
                    <a:bodyPr/>
                    <a:lstStyle/>
                    <a:p>
                      <a:r>
                        <a:rPr lang="en-US" sz="3600" dirty="0"/>
                        <a:t>Dry Weight</a:t>
                      </a:r>
                    </a:p>
                  </a:txBody>
                  <a:tcPr/>
                </a:tc>
                <a:extLst>
                  <a:ext uri="{0D108BD9-81ED-4DB2-BD59-A6C34878D82A}">
                    <a16:rowId xmlns:a16="http://schemas.microsoft.com/office/drawing/2014/main" val="4045067471"/>
                  </a:ext>
                </a:extLst>
              </a:tr>
              <a:tr h="370840">
                <a:tc>
                  <a:txBody>
                    <a:bodyPr/>
                    <a:lstStyle/>
                    <a:p>
                      <a:r>
                        <a:rPr lang="en-US" sz="3600" dirty="0"/>
                        <a:t>chlorine</a:t>
                      </a:r>
                    </a:p>
                  </a:txBody>
                  <a:tcPr/>
                </a:tc>
                <a:tc>
                  <a:txBody>
                    <a:bodyPr/>
                    <a:lstStyle/>
                    <a:p>
                      <a:r>
                        <a:rPr lang="en-US" sz="3600" dirty="0"/>
                        <a:t>0.01%</a:t>
                      </a:r>
                    </a:p>
                  </a:txBody>
                  <a:tcPr/>
                </a:tc>
                <a:extLst>
                  <a:ext uri="{0D108BD9-81ED-4DB2-BD59-A6C34878D82A}">
                    <a16:rowId xmlns:a16="http://schemas.microsoft.com/office/drawing/2014/main" val="1560212253"/>
                  </a:ext>
                </a:extLst>
              </a:tr>
              <a:tr h="370840">
                <a:tc>
                  <a:txBody>
                    <a:bodyPr/>
                    <a:lstStyle/>
                    <a:p>
                      <a:r>
                        <a:rPr lang="en-US" sz="3600" dirty="0"/>
                        <a:t>iron</a:t>
                      </a:r>
                    </a:p>
                  </a:txBody>
                  <a:tcPr/>
                </a:tc>
                <a:tc>
                  <a:txBody>
                    <a:bodyPr/>
                    <a:lstStyle/>
                    <a:p>
                      <a:r>
                        <a:rPr lang="en-US" sz="3600" dirty="0"/>
                        <a:t>0.01%</a:t>
                      </a:r>
                    </a:p>
                  </a:txBody>
                  <a:tcPr/>
                </a:tc>
                <a:extLst>
                  <a:ext uri="{0D108BD9-81ED-4DB2-BD59-A6C34878D82A}">
                    <a16:rowId xmlns:a16="http://schemas.microsoft.com/office/drawing/2014/main" val="598707234"/>
                  </a:ext>
                </a:extLst>
              </a:tr>
              <a:tr h="370840">
                <a:tc>
                  <a:txBody>
                    <a:bodyPr/>
                    <a:lstStyle/>
                    <a:p>
                      <a:r>
                        <a:rPr lang="en-US" sz="3600" dirty="0"/>
                        <a:t>manganese</a:t>
                      </a:r>
                    </a:p>
                  </a:txBody>
                  <a:tcPr/>
                </a:tc>
                <a:tc>
                  <a:txBody>
                    <a:bodyPr/>
                    <a:lstStyle/>
                    <a:p>
                      <a:r>
                        <a:rPr lang="en-US" sz="3600" dirty="0"/>
                        <a:t>0.005%</a:t>
                      </a:r>
                    </a:p>
                  </a:txBody>
                  <a:tcPr/>
                </a:tc>
                <a:extLst>
                  <a:ext uri="{0D108BD9-81ED-4DB2-BD59-A6C34878D82A}">
                    <a16:rowId xmlns:a16="http://schemas.microsoft.com/office/drawing/2014/main" val="2141201788"/>
                  </a:ext>
                </a:extLst>
              </a:tr>
              <a:tr h="370840">
                <a:tc>
                  <a:txBody>
                    <a:bodyPr/>
                    <a:lstStyle/>
                    <a:p>
                      <a:r>
                        <a:rPr lang="en-US" sz="3600" dirty="0"/>
                        <a:t>boron</a:t>
                      </a:r>
                    </a:p>
                  </a:txBody>
                  <a:tcPr/>
                </a:tc>
                <a:tc>
                  <a:txBody>
                    <a:bodyPr/>
                    <a:lstStyle/>
                    <a:p>
                      <a:r>
                        <a:rPr lang="en-US" sz="3600" dirty="0"/>
                        <a:t>0.002%</a:t>
                      </a:r>
                    </a:p>
                  </a:txBody>
                  <a:tcPr/>
                </a:tc>
                <a:extLst>
                  <a:ext uri="{0D108BD9-81ED-4DB2-BD59-A6C34878D82A}">
                    <a16:rowId xmlns:a16="http://schemas.microsoft.com/office/drawing/2014/main" val="993829245"/>
                  </a:ext>
                </a:extLst>
              </a:tr>
              <a:tr h="370840">
                <a:tc>
                  <a:txBody>
                    <a:bodyPr/>
                    <a:lstStyle/>
                    <a:p>
                      <a:r>
                        <a:rPr lang="en-US" sz="3600" dirty="0"/>
                        <a:t>zinc</a:t>
                      </a:r>
                    </a:p>
                  </a:txBody>
                  <a:tcPr/>
                </a:tc>
                <a:tc>
                  <a:txBody>
                    <a:bodyPr/>
                    <a:lstStyle/>
                    <a:p>
                      <a:r>
                        <a:rPr lang="en-US" sz="3600" dirty="0"/>
                        <a:t>0.002%</a:t>
                      </a:r>
                    </a:p>
                  </a:txBody>
                  <a:tcPr/>
                </a:tc>
                <a:extLst>
                  <a:ext uri="{0D108BD9-81ED-4DB2-BD59-A6C34878D82A}">
                    <a16:rowId xmlns:a16="http://schemas.microsoft.com/office/drawing/2014/main" val="3188964473"/>
                  </a:ext>
                </a:extLst>
              </a:tr>
              <a:tr h="370840">
                <a:tc>
                  <a:txBody>
                    <a:bodyPr/>
                    <a:lstStyle/>
                    <a:p>
                      <a:r>
                        <a:rPr lang="en-US" sz="3600" dirty="0"/>
                        <a:t>copper</a:t>
                      </a:r>
                    </a:p>
                  </a:txBody>
                  <a:tcPr/>
                </a:tc>
                <a:tc>
                  <a:txBody>
                    <a:bodyPr/>
                    <a:lstStyle/>
                    <a:p>
                      <a:r>
                        <a:rPr lang="en-US" sz="3600" dirty="0"/>
                        <a:t>0.0006%</a:t>
                      </a:r>
                    </a:p>
                  </a:txBody>
                  <a:tcPr/>
                </a:tc>
                <a:extLst>
                  <a:ext uri="{0D108BD9-81ED-4DB2-BD59-A6C34878D82A}">
                    <a16:rowId xmlns:a16="http://schemas.microsoft.com/office/drawing/2014/main" val="1781943733"/>
                  </a:ext>
                </a:extLst>
              </a:tr>
              <a:tr h="370840">
                <a:tc>
                  <a:txBody>
                    <a:bodyPr/>
                    <a:lstStyle/>
                    <a:p>
                      <a:r>
                        <a:rPr lang="en-US" sz="3600" dirty="0"/>
                        <a:t>molybdenum</a:t>
                      </a:r>
                    </a:p>
                  </a:txBody>
                  <a:tcPr/>
                </a:tc>
                <a:tc>
                  <a:txBody>
                    <a:bodyPr/>
                    <a:lstStyle/>
                    <a:p>
                      <a:r>
                        <a:rPr lang="en-US" sz="3600" dirty="0"/>
                        <a:t>0.00001%</a:t>
                      </a:r>
                    </a:p>
                  </a:txBody>
                  <a:tcPr/>
                </a:tc>
                <a:extLst>
                  <a:ext uri="{0D108BD9-81ED-4DB2-BD59-A6C34878D82A}">
                    <a16:rowId xmlns:a16="http://schemas.microsoft.com/office/drawing/2014/main" val="45080165"/>
                  </a:ext>
                </a:extLst>
              </a:tr>
              <a:tr h="370840">
                <a:tc>
                  <a:txBody>
                    <a:bodyPr/>
                    <a:lstStyle/>
                    <a:p>
                      <a:r>
                        <a:rPr lang="en-US" sz="3600" i="1" dirty="0"/>
                        <a:t>nickel, cobalt, sodium, silicon, vanadium</a:t>
                      </a:r>
                    </a:p>
                  </a:txBody>
                  <a:tcPr/>
                </a:tc>
                <a:tc>
                  <a:txBody>
                    <a:bodyPr/>
                    <a:lstStyle/>
                    <a:p>
                      <a:r>
                        <a:rPr lang="en-US" sz="3600" dirty="0"/>
                        <a:t>?? – A few plants</a:t>
                      </a:r>
                    </a:p>
                  </a:txBody>
                  <a:tcPr/>
                </a:tc>
                <a:extLst>
                  <a:ext uri="{0D108BD9-81ED-4DB2-BD59-A6C34878D82A}">
                    <a16:rowId xmlns:a16="http://schemas.microsoft.com/office/drawing/2014/main" val="4289170097"/>
                  </a:ext>
                </a:extLst>
              </a:tr>
            </a:tbl>
          </a:graphicData>
        </a:graphic>
      </p:graphicFrame>
    </p:spTree>
    <p:extLst>
      <p:ext uri="{BB962C8B-B14F-4D97-AF65-F5344CB8AC3E}">
        <p14:creationId xmlns:p14="http://schemas.microsoft.com/office/powerpoint/2010/main" val="266443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CD69C49-FBE8-4226-9E01-3813ED8BD6DF}"/>
              </a:ext>
            </a:extLst>
          </p:cNvPr>
          <p:cNvSpPr txBox="1"/>
          <p:nvPr/>
        </p:nvSpPr>
        <p:spPr>
          <a:xfrm>
            <a:off x="1653540" y="0"/>
            <a:ext cx="8884920" cy="830997"/>
          </a:xfrm>
          <a:prstGeom prst="rect">
            <a:avLst/>
          </a:prstGeom>
          <a:noFill/>
        </p:spPr>
        <p:txBody>
          <a:bodyPr wrap="square" rtlCol="0">
            <a:spAutoFit/>
          </a:bodyPr>
          <a:lstStyle/>
          <a:p>
            <a:pPr algn="ctr"/>
            <a:r>
              <a:rPr lang="en-US" sz="4800" dirty="0"/>
              <a:t>Nutrients From A Plant’s Eye View</a:t>
            </a:r>
          </a:p>
        </p:txBody>
      </p:sp>
      <p:sp>
        <p:nvSpPr>
          <p:cNvPr id="3" name="TextBox 2">
            <a:extLst>
              <a:ext uri="{FF2B5EF4-FFF2-40B4-BE49-F238E27FC236}">
                <a16:creationId xmlns:a16="http://schemas.microsoft.com/office/drawing/2014/main" id="{764BA3EF-73B1-4917-8803-E7CEF152538C}"/>
              </a:ext>
            </a:extLst>
          </p:cNvPr>
          <p:cNvSpPr txBox="1"/>
          <p:nvPr/>
        </p:nvSpPr>
        <p:spPr>
          <a:xfrm>
            <a:off x="1931670" y="1630680"/>
            <a:ext cx="8328660" cy="5016758"/>
          </a:xfrm>
          <a:prstGeom prst="rect">
            <a:avLst/>
          </a:prstGeom>
          <a:noFill/>
        </p:spPr>
        <p:txBody>
          <a:bodyPr wrap="square" rtlCol="0">
            <a:spAutoFit/>
          </a:bodyPr>
          <a:lstStyle/>
          <a:p>
            <a:pPr marL="742950" indent="-742950">
              <a:buFont typeface="+mj-lt"/>
              <a:buAutoNum type="arabicPeriod"/>
            </a:pPr>
            <a:r>
              <a:rPr lang="en-US" sz="4000" dirty="0"/>
              <a:t>Plants can only take up nutrients in specific forms (earlier table)</a:t>
            </a:r>
          </a:p>
          <a:p>
            <a:pPr marL="742950" indent="-742950">
              <a:buFont typeface="+mj-lt"/>
              <a:buAutoNum type="arabicPeriod"/>
            </a:pPr>
            <a:r>
              <a:rPr lang="en-US" sz="4000" dirty="0"/>
              <a:t>A plant doesn’t care if nitrogen is from NH</a:t>
            </a:r>
            <a:r>
              <a:rPr lang="en-US" sz="4000" baseline="-25000" dirty="0"/>
              <a:t>4</a:t>
            </a:r>
            <a:r>
              <a:rPr lang="en-US" sz="4000" dirty="0"/>
              <a:t>NO</a:t>
            </a:r>
            <a:r>
              <a:rPr lang="en-US" sz="4000" baseline="-25000" dirty="0"/>
              <a:t>3</a:t>
            </a:r>
            <a:r>
              <a:rPr lang="en-US" sz="4000" dirty="0"/>
              <a:t>, blood meal or cow manure</a:t>
            </a:r>
          </a:p>
          <a:p>
            <a:pPr marL="742950" indent="-742950">
              <a:buFont typeface="+mj-lt"/>
              <a:buAutoNum type="arabicPeriod"/>
            </a:pPr>
            <a:r>
              <a:rPr lang="en-US" sz="4000" dirty="0"/>
              <a:t>Organic material must be converted to proper ionic forms by microorganisms</a:t>
            </a:r>
          </a:p>
        </p:txBody>
      </p:sp>
    </p:spTree>
    <p:extLst>
      <p:ext uri="{BB962C8B-B14F-4D97-AF65-F5344CB8AC3E}">
        <p14:creationId xmlns:p14="http://schemas.microsoft.com/office/powerpoint/2010/main" val="4186470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F40D260-C63D-44E4-BD5A-5F7112A10E4D}"/>
              </a:ext>
            </a:extLst>
          </p:cNvPr>
          <p:cNvPicPr>
            <a:picLocks noChangeAspect="1"/>
          </p:cNvPicPr>
          <p:nvPr/>
        </p:nvPicPr>
        <p:blipFill>
          <a:blip r:embed="rId4"/>
          <a:stretch>
            <a:fillRect/>
          </a:stretch>
        </p:blipFill>
        <p:spPr>
          <a:xfrm>
            <a:off x="2279904" y="911868"/>
            <a:ext cx="7632192" cy="5946132"/>
          </a:xfrm>
          <a:prstGeom prst="rect">
            <a:avLst/>
          </a:prstGeom>
        </p:spPr>
      </p:pic>
      <p:sp>
        <p:nvSpPr>
          <p:cNvPr id="3" name="TextBox 2">
            <a:extLst>
              <a:ext uri="{FF2B5EF4-FFF2-40B4-BE49-F238E27FC236}">
                <a16:creationId xmlns:a16="http://schemas.microsoft.com/office/drawing/2014/main" id="{4055E703-E2C9-406C-86FE-D1A8C5CCCB35}"/>
              </a:ext>
            </a:extLst>
          </p:cNvPr>
          <p:cNvSpPr txBox="1"/>
          <p:nvPr/>
        </p:nvSpPr>
        <p:spPr>
          <a:xfrm>
            <a:off x="2354580" y="0"/>
            <a:ext cx="7482840" cy="830997"/>
          </a:xfrm>
          <a:prstGeom prst="rect">
            <a:avLst/>
          </a:prstGeom>
          <a:noFill/>
        </p:spPr>
        <p:txBody>
          <a:bodyPr wrap="square" rtlCol="0">
            <a:spAutoFit/>
          </a:bodyPr>
          <a:lstStyle/>
          <a:p>
            <a:pPr algn="ctr"/>
            <a:r>
              <a:rPr lang="en-US" sz="4800" dirty="0"/>
              <a:t>Soil pH and Soil Nutrients</a:t>
            </a:r>
          </a:p>
        </p:txBody>
      </p:sp>
    </p:spTree>
    <p:extLst>
      <p:ext uri="{BB962C8B-B14F-4D97-AF65-F5344CB8AC3E}">
        <p14:creationId xmlns:p14="http://schemas.microsoft.com/office/powerpoint/2010/main" val="810619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1A6051-C57B-4195-B07C-7E495B93C2BB}"/>
              </a:ext>
            </a:extLst>
          </p:cNvPr>
          <p:cNvSpPr txBox="1"/>
          <p:nvPr/>
        </p:nvSpPr>
        <p:spPr>
          <a:xfrm>
            <a:off x="1417320" y="-106680"/>
            <a:ext cx="9357360" cy="830997"/>
          </a:xfrm>
          <a:prstGeom prst="rect">
            <a:avLst/>
          </a:prstGeom>
          <a:noFill/>
        </p:spPr>
        <p:txBody>
          <a:bodyPr wrap="square" rtlCol="0">
            <a:spAutoFit/>
          </a:bodyPr>
          <a:lstStyle/>
          <a:p>
            <a:pPr algn="ctr"/>
            <a:r>
              <a:rPr lang="en-US" sz="4800" dirty="0"/>
              <a:t>Fertilizers – Understanding the Label</a:t>
            </a:r>
          </a:p>
        </p:txBody>
      </p:sp>
      <p:pic>
        <p:nvPicPr>
          <p:cNvPr id="3" name="Picture 2">
            <a:extLst>
              <a:ext uri="{FF2B5EF4-FFF2-40B4-BE49-F238E27FC236}">
                <a16:creationId xmlns:a16="http://schemas.microsoft.com/office/drawing/2014/main" id="{3D17A4D5-D4EC-443A-910C-435FF3362E82}"/>
              </a:ext>
            </a:extLst>
          </p:cNvPr>
          <p:cNvPicPr>
            <a:picLocks noChangeAspect="1"/>
          </p:cNvPicPr>
          <p:nvPr/>
        </p:nvPicPr>
        <p:blipFill>
          <a:blip r:embed="rId3"/>
          <a:stretch>
            <a:fillRect/>
          </a:stretch>
        </p:blipFill>
        <p:spPr>
          <a:xfrm>
            <a:off x="7815912" y="1845425"/>
            <a:ext cx="4376088" cy="3856428"/>
          </a:xfrm>
          <a:prstGeom prst="rect">
            <a:avLst/>
          </a:prstGeom>
        </p:spPr>
      </p:pic>
      <p:sp>
        <p:nvSpPr>
          <p:cNvPr id="4" name="Rectangle 3">
            <a:extLst>
              <a:ext uri="{FF2B5EF4-FFF2-40B4-BE49-F238E27FC236}">
                <a16:creationId xmlns:a16="http://schemas.microsoft.com/office/drawing/2014/main" id="{AA7D422E-77BA-453B-85B4-645E4A7C3609}"/>
              </a:ext>
            </a:extLst>
          </p:cNvPr>
          <p:cNvSpPr/>
          <p:nvPr/>
        </p:nvSpPr>
        <p:spPr>
          <a:xfrm>
            <a:off x="381000" y="1177538"/>
            <a:ext cx="7574280" cy="5632311"/>
          </a:xfrm>
          <a:prstGeom prst="rect">
            <a:avLst/>
          </a:prstGeom>
        </p:spPr>
        <p:txBody>
          <a:bodyPr wrap="square">
            <a:spAutoFit/>
          </a:bodyPr>
          <a:lstStyle/>
          <a:p>
            <a:pPr marL="742950" indent="-742950">
              <a:buFont typeface="+mj-lt"/>
              <a:buAutoNum type="arabicPeriod"/>
            </a:pPr>
            <a:r>
              <a:rPr lang="en-US" sz="3600" dirty="0"/>
              <a:t>ALL fertilizer labels have three bold numbers, national standard</a:t>
            </a:r>
          </a:p>
          <a:p>
            <a:pPr marL="742950" indent="-742950">
              <a:buFont typeface="+mj-lt"/>
              <a:buAutoNum type="arabicPeriod"/>
            </a:pPr>
            <a:r>
              <a:rPr lang="en-US" sz="3600" dirty="0"/>
              <a:t>The first number is the % amount of nitrogen (N), </a:t>
            </a:r>
          </a:p>
          <a:p>
            <a:pPr marL="742950" indent="-742950">
              <a:buFont typeface="+mj-lt"/>
              <a:buAutoNum type="arabicPeriod"/>
            </a:pPr>
            <a:r>
              <a:rPr lang="en-US" sz="3600" dirty="0"/>
              <a:t>The second number is the % amount of phosphate (P</a:t>
            </a:r>
            <a:r>
              <a:rPr lang="en-US" sz="3600" baseline="-25000" dirty="0"/>
              <a:t>2</a:t>
            </a:r>
            <a:r>
              <a:rPr lang="en-US" sz="3600" dirty="0"/>
              <a:t>O</a:t>
            </a:r>
            <a:r>
              <a:rPr lang="en-US" sz="3600" baseline="-25000" dirty="0"/>
              <a:t>5</a:t>
            </a:r>
            <a:r>
              <a:rPr lang="en-US" sz="3600" dirty="0"/>
              <a:t>) </a:t>
            </a:r>
          </a:p>
          <a:p>
            <a:pPr marL="742950" indent="-742950">
              <a:buFont typeface="+mj-lt"/>
              <a:buAutoNum type="arabicPeriod"/>
            </a:pPr>
            <a:r>
              <a:rPr lang="en-US" sz="3600" dirty="0"/>
              <a:t>The third number is  the % amount of potash (K</a:t>
            </a:r>
            <a:r>
              <a:rPr lang="en-US" sz="3600" baseline="-25000" dirty="0"/>
              <a:t>2</a:t>
            </a:r>
            <a:r>
              <a:rPr lang="en-US" sz="3600" dirty="0"/>
              <a:t>O)</a:t>
            </a:r>
          </a:p>
          <a:p>
            <a:pPr marL="742950" indent="-742950">
              <a:buFont typeface="+mj-lt"/>
              <a:buAutoNum type="arabicPeriod"/>
            </a:pPr>
            <a:r>
              <a:rPr lang="en-US" sz="3600" dirty="0"/>
              <a:t>Always three numbers even if one or more are 0</a:t>
            </a:r>
          </a:p>
        </p:txBody>
      </p:sp>
    </p:spTree>
    <p:extLst>
      <p:ext uri="{BB962C8B-B14F-4D97-AF65-F5344CB8AC3E}">
        <p14:creationId xmlns:p14="http://schemas.microsoft.com/office/powerpoint/2010/main" val="23442989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2685</TotalTime>
  <Words>1599</Words>
  <Application>Microsoft Office PowerPoint</Application>
  <PresentationFormat>Widescreen</PresentationFormat>
  <Paragraphs>268</Paragraphs>
  <Slides>34</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&amp;quot</vt:lpstr>
      <vt:lpstr>Arial</vt:lpstr>
      <vt:lpstr>Calibri</vt:lpstr>
      <vt:lpstr>Calibri Light</vt:lpstr>
      <vt:lpstr>Noto Sans</vt:lpstr>
      <vt:lpstr>Tahoma</vt:lpstr>
      <vt:lpstr>Office Theme</vt:lpstr>
      <vt:lpstr>Module 7: Plant Nutrition- Fertilizers, Soil pH, Fertility and Organics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Title</dc:title>
  <dc:creator>Timmerman, Anna</dc:creator>
  <cp:lastModifiedBy>Joe Willis</cp:lastModifiedBy>
  <cp:revision>57</cp:revision>
  <dcterms:created xsi:type="dcterms:W3CDTF">2020-05-31T19:29:21Z</dcterms:created>
  <dcterms:modified xsi:type="dcterms:W3CDTF">2020-06-22T17:39:36Z</dcterms:modified>
</cp:coreProperties>
</file>