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96" r:id="rId2"/>
    <p:sldId id="257" r:id="rId3"/>
    <p:sldId id="318" r:id="rId4"/>
    <p:sldId id="319" r:id="rId5"/>
    <p:sldId id="320" r:id="rId6"/>
    <p:sldId id="309" r:id="rId7"/>
    <p:sldId id="317" r:id="rId8"/>
    <p:sldId id="260" r:id="rId9"/>
    <p:sldId id="264" r:id="rId10"/>
    <p:sldId id="278" r:id="rId11"/>
    <p:sldId id="310" r:id="rId12"/>
    <p:sldId id="298" r:id="rId13"/>
    <p:sldId id="311" r:id="rId14"/>
    <p:sldId id="265" r:id="rId15"/>
    <p:sldId id="299" r:id="rId16"/>
    <p:sldId id="312" r:id="rId17"/>
    <p:sldId id="266" r:id="rId18"/>
    <p:sldId id="313" r:id="rId19"/>
    <p:sldId id="314" r:id="rId20"/>
    <p:sldId id="315" r:id="rId21"/>
    <p:sldId id="316" r:id="rId22"/>
    <p:sldId id="300" r:id="rId23"/>
    <p:sldId id="303" r:id="rId24"/>
    <p:sldId id="259" r:id="rId25"/>
    <p:sldId id="301" r:id="rId26"/>
    <p:sldId id="302" r:id="rId27"/>
    <p:sldId id="304" r:id="rId28"/>
    <p:sldId id="261" r:id="rId29"/>
    <p:sldId id="307" r:id="rId30"/>
    <p:sldId id="277" r:id="rId31"/>
    <p:sldId id="276" r:id="rId32"/>
    <p:sldId id="267" r:id="rId33"/>
    <p:sldId id="305" r:id="rId34"/>
    <p:sldId id="268" r:id="rId35"/>
    <p:sldId id="308" r:id="rId36"/>
    <p:sldId id="306" r:id="rId37"/>
    <p:sldId id="270" r:id="rId38"/>
    <p:sldId id="271" r:id="rId39"/>
    <p:sldId id="272" r:id="rId40"/>
    <p:sldId id="273" r:id="rId41"/>
    <p:sldId id="262" r:id="rId42"/>
    <p:sldId id="274" r:id="rId43"/>
    <p:sldId id="297"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3897" autoAdjust="0"/>
  </p:normalViewPr>
  <p:slideViewPr>
    <p:cSldViewPr snapToGrid="0">
      <p:cViewPr varScale="1">
        <p:scale>
          <a:sx n="72" d="100"/>
          <a:sy n="72" d="100"/>
        </p:scale>
        <p:origin x="1104"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047EC3-BF6E-4F82-B0B1-0DC8F499F1E3}" type="datetimeFigureOut">
              <a:rPr lang="en-US" smtClean="0"/>
              <a:t>6/19/2020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DA1CCD-81CC-4627-843C-D48E23753D1B}" type="slidenum">
              <a:rPr lang="en-US" smtClean="0"/>
              <a:t>‹#›</a:t>
            </a:fld>
            <a:endParaRPr lang="en-US"/>
          </a:p>
        </p:txBody>
      </p:sp>
    </p:spTree>
    <p:extLst>
      <p:ext uri="{BB962C8B-B14F-4D97-AF65-F5344CB8AC3E}">
        <p14:creationId xmlns:p14="http://schemas.microsoft.com/office/powerpoint/2010/main" val="833539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Asexual plant propagation methods produce new plants from vegetative parts of the original plant, such as the leaves, stems and roots. These methods are generally referred to as vegetative propagation.</a:t>
            </a:r>
          </a:p>
          <a:p>
            <a:endParaRPr lang="en-US" dirty="0"/>
          </a:p>
        </p:txBody>
      </p:sp>
      <p:sp>
        <p:nvSpPr>
          <p:cNvPr id="4" name="Slide Number Placeholder 3"/>
          <p:cNvSpPr>
            <a:spLocks noGrp="1"/>
          </p:cNvSpPr>
          <p:nvPr>
            <p:ph type="sldNum" sz="quarter" idx="5"/>
          </p:nvPr>
        </p:nvSpPr>
        <p:spPr/>
        <p:txBody>
          <a:bodyPr/>
          <a:lstStyle/>
          <a:p>
            <a:fld id="{7BDA1CCD-81CC-4627-843C-D48E23753D1B}" type="slidenum">
              <a:rPr lang="en-US" smtClean="0"/>
              <a:t>1</a:t>
            </a:fld>
            <a:endParaRPr lang="en-US"/>
          </a:p>
        </p:txBody>
      </p:sp>
    </p:spTree>
    <p:extLst>
      <p:ext uri="{BB962C8B-B14F-4D97-AF65-F5344CB8AC3E}">
        <p14:creationId xmlns:p14="http://schemas.microsoft.com/office/powerpoint/2010/main" val="1061785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Air-layering has been documented with </a:t>
            </a:r>
            <a:r>
              <a:rPr lang="en-US" sz="1200" b="0" i="0" u="none" strike="noStrike" kern="1200" dirty="0">
                <a:solidFill>
                  <a:schemeClr val="tx1"/>
                </a:solidFill>
                <a:effectLst/>
                <a:latin typeface="+mn-lt"/>
                <a:ea typeface="+mn-ea"/>
                <a:cs typeface="+mn-cs"/>
              </a:rPr>
              <a:t>many fruiting species including citrus, apples, pears, pecans, hardy kiwis and figs. In about a month or so, roots will form inside the bundle. Remove the plastic while keeping the moss surrounding the roots, and using </a:t>
            </a:r>
            <a:r>
              <a:rPr lang="en-US" sz="1200" b="0" i="1" u="none" strike="noStrike" kern="1200" dirty="0">
                <a:solidFill>
                  <a:schemeClr val="tx1"/>
                </a:solidFill>
                <a:effectLst/>
                <a:latin typeface="+mn-lt"/>
                <a:ea typeface="+mn-ea"/>
                <a:cs typeface="+mn-cs"/>
              </a:rPr>
              <a:t>sterilized pruning shears</a:t>
            </a:r>
            <a:r>
              <a:rPr lang="en-US" sz="1200" b="0" i="0" u="none" strike="noStrike" kern="1200" dirty="0">
                <a:solidFill>
                  <a:schemeClr val="tx1"/>
                </a:solidFill>
                <a:effectLst/>
                <a:latin typeface="+mn-lt"/>
                <a:ea typeface="+mn-ea"/>
                <a:cs typeface="+mn-cs"/>
              </a:rPr>
              <a:t>, cut just below the root ball. Now plant your new tree. </a:t>
            </a:r>
            <a:endParaRPr lang="en-US" b="0" dirty="0"/>
          </a:p>
        </p:txBody>
      </p:sp>
      <p:sp>
        <p:nvSpPr>
          <p:cNvPr id="4" name="Slide Number Placeholder 3"/>
          <p:cNvSpPr>
            <a:spLocks noGrp="1"/>
          </p:cNvSpPr>
          <p:nvPr>
            <p:ph type="sldNum" sz="quarter" idx="5"/>
          </p:nvPr>
        </p:nvSpPr>
        <p:spPr/>
        <p:txBody>
          <a:bodyPr/>
          <a:lstStyle/>
          <a:p>
            <a:fld id="{7BDA1CCD-81CC-4627-843C-D48E23753D1B}" type="slidenum">
              <a:rPr lang="en-US" smtClean="0"/>
              <a:t>10</a:t>
            </a:fld>
            <a:endParaRPr lang="en-US"/>
          </a:p>
        </p:txBody>
      </p:sp>
    </p:spTree>
    <p:extLst>
      <p:ext uri="{BB962C8B-B14F-4D97-AF65-F5344CB8AC3E}">
        <p14:creationId xmlns:p14="http://schemas.microsoft.com/office/powerpoint/2010/main" val="3764173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Air-layering has been documented with </a:t>
            </a:r>
            <a:r>
              <a:rPr lang="en-US" sz="1200" b="0" i="0" u="none" strike="noStrike" kern="1200" dirty="0">
                <a:solidFill>
                  <a:schemeClr val="tx1"/>
                </a:solidFill>
                <a:effectLst/>
                <a:latin typeface="+mn-lt"/>
                <a:ea typeface="+mn-ea"/>
                <a:cs typeface="+mn-cs"/>
              </a:rPr>
              <a:t>many fruiting species including citrus, apples, pears, pecans, hardy kiwis and figs. In about a month or so, roots will form inside the bundle. Remove the plastic while keeping the moss surrounding the roots, and using </a:t>
            </a:r>
            <a:r>
              <a:rPr lang="en-US" sz="1200" b="0" i="1" u="none" strike="noStrike" kern="1200" dirty="0">
                <a:solidFill>
                  <a:schemeClr val="tx1"/>
                </a:solidFill>
                <a:effectLst/>
                <a:latin typeface="+mn-lt"/>
                <a:ea typeface="+mn-ea"/>
                <a:cs typeface="+mn-cs"/>
              </a:rPr>
              <a:t>sterilized pruning shears</a:t>
            </a:r>
            <a:r>
              <a:rPr lang="en-US" sz="1200" b="0" i="0" u="none" strike="noStrike" kern="1200" dirty="0">
                <a:solidFill>
                  <a:schemeClr val="tx1"/>
                </a:solidFill>
                <a:effectLst/>
                <a:latin typeface="+mn-lt"/>
                <a:ea typeface="+mn-ea"/>
                <a:cs typeface="+mn-cs"/>
              </a:rPr>
              <a:t>, cut just below the root ball. Now plant your new tree. </a:t>
            </a: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8155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Simple layering is just as easy and works best with shrubs that have flexible branches that can be bent to the ground to root at the site where they make contact. </a:t>
            </a:r>
            <a:r>
              <a:rPr lang="en-US" sz="1200" b="0" i="0" u="none" strike="noStrike" kern="1200" dirty="0">
                <a:solidFill>
                  <a:schemeClr val="tx1"/>
                </a:solidFill>
                <a:effectLst/>
                <a:latin typeface="+mn-lt"/>
                <a:ea typeface="+mn-ea"/>
                <a:cs typeface="+mn-cs"/>
              </a:rPr>
              <a:t>Examples of plants that can be propagated using this method include blueberries, currants, quince and gooseberry.</a:t>
            </a: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5659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Simple layering is just as easy and works best with shrubs that have flexible branches that can be bent to the ground to root at the site where they make contact. </a:t>
            </a:r>
            <a:r>
              <a:rPr lang="en-US" sz="1200" b="0" i="0" u="none" strike="noStrike" kern="1200" dirty="0">
                <a:solidFill>
                  <a:schemeClr val="tx1"/>
                </a:solidFill>
                <a:effectLst/>
                <a:latin typeface="+mn-lt"/>
                <a:ea typeface="+mn-ea"/>
                <a:cs typeface="+mn-cs"/>
              </a:rPr>
              <a:t>Examples of plants that can be propagated using this method include blueberries, currants, quince and gooseberry.</a:t>
            </a: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7546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Tip-Layering and Trench-Layering are adaptations of simple-layering. With tip-layering, the tip of the branch is completely buried. The apical bud will grow upwards out of the soil and will also form roots growing downward. This works well with brambles like raspberry and blackberry. Strawberries also tip-layer naturally.</a:t>
            </a:r>
          </a:p>
          <a:p>
            <a:r>
              <a:rPr lang="en-US" dirty="0"/>
              <a:t>Trench-layering involves burying the entire branch of a plant. New plants will form at each of the buried nodes on the branch.</a:t>
            </a:r>
          </a:p>
        </p:txBody>
      </p:sp>
      <p:sp>
        <p:nvSpPr>
          <p:cNvPr id="4" name="Slide Number Placeholder 3"/>
          <p:cNvSpPr>
            <a:spLocks noGrp="1"/>
          </p:cNvSpPr>
          <p:nvPr>
            <p:ph type="sldNum" sz="quarter" idx="5"/>
          </p:nvPr>
        </p:nvSpPr>
        <p:spPr/>
        <p:txBody>
          <a:bodyPr/>
          <a:lstStyle/>
          <a:p>
            <a:fld id="{7BDA1CCD-81CC-4627-843C-D48E23753D1B}" type="slidenum">
              <a:rPr lang="en-US" smtClean="0"/>
              <a:t>14</a:t>
            </a:fld>
            <a:endParaRPr lang="en-US"/>
          </a:p>
        </p:txBody>
      </p:sp>
    </p:spTree>
    <p:extLst>
      <p:ext uri="{BB962C8B-B14F-4D97-AF65-F5344CB8AC3E}">
        <p14:creationId xmlns:p14="http://schemas.microsoft.com/office/powerpoint/2010/main" val="38790565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Edibles that mound layering works on are apple rootstock and quince.</a:t>
            </a:r>
          </a:p>
        </p:txBody>
      </p:sp>
      <p:sp>
        <p:nvSpPr>
          <p:cNvPr id="4" name="Slide Number Placeholder 3"/>
          <p:cNvSpPr>
            <a:spLocks noGrp="1"/>
          </p:cNvSpPr>
          <p:nvPr>
            <p:ph type="sldNum" sz="quarter" idx="5"/>
          </p:nvPr>
        </p:nvSpPr>
        <p:spPr/>
        <p:txBody>
          <a:bodyPr/>
          <a:lstStyle/>
          <a:p>
            <a:fld id="{7BDA1CCD-81CC-4627-843C-D48E23753D1B}" type="slidenum">
              <a:rPr lang="en-US" smtClean="0"/>
              <a:t>15</a:t>
            </a:fld>
            <a:endParaRPr lang="en-US"/>
          </a:p>
        </p:txBody>
      </p:sp>
    </p:spTree>
    <p:extLst>
      <p:ext uri="{BB962C8B-B14F-4D97-AF65-F5344CB8AC3E}">
        <p14:creationId xmlns:p14="http://schemas.microsoft.com/office/powerpoint/2010/main" val="3740001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Edibles that mound layering works on are apple rootstock and quince.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1322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Vegetables include onion, garlic, leeks and shallots.</a:t>
            </a:r>
          </a:p>
        </p:txBody>
      </p:sp>
      <p:sp>
        <p:nvSpPr>
          <p:cNvPr id="4" name="Slide Number Placeholder 3"/>
          <p:cNvSpPr>
            <a:spLocks noGrp="1"/>
          </p:cNvSpPr>
          <p:nvPr>
            <p:ph type="sldNum" sz="quarter" idx="5"/>
          </p:nvPr>
        </p:nvSpPr>
        <p:spPr/>
        <p:txBody>
          <a:bodyPr/>
          <a:lstStyle/>
          <a:p>
            <a:fld id="{7BDA1CCD-81CC-4627-843C-D48E23753D1B}" type="slidenum">
              <a:rPr lang="en-US" smtClean="0"/>
              <a:t>17</a:t>
            </a:fld>
            <a:endParaRPr lang="en-US"/>
          </a:p>
        </p:txBody>
      </p:sp>
    </p:spTree>
    <p:extLst>
      <p:ext uri="{BB962C8B-B14F-4D97-AF65-F5344CB8AC3E}">
        <p14:creationId xmlns:p14="http://schemas.microsoft.com/office/powerpoint/2010/main" val="8607650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Corms that we eat are celeriac, taro and water chestnuts. </a:t>
            </a:r>
            <a:r>
              <a:rPr kumimoji="0" lang="en-US" sz="1200" b="0" i="0" u="none" strike="noStrike" kern="1200" cap="none" spc="0" normalizeH="0" baseline="0" noProof="0" dirty="0" err="1">
                <a:ln>
                  <a:noFill/>
                </a:ln>
                <a:solidFill>
                  <a:prstClr val="black"/>
                </a:solidFill>
                <a:effectLst/>
                <a:uLnTx/>
                <a:uFillTx/>
                <a:latin typeface="+mn-lt"/>
                <a:ea typeface="+mn-ea"/>
                <a:cs typeface="+mn-cs"/>
              </a:rPr>
              <a:t>Cormels</a:t>
            </a:r>
            <a:r>
              <a:rPr kumimoji="0" lang="en-US" sz="1200" b="0" i="0" u="none" strike="noStrike" kern="1200" cap="none" spc="0" normalizeH="0" baseline="0" noProof="0" dirty="0">
                <a:ln>
                  <a:noFill/>
                </a:ln>
                <a:solidFill>
                  <a:prstClr val="black"/>
                </a:solidFill>
                <a:effectLst/>
                <a:uLnTx/>
                <a:uFillTx/>
                <a:latin typeface="+mn-lt"/>
                <a:ea typeface="+mn-ea"/>
                <a:cs typeface="+mn-cs"/>
              </a:rPr>
              <a:t> – tiny dormant offsets around the base of the corm.</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1419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Common rhizomes we eat are turmeric and ginger.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0277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Find and keep on hand a good reference on plant propagation.</a:t>
            </a:r>
          </a:p>
        </p:txBody>
      </p:sp>
      <p:sp>
        <p:nvSpPr>
          <p:cNvPr id="4" name="Slide Number Placeholder 3"/>
          <p:cNvSpPr>
            <a:spLocks noGrp="1"/>
          </p:cNvSpPr>
          <p:nvPr>
            <p:ph type="sldNum" sz="quarter" idx="5"/>
          </p:nvPr>
        </p:nvSpPr>
        <p:spPr/>
        <p:txBody>
          <a:bodyPr/>
          <a:lstStyle/>
          <a:p>
            <a:fld id="{7BDA1CCD-81CC-4627-843C-D48E23753D1B}" type="slidenum">
              <a:rPr lang="en-US" smtClean="0"/>
              <a:t>2</a:t>
            </a:fld>
            <a:endParaRPr lang="en-US"/>
          </a:p>
        </p:txBody>
      </p:sp>
    </p:spTree>
    <p:extLst>
      <p:ext uri="{BB962C8B-B14F-4D97-AF65-F5344CB8AC3E}">
        <p14:creationId xmlns:p14="http://schemas.microsoft.com/office/powerpoint/2010/main" val="155459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Common root tubers we eat are sweet potato and yam.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8403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Common stem tubers we eat are white or Irish potatoes.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97687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Grafting and Tissue Culture are also vegetative propagation methods. These methods are more intricate and may require specialized equipment or materials. They can also be used to produce edible crops.. Hopefully, we can cover these in more detail in later courses.</a:t>
            </a:r>
          </a:p>
        </p:txBody>
      </p:sp>
      <p:sp>
        <p:nvSpPr>
          <p:cNvPr id="4" name="Slide Number Placeholder 3"/>
          <p:cNvSpPr>
            <a:spLocks noGrp="1"/>
          </p:cNvSpPr>
          <p:nvPr>
            <p:ph type="sldNum" sz="quarter" idx="5"/>
          </p:nvPr>
        </p:nvSpPr>
        <p:spPr/>
        <p:txBody>
          <a:bodyPr/>
          <a:lstStyle/>
          <a:p>
            <a:fld id="{7BDA1CCD-81CC-4627-843C-D48E23753D1B}" type="slidenum">
              <a:rPr lang="en-US" smtClean="0"/>
              <a:t>22</a:t>
            </a:fld>
            <a:endParaRPr lang="en-US"/>
          </a:p>
        </p:txBody>
      </p:sp>
    </p:spTree>
    <p:extLst>
      <p:ext uri="{BB962C8B-B14F-4D97-AF65-F5344CB8AC3E}">
        <p14:creationId xmlns:p14="http://schemas.microsoft.com/office/powerpoint/2010/main" val="297338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Grafting and Tissue Culture are also vegetative propagation methods. These methods are more intricate and may require specialized equipment or materials. They can also be used to produce edible crops.. Hopefully, we can cover these in more detail in later courses.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6535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easiest vegetative propagation method most often used by gardeners is cuttings.</a:t>
            </a:r>
          </a:p>
        </p:txBody>
      </p:sp>
      <p:sp>
        <p:nvSpPr>
          <p:cNvPr id="4" name="Slide Number Placeholder 3"/>
          <p:cNvSpPr>
            <a:spLocks noGrp="1"/>
          </p:cNvSpPr>
          <p:nvPr>
            <p:ph type="sldNum" sz="quarter" idx="5"/>
          </p:nvPr>
        </p:nvSpPr>
        <p:spPr/>
        <p:txBody>
          <a:bodyPr/>
          <a:lstStyle/>
          <a:p>
            <a:fld id="{7BDA1CCD-81CC-4627-843C-D48E23753D1B}" type="slidenum">
              <a:rPr lang="en-US" smtClean="0"/>
              <a:t>24</a:t>
            </a:fld>
            <a:endParaRPr lang="en-US"/>
          </a:p>
        </p:txBody>
      </p:sp>
    </p:spTree>
    <p:extLst>
      <p:ext uri="{BB962C8B-B14F-4D97-AF65-F5344CB8AC3E}">
        <p14:creationId xmlns:p14="http://schemas.microsoft.com/office/powerpoint/2010/main" val="4155399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have been starting plants from cuttings for thousands of years. The first thing to do when starting cuttings is to see what someone else has already done. Find a good resource like these two.</a:t>
            </a:r>
          </a:p>
        </p:txBody>
      </p:sp>
      <p:sp>
        <p:nvSpPr>
          <p:cNvPr id="4" name="Slide Number Placeholder 3"/>
          <p:cNvSpPr>
            <a:spLocks noGrp="1"/>
          </p:cNvSpPr>
          <p:nvPr>
            <p:ph type="sldNum" sz="quarter" idx="5"/>
          </p:nvPr>
        </p:nvSpPr>
        <p:spPr/>
        <p:txBody>
          <a:bodyPr/>
          <a:lstStyle/>
          <a:p>
            <a:fld id="{7BDA1CCD-81CC-4627-843C-D48E23753D1B}" type="slidenum">
              <a:rPr lang="en-US" smtClean="0"/>
              <a:t>25</a:t>
            </a:fld>
            <a:endParaRPr lang="en-US"/>
          </a:p>
        </p:txBody>
      </p:sp>
    </p:spTree>
    <p:extLst>
      <p:ext uri="{BB962C8B-B14F-4D97-AF65-F5344CB8AC3E}">
        <p14:creationId xmlns:p14="http://schemas.microsoft.com/office/powerpoint/2010/main" val="38605493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Micrographs of apical meristems.</a:t>
            </a:r>
          </a:p>
        </p:txBody>
      </p:sp>
      <p:sp>
        <p:nvSpPr>
          <p:cNvPr id="4" name="Slide Number Placeholder 3"/>
          <p:cNvSpPr>
            <a:spLocks noGrp="1"/>
          </p:cNvSpPr>
          <p:nvPr>
            <p:ph type="sldNum" sz="quarter" idx="5"/>
          </p:nvPr>
        </p:nvSpPr>
        <p:spPr/>
        <p:txBody>
          <a:bodyPr/>
          <a:lstStyle/>
          <a:p>
            <a:fld id="{7BDA1CCD-81CC-4627-843C-D48E23753D1B}" type="slidenum">
              <a:rPr lang="en-US" smtClean="0"/>
              <a:t>26</a:t>
            </a:fld>
            <a:endParaRPr lang="en-US"/>
          </a:p>
        </p:txBody>
      </p:sp>
    </p:spTree>
    <p:extLst>
      <p:ext uri="{BB962C8B-B14F-4D97-AF65-F5344CB8AC3E}">
        <p14:creationId xmlns:p14="http://schemas.microsoft.com/office/powerpoint/2010/main" val="20630066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Vascular Cambium in a dicot.</a:t>
            </a:r>
          </a:p>
        </p:txBody>
      </p:sp>
      <p:sp>
        <p:nvSpPr>
          <p:cNvPr id="4" name="Slide Number Placeholder 3"/>
          <p:cNvSpPr>
            <a:spLocks noGrp="1"/>
          </p:cNvSpPr>
          <p:nvPr>
            <p:ph type="sldNum" sz="quarter" idx="5"/>
          </p:nvPr>
        </p:nvSpPr>
        <p:spPr/>
        <p:txBody>
          <a:bodyPr/>
          <a:lstStyle/>
          <a:p>
            <a:fld id="{7BDA1CCD-81CC-4627-843C-D48E23753D1B}" type="slidenum">
              <a:rPr lang="en-US" smtClean="0"/>
              <a:t>27</a:t>
            </a:fld>
            <a:endParaRPr lang="en-US"/>
          </a:p>
        </p:txBody>
      </p:sp>
    </p:spTree>
    <p:extLst>
      <p:ext uri="{BB962C8B-B14F-4D97-AF65-F5344CB8AC3E}">
        <p14:creationId xmlns:p14="http://schemas.microsoft.com/office/powerpoint/2010/main" val="18526045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Cuttings can be taken from any vegetative part of a plant with meristematic tissue. Remember our plant anatomy. Point out axillary and apical buds.</a:t>
            </a:r>
          </a:p>
        </p:txBody>
      </p:sp>
      <p:sp>
        <p:nvSpPr>
          <p:cNvPr id="4" name="Slide Number Placeholder 3"/>
          <p:cNvSpPr>
            <a:spLocks noGrp="1"/>
          </p:cNvSpPr>
          <p:nvPr>
            <p:ph type="sldNum" sz="quarter" idx="5"/>
          </p:nvPr>
        </p:nvSpPr>
        <p:spPr/>
        <p:txBody>
          <a:bodyPr/>
          <a:lstStyle/>
          <a:p>
            <a:fld id="{7BDA1CCD-81CC-4627-843C-D48E23753D1B}" type="slidenum">
              <a:rPr lang="en-US" smtClean="0"/>
              <a:t>28</a:t>
            </a:fld>
            <a:endParaRPr lang="en-US"/>
          </a:p>
        </p:txBody>
      </p:sp>
    </p:spTree>
    <p:extLst>
      <p:ext uri="{BB962C8B-B14F-4D97-AF65-F5344CB8AC3E}">
        <p14:creationId xmlns:p14="http://schemas.microsoft.com/office/powerpoint/2010/main" val="3561930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gives you an idea of what the different types of stem cuttings are and where they are on a plant. These different types would only be found on a perennial plant that develop woody stems – like trees and shrubs. Vegetables are all herbaceous plants.</a:t>
            </a:r>
          </a:p>
        </p:txBody>
      </p:sp>
      <p:sp>
        <p:nvSpPr>
          <p:cNvPr id="4" name="Slide Number Placeholder 3"/>
          <p:cNvSpPr>
            <a:spLocks noGrp="1"/>
          </p:cNvSpPr>
          <p:nvPr>
            <p:ph type="sldNum" sz="quarter" idx="5"/>
          </p:nvPr>
        </p:nvSpPr>
        <p:spPr/>
        <p:txBody>
          <a:bodyPr/>
          <a:lstStyle/>
          <a:p>
            <a:fld id="{7BDA1CCD-81CC-4627-843C-D48E23753D1B}" type="slidenum">
              <a:rPr lang="en-US" smtClean="0"/>
              <a:t>29</a:t>
            </a:fld>
            <a:endParaRPr lang="en-US"/>
          </a:p>
        </p:txBody>
      </p:sp>
    </p:spTree>
    <p:extLst>
      <p:ext uri="{BB962C8B-B14F-4D97-AF65-F5344CB8AC3E}">
        <p14:creationId xmlns:p14="http://schemas.microsoft.com/office/powerpoint/2010/main" val="1322312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64927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vegetable cuttings would be softwood cuttings because they are herbaceous. </a:t>
            </a:r>
          </a:p>
        </p:txBody>
      </p:sp>
      <p:sp>
        <p:nvSpPr>
          <p:cNvPr id="4" name="Slide Number Placeholder 3"/>
          <p:cNvSpPr>
            <a:spLocks noGrp="1"/>
          </p:cNvSpPr>
          <p:nvPr>
            <p:ph type="sldNum" sz="quarter" idx="5"/>
          </p:nvPr>
        </p:nvSpPr>
        <p:spPr/>
        <p:txBody>
          <a:bodyPr/>
          <a:lstStyle/>
          <a:p>
            <a:fld id="{7BDA1CCD-81CC-4627-843C-D48E23753D1B}" type="slidenum">
              <a:rPr lang="en-US" smtClean="0"/>
              <a:t>30</a:t>
            </a:fld>
            <a:endParaRPr lang="en-US"/>
          </a:p>
        </p:txBody>
      </p:sp>
    </p:spTree>
    <p:extLst>
      <p:ext uri="{BB962C8B-B14F-4D97-AF65-F5344CB8AC3E}">
        <p14:creationId xmlns:p14="http://schemas.microsoft.com/office/powerpoint/2010/main" val="27595873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Edibles that are propagated by root cuttings include blackberries, raspberries and figs.</a:t>
            </a:r>
          </a:p>
        </p:txBody>
      </p:sp>
      <p:sp>
        <p:nvSpPr>
          <p:cNvPr id="4" name="Slide Number Placeholder 3"/>
          <p:cNvSpPr>
            <a:spLocks noGrp="1"/>
          </p:cNvSpPr>
          <p:nvPr>
            <p:ph type="sldNum" sz="quarter" idx="5"/>
          </p:nvPr>
        </p:nvSpPr>
        <p:spPr/>
        <p:txBody>
          <a:bodyPr/>
          <a:lstStyle/>
          <a:p>
            <a:fld id="{7BDA1CCD-81CC-4627-843C-D48E23753D1B}" type="slidenum">
              <a:rPr lang="en-US" smtClean="0"/>
              <a:t>34</a:t>
            </a:fld>
            <a:endParaRPr lang="en-US"/>
          </a:p>
        </p:txBody>
      </p:sp>
    </p:spTree>
    <p:extLst>
      <p:ext uri="{BB962C8B-B14F-4D97-AF65-F5344CB8AC3E}">
        <p14:creationId xmlns:p14="http://schemas.microsoft.com/office/powerpoint/2010/main" val="3271107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DA1CCD-81CC-4627-843C-D48E23753D1B}" type="slidenum">
              <a:rPr lang="en-US" smtClean="0"/>
              <a:t>41</a:t>
            </a:fld>
            <a:endParaRPr lang="en-US"/>
          </a:p>
        </p:txBody>
      </p:sp>
    </p:spTree>
    <p:extLst>
      <p:ext uri="{BB962C8B-B14F-4D97-AF65-F5344CB8AC3E}">
        <p14:creationId xmlns:p14="http://schemas.microsoft.com/office/powerpoint/2010/main" val="2970011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0887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8150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advantage of vegetative propagation methods is that the new plants contain the genetic material of only one parent, so they are essentially clones of the parent plant. </a:t>
            </a:r>
            <a:r>
              <a:rPr lang="en-US" sz="1200" b="0" i="0" u="none" strike="noStrike" kern="1200" dirty="0">
                <a:solidFill>
                  <a:schemeClr val="tx1"/>
                </a:solidFill>
                <a:effectLst/>
                <a:latin typeface="+mn-lt"/>
                <a:ea typeface="+mn-ea"/>
                <a:cs typeface="+mn-cs"/>
              </a:rPr>
              <a:t>With vegetative propagation, plants also bypass the immature seedling phase and therefore reach the mature phase sooner. </a:t>
            </a:r>
            <a:endParaRPr lang="en-US" dirty="0"/>
          </a:p>
        </p:txBody>
      </p:sp>
      <p:sp>
        <p:nvSpPr>
          <p:cNvPr id="4" name="Slide Number Placeholder 3"/>
          <p:cNvSpPr>
            <a:spLocks noGrp="1"/>
          </p:cNvSpPr>
          <p:nvPr>
            <p:ph type="sldNum" sz="quarter" idx="5"/>
          </p:nvPr>
        </p:nvSpPr>
        <p:spPr/>
        <p:txBody>
          <a:bodyPr/>
          <a:lstStyle/>
          <a:p>
            <a:fld id="{7BDA1CCD-81CC-4627-843C-D48E23753D1B}" type="slidenum">
              <a:rPr lang="en-US" smtClean="0"/>
              <a:t>6</a:t>
            </a:fld>
            <a:endParaRPr lang="en-US"/>
          </a:p>
        </p:txBody>
      </p:sp>
    </p:spTree>
    <p:extLst>
      <p:ext uri="{BB962C8B-B14F-4D97-AF65-F5344CB8AC3E}">
        <p14:creationId xmlns:p14="http://schemas.microsoft.com/office/powerpoint/2010/main" val="2678140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Some of the main methods of vegetative propagation are: Division, Layering, Storage Organs, Grafting, Tissue Culture and Cuttings.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DA1CCD-81CC-4627-843C-D48E23753D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4039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Plants that form a clump of crowns or shoots can be divided and the divisions planted separately as new plants. Some examples would be </a:t>
            </a:r>
            <a:r>
              <a:rPr lang="en-US" dirty="0" err="1"/>
              <a:t>hosta</a:t>
            </a:r>
            <a:r>
              <a:rPr lang="en-US" dirty="0"/>
              <a:t>, ginger, iris, </a:t>
            </a:r>
            <a:r>
              <a:rPr lang="en-US" dirty="0" err="1"/>
              <a:t>toadlily</a:t>
            </a:r>
            <a:r>
              <a:rPr lang="en-US" dirty="0"/>
              <a:t> and daylily. There are some vegetables that can be propagated by division which include the perennials asparagus and rhubarb. This is rhubarb and you can see the multiple shoots coming up. You can take a spade or garden knife and cut between each of those shoots and move to a new site.</a:t>
            </a:r>
          </a:p>
        </p:txBody>
      </p:sp>
      <p:sp>
        <p:nvSpPr>
          <p:cNvPr id="4" name="Slide Number Placeholder 3"/>
          <p:cNvSpPr>
            <a:spLocks noGrp="1"/>
          </p:cNvSpPr>
          <p:nvPr>
            <p:ph type="sldNum" sz="quarter" idx="5"/>
          </p:nvPr>
        </p:nvSpPr>
        <p:spPr/>
        <p:txBody>
          <a:bodyPr/>
          <a:lstStyle/>
          <a:p>
            <a:fld id="{7BDA1CCD-81CC-4627-843C-D48E23753D1B}" type="slidenum">
              <a:rPr lang="en-US" smtClean="0"/>
              <a:t>8</a:t>
            </a:fld>
            <a:endParaRPr lang="en-US"/>
          </a:p>
        </p:txBody>
      </p:sp>
    </p:spTree>
    <p:extLst>
      <p:ext uri="{BB962C8B-B14F-4D97-AF65-F5344CB8AC3E}">
        <p14:creationId xmlns:p14="http://schemas.microsoft.com/office/powerpoint/2010/main" val="1686412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Layering is when plants form new roots and eventually entire plants where the stem comes into contact with soil or some growing media. This occurs quite often in nature primarily with shrubby plants. In layering, you are encouraging development of new or “adventitious” roots on a stem while it is still attached to the parent plant. An advantage to layering is that the new plant you’re developing is still attached to the parent so it’s kind of “Set It And Forget It”. Once you set up the layering process, there’s not a lot of maintenance involved.</a:t>
            </a:r>
          </a:p>
        </p:txBody>
      </p:sp>
      <p:sp>
        <p:nvSpPr>
          <p:cNvPr id="4" name="Slide Number Placeholder 3"/>
          <p:cNvSpPr>
            <a:spLocks noGrp="1"/>
          </p:cNvSpPr>
          <p:nvPr>
            <p:ph type="sldNum" sz="quarter" idx="5"/>
          </p:nvPr>
        </p:nvSpPr>
        <p:spPr/>
        <p:txBody>
          <a:bodyPr/>
          <a:lstStyle/>
          <a:p>
            <a:fld id="{7BDA1CCD-81CC-4627-843C-D48E23753D1B}" type="slidenum">
              <a:rPr lang="en-US" smtClean="0"/>
              <a:t>9</a:t>
            </a:fld>
            <a:endParaRPr lang="en-US"/>
          </a:p>
        </p:txBody>
      </p:sp>
    </p:spTree>
    <p:extLst>
      <p:ext uri="{BB962C8B-B14F-4D97-AF65-F5344CB8AC3E}">
        <p14:creationId xmlns:p14="http://schemas.microsoft.com/office/powerpoint/2010/main" val="4195540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71033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9496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699561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00255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634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593016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124651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39607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424784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0973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6/19/2020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85834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6/19/2020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1120756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png"/><Relationship Id="rId7"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s://nam02.safelinks.protection.outlook.com/?url=https%3A%2F%2Fwww.facebook.com%2Fgroups%2F538153443545779%2F&amp;data=02%7C01%7CJWillis%40agcenter.lsu.edu%7C1fa7b9799bb84b8c5bca08d812c8d704%7C804b509899084bdf9c06b3df777563aa%7C0%7C0%7C637280001091919306&amp;sdata=JsQNm5K3rh81uLoONJ%2FOJfxBxCEGEmJXtfMIdw731Sw%3D&amp;reserved=0"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609724" y="1318132"/>
            <a:ext cx="4645250" cy="2889114"/>
          </a:xfrm>
        </p:spPr>
        <p:txBody>
          <a:bodyPr anchor="b">
            <a:normAutofit fontScale="90000"/>
          </a:bodyPr>
          <a:lstStyle/>
          <a:p>
            <a:pPr algn="l"/>
            <a:r>
              <a:rPr lang="en-US" dirty="0"/>
              <a:t>Module 6:</a:t>
            </a:r>
            <a:br>
              <a:rPr lang="en-US" dirty="0"/>
            </a:br>
            <a:br>
              <a:rPr lang="en-US" dirty="0"/>
            </a:br>
            <a:r>
              <a:rPr lang="en-US" dirty="0"/>
              <a:t>Plant Propagation - Vegetative</a:t>
            </a:r>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3"/>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
        <p:nvSpPr>
          <p:cNvPr id="10" name="Rectangle 9">
            <a:extLst>
              <a:ext uri="{FF2B5EF4-FFF2-40B4-BE49-F238E27FC236}">
                <a16:creationId xmlns:a16="http://schemas.microsoft.com/office/drawing/2014/main" id="{AF51505E-D89D-49A9-81E3-7EAB69F18C7C}"/>
              </a:ext>
            </a:extLst>
          </p:cNvPr>
          <p:cNvSpPr/>
          <p:nvPr/>
        </p:nvSpPr>
        <p:spPr>
          <a:xfrm>
            <a:off x="5595916" y="4528089"/>
            <a:ext cx="6096000" cy="2177006"/>
          </a:xfrm>
          <a:prstGeom prst="rect">
            <a:avLst/>
          </a:prstGeom>
        </p:spPr>
        <p:txBody>
          <a:bodyPr>
            <a:spAutoFit/>
          </a:bodyPr>
          <a:lstStyle/>
          <a:p>
            <a:pPr lvl="0" algn="ctr">
              <a:lnSpc>
                <a:spcPct val="90000"/>
              </a:lnSpc>
              <a:spcBef>
                <a:spcPts val="1000"/>
              </a:spcBef>
            </a:pPr>
            <a:r>
              <a:rPr lang="en-US" sz="3600" dirty="0">
                <a:solidFill>
                  <a:prstClr val="white"/>
                </a:solidFill>
              </a:rPr>
              <a:t>LSU AgCenter Home Gardening Certificate Course</a:t>
            </a:r>
          </a:p>
          <a:p>
            <a:pPr lvl="0" algn="ctr">
              <a:lnSpc>
                <a:spcPct val="90000"/>
              </a:lnSpc>
              <a:spcBef>
                <a:spcPts val="1000"/>
              </a:spcBef>
            </a:pPr>
            <a:endParaRPr lang="en-US" sz="2000" dirty="0">
              <a:solidFill>
                <a:prstClr val="white"/>
              </a:solidFill>
            </a:endParaRPr>
          </a:p>
          <a:p>
            <a:pPr lvl="0" algn="ctr">
              <a:lnSpc>
                <a:spcPct val="90000"/>
              </a:lnSpc>
              <a:spcBef>
                <a:spcPts val="1000"/>
              </a:spcBef>
            </a:pPr>
            <a:r>
              <a:rPr lang="en-US" sz="2000" dirty="0">
                <a:solidFill>
                  <a:prstClr val="white"/>
                </a:solidFill>
              </a:rPr>
              <a:t>Dr. Joe Willis, Dr. Paula Barton-Willis, Anna Timmerman &amp; Christopher Dunaway</a:t>
            </a:r>
          </a:p>
        </p:txBody>
      </p:sp>
    </p:spTree>
    <p:extLst>
      <p:ext uri="{BB962C8B-B14F-4D97-AF65-F5344CB8AC3E}">
        <p14:creationId xmlns:p14="http://schemas.microsoft.com/office/powerpoint/2010/main" val="401062099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3042DE-DC84-4C5A-9CB4-989CA4A1EAAB}"/>
              </a:ext>
            </a:extLst>
          </p:cNvPr>
          <p:cNvSpPr txBox="1"/>
          <p:nvPr/>
        </p:nvSpPr>
        <p:spPr>
          <a:xfrm>
            <a:off x="3137140" y="199293"/>
            <a:ext cx="5917720" cy="830997"/>
          </a:xfrm>
          <a:prstGeom prst="rect">
            <a:avLst/>
          </a:prstGeom>
          <a:noFill/>
        </p:spPr>
        <p:txBody>
          <a:bodyPr wrap="square" rtlCol="0">
            <a:spAutoFit/>
          </a:bodyPr>
          <a:lstStyle/>
          <a:p>
            <a:pPr algn="ctr"/>
            <a:r>
              <a:rPr lang="en-US" sz="4800" dirty="0"/>
              <a:t>Air-Layering</a:t>
            </a:r>
          </a:p>
        </p:txBody>
      </p:sp>
      <p:sp>
        <p:nvSpPr>
          <p:cNvPr id="4" name="TextBox 3">
            <a:extLst>
              <a:ext uri="{FF2B5EF4-FFF2-40B4-BE49-F238E27FC236}">
                <a16:creationId xmlns:a16="http://schemas.microsoft.com/office/drawing/2014/main" id="{3CC67625-3794-4B5C-84E9-24BDCFD605DA}"/>
              </a:ext>
            </a:extLst>
          </p:cNvPr>
          <p:cNvSpPr txBox="1"/>
          <p:nvPr/>
        </p:nvSpPr>
        <p:spPr>
          <a:xfrm>
            <a:off x="0" y="1076002"/>
            <a:ext cx="8461440" cy="5847755"/>
          </a:xfrm>
          <a:prstGeom prst="rect">
            <a:avLst/>
          </a:prstGeom>
          <a:noFill/>
        </p:spPr>
        <p:txBody>
          <a:bodyPr wrap="square" rtlCol="0">
            <a:spAutoFit/>
          </a:bodyPr>
          <a:lstStyle/>
          <a:p>
            <a:pPr marL="742950" indent="-742950">
              <a:buFont typeface="+mj-lt"/>
              <a:buAutoNum type="arabicPeriod"/>
            </a:pPr>
            <a:r>
              <a:rPr lang="en-US" sz="3400" dirty="0"/>
              <a:t>Select a stem about the size of a pencil and and measure 12-15 inches from the branch tip. </a:t>
            </a:r>
          </a:p>
          <a:p>
            <a:pPr marL="742950" indent="-742950">
              <a:buFont typeface="+mj-lt"/>
              <a:buAutoNum type="arabicPeriod"/>
            </a:pPr>
            <a:r>
              <a:rPr lang="en-US" sz="3400" dirty="0"/>
              <a:t>Remove the leaves and any twigs on the stem 3-4 inches above and below the layering point so the stem is completely clear of any foliage. </a:t>
            </a:r>
          </a:p>
          <a:p>
            <a:pPr marL="742950" indent="-742950">
              <a:buFont typeface="+mj-lt"/>
              <a:buAutoNum type="arabicPeriod"/>
            </a:pPr>
            <a:r>
              <a:rPr lang="en-US" sz="3400" dirty="0"/>
              <a:t>Make parallel score cuts on the branch to create a 1-inch ring and remove the bark to expose the bright inner green of the cambium layer. </a:t>
            </a:r>
          </a:p>
        </p:txBody>
      </p:sp>
      <p:pic>
        <p:nvPicPr>
          <p:cNvPr id="5" name="Picture 4">
            <a:extLst>
              <a:ext uri="{FF2B5EF4-FFF2-40B4-BE49-F238E27FC236}">
                <a16:creationId xmlns:a16="http://schemas.microsoft.com/office/drawing/2014/main" id="{48FBE5C2-7D42-41F2-8DE6-21B3CBB7491A}"/>
              </a:ext>
            </a:extLst>
          </p:cNvPr>
          <p:cNvPicPr>
            <a:picLocks noChangeAspect="1"/>
          </p:cNvPicPr>
          <p:nvPr/>
        </p:nvPicPr>
        <p:blipFill rotWithShape="1">
          <a:blip r:embed="rId4"/>
          <a:srcRect l="3412" r="7559"/>
          <a:stretch/>
        </p:blipFill>
        <p:spPr>
          <a:xfrm>
            <a:off x="8461440" y="1076002"/>
            <a:ext cx="3730560" cy="4410817"/>
          </a:xfrm>
          <a:prstGeom prst="rect">
            <a:avLst/>
          </a:prstGeom>
        </p:spPr>
      </p:pic>
    </p:spTree>
    <p:extLst>
      <p:ext uri="{BB962C8B-B14F-4D97-AF65-F5344CB8AC3E}">
        <p14:creationId xmlns:p14="http://schemas.microsoft.com/office/powerpoint/2010/main" val="323722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3042DE-DC84-4C5A-9CB4-989CA4A1EAAB}"/>
              </a:ext>
            </a:extLst>
          </p:cNvPr>
          <p:cNvSpPr txBox="1"/>
          <p:nvPr/>
        </p:nvSpPr>
        <p:spPr>
          <a:xfrm>
            <a:off x="3137140" y="199293"/>
            <a:ext cx="59177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Air-Layering</a:t>
            </a:r>
          </a:p>
        </p:txBody>
      </p:sp>
      <p:sp>
        <p:nvSpPr>
          <p:cNvPr id="4" name="TextBox 3">
            <a:extLst>
              <a:ext uri="{FF2B5EF4-FFF2-40B4-BE49-F238E27FC236}">
                <a16:creationId xmlns:a16="http://schemas.microsoft.com/office/drawing/2014/main" id="{3CC67625-3794-4B5C-84E9-24BDCFD605DA}"/>
              </a:ext>
            </a:extLst>
          </p:cNvPr>
          <p:cNvSpPr txBox="1"/>
          <p:nvPr/>
        </p:nvSpPr>
        <p:spPr>
          <a:xfrm>
            <a:off x="224287" y="1144594"/>
            <a:ext cx="6813132" cy="5632311"/>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4.  Dust the exposed area with rooting hormone and wrap the exposed site on the branch with damp sphagnum peat moss that has been soaking in water for several hours. </a:t>
            </a:r>
          </a:p>
          <a:p>
            <a:pPr marR="0" lvl="0" algn="l" defTabSz="914400" rtl="0" eaLnBrk="1" fontAlgn="auto" latinLnBrk="0" hangingPunct="1">
              <a:lnSpc>
                <a:spcPct val="100000"/>
              </a:lnSpc>
              <a:spcBef>
                <a:spcPts val="0"/>
              </a:spcBef>
              <a:spcAft>
                <a:spcPts val="0"/>
              </a:spcAft>
              <a:buClrTx/>
              <a:buSzTx/>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5.  Using wire twist ties, secure plastic wrap around the moss bundle on either on either side of the girdled branch. </a:t>
            </a:r>
          </a:p>
        </p:txBody>
      </p:sp>
      <p:pic>
        <p:nvPicPr>
          <p:cNvPr id="5" name="Picture 4">
            <a:extLst>
              <a:ext uri="{FF2B5EF4-FFF2-40B4-BE49-F238E27FC236}">
                <a16:creationId xmlns:a16="http://schemas.microsoft.com/office/drawing/2014/main" id="{48FBE5C2-7D42-41F2-8DE6-21B3CBB7491A}"/>
              </a:ext>
            </a:extLst>
          </p:cNvPr>
          <p:cNvPicPr>
            <a:picLocks noChangeAspect="1"/>
          </p:cNvPicPr>
          <p:nvPr/>
        </p:nvPicPr>
        <p:blipFill>
          <a:blip r:embed="rId4"/>
          <a:stretch>
            <a:fillRect/>
          </a:stretch>
        </p:blipFill>
        <p:spPr>
          <a:xfrm>
            <a:off x="7224324" y="1315311"/>
            <a:ext cx="4706007" cy="4953691"/>
          </a:xfrm>
          <a:prstGeom prst="rect">
            <a:avLst/>
          </a:prstGeom>
        </p:spPr>
      </p:pic>
    </p:spTree>
    <p:extLst>
      <p:ext uri="{BB962C8B-B14F-4D97-AF65-F5344CB8AC3E}">
        <p14:creationId xmlns:p14="http://schemas.microsoft.com/office/powerpoint/2010/main" val="3074292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3042DE-DC84-4C5A-9CB4-989CA4A1EAAB}"/>
              </a:ext>
            </a:extLst>
          </p:cNvPr>
          <p:cNvSpPr txBox="1"/>
          <p:nvPr/>
        </p:nvSpPr>
        <p:spPr>
          <a:xfrm>
            <a:off x="3137140" y="0"/>
            <a:ext cx="59177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dirty="0">
                <a:solidFill>
                  <a:prstClr val="black"/>
                </a:solidFill>
                <a:latin typeface="Calibri" panose="020F0502020204030204"/>
              </a:rPr>
              <a:t>Simple</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-Layering</a:t>
            </a:r>
          </a:p>
        </p:txBody>
      </p:sp>
      <p:sp>
        <p:nvSpPr>
          <p:cNvPr id="5" name="Rectangle 4">
            <a:extLst>
              <a:ext uri="{FF2B5EF4-FFF2-40B4-BE49-F238E27FC236}">
                <a16:creationId xmlns:a16="http://schemas.microsoft.com/office/drawing/2014/main" id="{2EC30B7A-3ADB-4D1E-86D4-096C6B6C230C}"/>
              </a:ext>
            </a:extLst>
          </p:cNvPr>
          <p:cNvSpPr/>
          <p:nvPr/>
        </p:nvSpPr>
        <p:spPr>
          <a:xfrm>
            <a:off x="120770" y="1575860"/>
            <a:ext cx="7280694" cy="3970318"/>
          </a:xfrm>
          <a:prstGeom prst="rect">
            <a:avLst/>
          </a:prstGeom>
        </p:spPr>
        <p:txBody>
          <a:bodyPr wrap="square">
            <a:spAutoFit/>
          </a:bodyPr>
          <a:lstStyle/>
          <a:p>
            <a:pPr marL="514350" indent="-514350">
              <a:buFont typeface="+mj-lt"/>
              <a:buAutoNum type="arabicPeriod"/>
            </a:pPr>
            <a:r>
              <a:rPr lang="en-US" sz="3600" dirty="0"/>
              <a:t>Choose a low growing branch about a pencil-width in diameter.</a:t>
            </a:r>
          </a:p>
          <a:p>
            <a:pPr marL="514350" indent="-514350">
              <a:buFont typeface="+mj-lt"/>
              <a:buAutoNum type="arabicPeriod"/>
            </a:pPr>
            <a:r>
              <a:rPr lang="en-US" sz="3600" dirty="0"/>
              <a:t>Remove any leaves where the branch will contact the ground</a:t>
            </a:r>
          </a:p>
          <a:p>
            <a:pPr marL="514350" indent="-514350">
              <a:buFont typeface="+mj-lt"/>
              <a:buAutoNum type="arabicPeriod"/>
            </a:pPr>
            <a:r>
              <a:rPr lang="en-US" sz="3600" dirty="0"/>
              <a:t>Wound its underside using a sterilized knife to create small thin slits.</a:t>
            </a:r>
          </a:p>
        </p:txBody>
      </p:sp>
      <p:pic>
        <p:nvPicPr>
          <p:cNvPr id="7" name="Picture 6">
            <a:extLst>
              <a:ext uri="{FF2B5EF4-FFF2-40B4-BE49-F238E27FC236}">
                <a16:creationId xmlns:a16="http://schemas.microsoft.com/office/drawing/2014/main" id="{740CCFAB-377C-43F9-A663-00F77CA7F64A}"/>
              </a:ext>
            </a:extLst>
          </p:cNvPr>
          <p:cNvPicPr>
            <a:picLocks noChangeAspect="1"/>
          </p:cNvPicPr>
          <p:nvPr/>
        </p:nvPicPr>
        <p:blipFill>
          <a:blip r:embed="rId4"/>
          <a:stretch>
            <a:fillRect/>
          </a:stretch>
        </p:blipFill>
        <p:spPr>
          <a:xfrm>
            <a:off x="7318977" y="1880558"/>
            <a:ext cx="4873023" cy="4263606"/>
          </a:xfrm>
          <a:prstGeom prst="rect">
            <a:avLst/>
          </a:prstGeom>
        </p:spPr>
      </p:pic>
    </p:spTree>
    <p:extLst>
      <p:ext uri="{BB962C8B-B14F-4D97-AF65-F5344CB8AC3E}">
        <p14:creationId xmlns:p14="http://schemas.microsoft.com/office/powerpoint/2010/main" val="2622068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3042DE-DC84-4C5A-9CB4-989CA4A1EAAB}"/>
              </a:ext>
            </a:extLst>
          </p:cNvPr>
          <p:cNvSpPr txBox="1"/>
          <p:nvPr/>
        </p:nvSpPr>
        <p:spPr>
          <a:xfrm>
            <a:off x="3137140" y="0"/>
            <a:ext cx="59177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Simple-Layering</a:t>
            </a:r>
          </a:p>
        </p:txBody>
      </p:sp>
      <p:sp>
        <p:nvSpPr>
          <p:cNvPr id="5" name="Rectangle 4">
            <a:extLst>
              <a:ext uri="{FF2B5EF4-FFF2-40B4-BE49-F238E27FC236}">
                <a16:creationId xmlns:a16="http://schemas.microsoft.com/office/drawing/2014/main" id="{2EC30B7A-3ADB-4D1E-86D4-096C6B6C230C}"/>
              </a:ext>
            </a:extLst>
          </p:cNvPr>
          <p:cNvSpPr/>
          <p:nvPr/>
        </p:nvSpPr>
        <p:spPr>
          <a:xfrm>
            <a:off x="155276" y="1472344"/>
            <a:ext cx="7211682" cy="5078313"/>
          </a:xfrm>
          <a:prstGeom prst="rect">
            <a:avLst/>
          </a:prstGeom>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4.   Dig a shallow trench where the branch meets the soil and dust the wounded, exposed branch with rooting hormone.</a:t>
            </a:r>
          </a:p>
          <a:p>
            <a:pPr marR="0" lvl="0" algn="l" defTabSz="914400" rtl="0" eaLnBrk="1" fontAlgn="auto" latinLnBrk="0" hangingPunct="1">
              <a:lnSpc>
                <a:spcPct val="100000"/>
              </a:lnSpc>
              <a:spcBef>
                <a:spcPts val="0"/>
              </a:spcBef>
              <a:spcAft>
                <a:spcPts val="0"/>
              </a:spcAft>
              <a:buClrTx/>
              <a:buSzTx/>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5.   Bury the wounded portion of the stem. </a:t>
            </a:r>
          </a:p>
          <a:p>
            <a:pPr marR="0" lvl="0" algn="l" defTabSz="914400" rtl="0" eaLnBrk="1" fontAlgn="auto" latinLnBrk="0" hangingPunct="1">
              <a:lnSpc>
                <a:spcPct val="100000"/>
              </a:lnSpc>
              <a:spcBef>
                <a:spcPts val="0"/>
              </a:spcBef>
              <a:spcAft>
                <a:spcPts val="0"/>
              </a:spcAft>
              <a:buClrTx/>
              <a:buSzTx/>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6.   You can stake the branch’s tip above ground with a small wood stake to ensure that it grows straight. </a:t>
            </a:r>
          </a:p>
        </p:txBody>
      </p:sp>
      <p:pic>
        <p:nvPicPr>
          <p:cNvPr id="7" name="Picture 6">
            <a:extLst>
              <a:ext uri="{FF2B5EF4-FFF2-40B4-BE49-F238E27FC236}">
                <a16:creationId xmlns:a16="http://schemas.microsoft.com/office/drawing/2014/main" id="{740CCFAB-377C-43F9-A663-00F77CA7F64A}"/>
              </a:ext>
            </a:extLst>
          </p:cNvPr>
          <p:cNvPicPr>
            <a:picLocks noChangeAspect="1"/>
          </p:cNvPicPr>
          <p:nvPr/>
        </p:nvPicPr>
        <p:blipFill>
          <a:blip r:embed="rId4"/>
          <a:stretch>
            <a:fillRect/>
          </a:stretch>
        </p:blipFill>
        <p:spPr>
          <a:xfrm>
            <a:off x="7476729" y="2018581"/>
            <a:ext cx="4715272" cy="4125583"/>
          </a:xfrm>
          <a:prstGeom prst="rect">
            <a:avLst/>
          </a:prstGeom>
        </p:spPr>
      </p:pic>
    </p:spTree>
    <p:extLst>
      <p:ext uri="{BB962C8B-B14F-4D97-AF65-F5344CB8AC3E}">
        <p14:creationId xmlns:p14="http://schemas.microsoft.com/office/powerpoint/2010/main" val="2741143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627564-DC30-47D0-B984-F523BF424B73}"/>
              </a:ext>
            </a:extLst>
          </p:cNvPr>
          <p:cNvSpPr txBox="1"/>
          <p:nvPr/>
        </p:nvSpPr>
        <p:spPr>
          <a:xfrm>
            <a:off x="1929441" y="0"/>
            <a:ext cx="8333117" cy="830997"/>
          </a:xfrm>
          <a:prstGeom prst="rect">
            <a:avLst/>
          </a:prstGeom>
          <a:noFill/>
        </p:spPr>
        <p:txBody>
          <a:bodyPr wrap="square" rtlCol="0">
            <a:spAutoFit/>
          </a:bodyPr>
          <a:lstStyle/>
          <a:p>
            <a:pPr algn="ctr"/>
            <a:r>
              <a:rPr lang="en-US" sz="4800" dirty="0"/>
              <a:t>Tip-Layering and Trench-Layering</a:t>
            </a:r>
          </a:p>
        </p:txBody>
      </p:sp>
      <p:pic>
        <p:nvPicPr>
          <p:cNvPr id="4" name="Picture 3">
            <a:extLst>
              <a:ext uri="{FF2B5EF4-FFF2-40B4-BE49-F238E27FC236}">
                <a16:creationId xmlns:a16="http://schemas.microsoft.com/office/drawing/2014/main" id="{084FDA32-52EB-42B8-87BA-B695736F8F75}"/>
              </a:ext>
            </a:extLst>
          </p:cNvPr>
          <p:cNvPicPr>
            <a:picLocks noChangeAspect="1"/>
          </p:cNvPicPr>
          <p:nvPr/>
        </p:nvPicPr>
        <p:blipFill>
          <a:blip r:embed="rId4"/>
          <a:stretch>
            <a:fillRect/>
          </a:stretch>
        </p:blipFill>
        <p:spPr>
          <a:xfrm>
            <a:off x="0" y="1827504"/>
            <a:ext cx="5694523" cy="3865930"/>
          </a:xfrm>
          <a:prstGeom prst="rect">
            <a:avLst/>
          </a:prstGeom>
        </p:spPr>
      </p:pic>
      <p:pic>
        <p:nvPicPr>
          <p:cNvPr id="5" name="Picture 4">
            <a:extLst>
              <a:ext uri="{FF2B5EF4-FFF2-40B4-BE49-F238E27FC236}">
                <a16:creationId xmlns:a16="http://schemas.microsoft.com/office/drawing/2014/main" id="{7DFB71E8-A22F-411C-9D19-071382462F03}"/>
              </a:ext>
            </a:extLst>
          </p:cNvPr>
          <p:cNvPicPr>
            <a:picLocks noChangeAspect="1"/>
          </p:cNvPicPr>
          <p:nvPr/>
        </p:nvPicPr>
        <p:blipFill>
          <a:blip r:embed="rId5"/>
          <a:stretch>
            <a:fillRect/>
          </a:stretch>
        </p:blipFill>
        <p:spPr>
          <a:xfrm>
            <a:off x="6641802" y="1028329"/>
            <a:ext cx="3416600" cy="1735965"/>
          </a:xfrm>
          <a:prstGeom prst="rect">
            <a:avLst/>
          </a:prstGeom>
        </p:spPr>
      </p:pic>
      <p:pic>
        <p:nvPicPr>
          <p:cNvPr id="6" name="Picture 5">
            <a:extLst>
              <a:ext uri="{FF2B5EF4-FFF2-40B4-BE49-F238E27FC236}">
                <a16:creationId xmlns:a16="http://schemas.microsoft.com/office/drawing/2014/main" id="{1AB4A680-3661-4F6C-A551-DA83C7A9EBC8}"/>
              </a:ext>
            </a:extLst>
          </p:cNvPr>
          <p:cNvPicPr>
            <a:picLocks noChangeAspect="1"/>
          </p:cNvPicPr>
          <p:nvPr/>
        </p:nvPicPr>
        <p:blipFill>
          <a:blip r:embed="rId6"/>
          <a:stretch>
            <a:fillRect/>
          </a:stretch>
        </p:blipFill>
        <p:spPr>
          <a:xfrm>
            <a:off x="8603738" y="4866179"/>
            <a:ext cx="3317639" cy="1756397"/>
          </a:xfrm>
          <a:prstGeom prst="rect">
            <a:avLst/>
          </a:prstGeom>
        </p:spPr>
      </p:pic>
      <p:pic>
        <p:nvPicPr>
          <p:cNvPr id="8" name="Picture 7">
            <a:extLst>
              <a:ext uri="{FF2B5EF4-FFF2-40B4-BE49-F238E27FC236}">
                <a16:creationId xmlns:a16="http://schemas.microsoft.com/office/drawing/2014/main" id="{596186F1-B549-43CD-BB6F-E40E94AC73F4}"/>
              </a:ext>
            </a:extLst>
          </p:cNvPr>
          <p:cNvPicPr>
            <a:picLocks noChangeAspect="1"/>
          </p:cNvPicPr>
          <p:nvPr/>
        </p:nvPicPr>
        <p:blipFill>
          <a:blip r:embed="rId7"/>
          <a:stretch>
            <a:fillRect/>
          </a:stretch>
        </p:blipFill>
        <p:spPr>
          <a:xfrm>
            <a:off x="8126084" y="2880751"/>
            <a:ext cx="3147293" cy="1793893"/>
          </a:xfrm>
          <a:prstGeom prst="rect">
            <a:avLst/>
          </a:prstGeom>
        </p:spPr>
      </p:pic>
    </p:spTree>
    <p:extLst>
      <p:ext uri="{BB962C8B-B14F-4D97-AF65-F5344CB8AC3E}">
        <p14:creationId xmlns:p14="http://schemas.microsoft.com/office/powerpoint/2010/main" val="3567820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6F8EA7-02C4-4743-AC4F-ACE53FE63F8E}"/>
              </a:ext>
            </a:extLst>
          </p:cNvPr>
          <p:cNvPicPr>
            <a:picLocks noChangeAspect="1"/>
          </p:cNvPicPr>
          <p:nvPr/>
        </p:nvPicPr>
        <p:blipFill rotWithShape="1">
          <a:blip r:embed="rId4"/>
          <a:srcRect l="5108" r="42062" b="19153"/>
          <a:stretch/>
        </p:blipFill>
        <p:spPr>
          <a:xfrm>
            <a:off x="6845417" y="1397329"/>
            <a:ext cx="5346583" cy="5460672"/>
          </a:xfrm>
          <a:prstGeom prst="rect">
            <a:avLst/>
          </a:prstGeom>
        </p:spPr>
      </p:pic>
      <p:sp>
        <p:nvSpPr>
          <p:cNvPr id="4" name="TextBox 3">
            <a:extLst>
              <a:ext uri="{FF2B5EF4-FFF2-40B4-BE49-F238E27FC236}">
                <a16:creationId xmlns:a16="http://schemas.microsoft.com/office/drawing/2014/main" id="{F0276E7E-6308-4990-B4E1-ED218D0AB9B3}"/>
              </a:ext>
            </a:extLst>
          </p:cNvPr>
          <p:cNvSpPr txBox="1"/>
          <p:nvPr/>
        </p:nvSpPr>
        <p:spPr>
          <a:xfrm>
            <a:off x="3680604" y="0"/>
            <a:ext cx="4830792" cy="830997"/>
          </a:xfrm>
          <a:prstGeom prst="rect">
            <a:avLst/>
          </a:prstGeom>
          <a:noFill/>
        </p:spPr>
        <p:txBody>
          <a:bodyPr wrap="square" rtlCol="0">
            <a:spAutoFit/>
          </a:bodyPr>
          <a:lstStyle/>
          <a:p>
            <a:pPr algn="ctr"/>
            <a:r>
              <a:rPr lang="en-US" sz="4800" dirty="0"/>
              <a:t>Mound-Layering</a:t>
            </a:r>
          </a:p>
        </p:txBody>
      </p:sp>
      <p:sp>
        <p:nvSpPr>
          <p:cNvPr id="5" name="Rectangle 4">
            <a:extLst>
              <a:ext uri="{FF2B5EF4-FFF2-40B4-BE49-F238E27FC236}">
                <a16:creationId xmlns:a16="http://schemas.microsoft.com/office/drawing/2014/main" id="{1C605515-0570-4966-9913-2FC0C48FD8C3}"/>
              </a:ext>
            </a:extLst>
          </p:cNvPr>
          <p:cNvSpPr/>
          <p:nvPr/>
        </p:nvSpPr>
        <p:spPr>
          <a:xfrm>
            <a:off x="201283" y="1397328"/>
            <a:ext cx="6096000" cy="5632311"/>
          </a:xfrm>
          <a:prstGeom prst="rect">
            <a:avLst/>
          </a:prstGeom>
        </p:spPr>
        <p:txBody>
          <a:bodyPr>
            <a:spAutoFit/>
          </a:bodyPr>
          <a:lstStyle/>
          <a:p>
            <a:pPr marL="514350" indent="-514350">
              <a:buFont typeface="+mj-lt"/>
              <a:buAutoNum type="arabicPeriod"/>
            </a:pPr>
            <a:r>
              <a:rPr lang="en-US" sz="4000" dirty="0"/>
              <a:t>Cut the plant back to 1 inch above the soil surface in the dormant season. </a:t>
            </a:r>
          </a:p>
          <a:p>
            <a:pPr marL="514350" indent="-514350">
              <a:buFont typeface="+mj-lt"/>
              <a:buAutoNum type="arabicPeriod"/>
            </a:pPr>
            <a:r>
              <a:rPr lang="en-US" sz="4000" dirty="0"/>
              <a:t>Dormant buds will produce new shoots in the spring. </a:t>
            </a:r>
          </a:p>
          <a:p>
            <a:pPr marL="514350" indent="-514350">
              <a:buFont typeface="+mj-lt"/>
              <a:buAutoNum type="arabicPeriod"/>
            </a:pPr>
            <a:r>
              <a:rPr lang="en-US" sz="4000" dirty="0"/>
              <a:t>Mound soil over the new shoots as they grow. </a:t>
            </a:r>
          </a:p>
        </p:txBody>
      </p:sp>
    </p:spTree>
    <p:extLst>
      <p:ext uri="{BB962C8B-B14F-4D97-AF65-F5344CB8AC3E}">
        <p14:creationId xmlns:p14="http://schemas.microsoft.com/office/powerpoint/2010/main" val="265122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6F8EA7-02C4-4743-AC4F-ACE53FE63F8E}"/>
              </a:ext>
            </a:extLst>
          </p:cNvPr>
          <p:cNvPicPr>
            <a:picLocks noChangeAspect="1"/>
          </p:cNvPicPr>
          <p:nvPr/>
        </p:nvPicPr>
        <p:blipFill rotWithShape="1">
          <a:blip r:embed="rId4"/>
          <a:srcRect l="5108" r="42062" b="19153"/>
          <a:stretch/>
        </p:blipFill>
        <p:spPr>
          <a:xfrm>
            <a:off x="6694098" y="1242781"/>
            <a:ext cx="5497902" cy="5615220"/>
          </a:xfrm>
          <a:prstGeom prst="rect">
            <a:avLst/>
          </a:prstGeom>
        </p:spPr>
      </p:pic>
      <p:sp>
        <p:nvSpPr>
          <p:cNvPr id="4" name="TextBox 3">
            <a:extLst>
              <a:ext uri="{FF2B5EF4-FFF2-40B4-BE49-F238E27FC236}">
                <a16:creationId xmlns:a16="http://schemas.microsoft.com/office/drawing/2014/main" id="{F0276E7E-6308-4990-B4E1-ED218D0AB9B3}"/>
              </a:ext>
            </a:extLst>
          </p:cNvPr>
          <p:cNvSpPr txBox="1"/>
          <p:nvPr/>
        </p:nvSpPr>
        <p:spPr>
          <a:xfrm>
            <a:off x="3680604" y="0"/>
            <a:ext cx="483079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Mound-Layering</a:t>
            </a:r>
          </a:p>
        </p:txBody>
      </p:sp>
      <p:sp>
        <p:nvSpPr>
          <p:cNvPr id="5" name="Rectangle 4">
            <a:extLst>
              <a:ext uri="{FF2B5EF4-FFF2-40B4-BE49-F238E27FC236}">
                <a16:creationId xmlns:a16="http://schemas.microsoft.com/office/drawing/2014/main" id="{1C605515-0570-4966-9913-2FC0C48FD8C3}"/>
              </a:ext>
            </a:extLst>
          </p:cNvPr>
          <p:cNvSpPr/>
          <p:nvPr/>
        </p:nvSpPr>
        <p:spPr>
          <a:xfrm>
            <a:off x="132271" y="1924125"/>
            <a:ext cx="6096000" cy="3170099"/>
          </a:xfrm>
          <a:prstGeom prst="rect">
            <a:avLst/>
          </a:prstGeom>
        </p:spPr>
        <p:txBody>
          <a:bodyPr>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4.   Roots will develop at the bases of the young shoots. </a:t>
            </a:r>
          </a:p>
          <a:p>
            <a:pPr marR="0" lvl="0" algn="l" defTabSz="914400" rtl="0" eaLnBrk="1" fontAlgn="auto" latinLnBrk="0" hangingPunct="1">
              <a:lnSpc>
                <a:spcPct val="100000"/>
              </a:lnSpc>
              <a:spcBef>
                <a:spcPts val="0"/>
              </a:spcBef>
              <a:spcAft>
                <a:spcPts val="0"/>
              </a:spcAft>
              <a:buClrTx/>
              <a:buSzTx/>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5.   Remove the mound and cut away the new plants during the dormant season. </a:t>
            </a:r>
          </a:p>
        </p:txBody>
      </p:sp>
    </p:spTree>
    <p:extLst>
      <p:ext uri="{BB962C8B-B14F-4D97-AF65-F5344CB8AC3E}">
        <p14:creationId xmlns:p14="http://schemas.microsoft.com/office/powerpoint/2010/main" val="1181039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93D8385-1B48-4233-A552-F4B0B603E905}"/>
              </a:ext>
            </a:extLst>
          </p:cNvPr>
          <p:cNvSpPr txBox="1"/>
          <p:nvPr/>
        </p:nvSpPr>
        <p:spPr>
          <a:xfrm>
            <a:off x="2964612" y="0"/>
            <a:ext cx="6262776" cy="830997"/>
          </a:xfrm>
          <a:prstGeom prst="rect">
            <a:avLst/>
          </a:prstGeom>
          <a:noFill/>
        </p:spPr>
        <p:txBody>
          <a:bodyPr wrap="square" rtlCol="0">
            <a:spAutoFit/>
          </a:bodyPr>
          <a:lstStyle/>
          <a:p>
            <a:pPr algn="ctr"/>
            <a:r>
              <a:rPr lang="en-US" sz="4800" dirty="0"/>
              <a:t>Storage Organs - Bulbs</a:t>
            </a:r>
          </a:p>
        </p:txBody>
      </p:sp>
      <p:sp>
        <p:nvSpPr>
          <p:cNvPr id="2" name="Rectangle 1">
            <a:extLst>
              <a:ext uri="{FF2B5EF4-FFF2-40B4-BE49-F238E27FC236}">
                <a16:creationId xmlns:a16="http://schemas.microsoft.com/office/drawing/2014/main" id="{8E2D7004-E05B-415B-AC08-43C057FB2756}"/>
              </a:ext>
            </a:extLst>
          </p:cNvPr>
          <p:cNvSpPr/>
          <p:nvPr/>
        </p:nvSpPr>
        <p:spPr>
          <a:xfrm>
            <a:off x="258792" y="1466244"/>
            <a:ext cx="8057071" cy="5016758"/>
          </a:xfrm>
          <a:prstGeom prst="rect">
            <a:avLst/>
          </a:prstGeom>
        </p:spPr>
        <p:txBody>
          <a:bodyPr wrap="square">
            <a:spAutoFit/>
          </a:bodyPr>
          <a:lstStyle/>
          <a:p>
            <a:pPr marL="742950" indent="-742950">
              <a:buFont typeface="+mj-lt"/>
              <a:buAutoNum type="arabicPeriod"/>
            </a:pPr>
            <a:r>
              <a:rPr lang="en-US" sz="4000" dirty="0"/>
              <a:t>Botanically, a true bulb is a short stem with fleshy leaves or leaf bases that function as food storage organs during dormancy.</a:t>
            </a:r>
          </a:p>
          <a:p>
            <a:pPr marL="742950" indent="-742950">
              <a:buFont typeface="+mj-lt"/>
              <a:buAutoNum type="arabicPeriod"/>
            </a:pPr>
            <a:r>
              <a:rPr lang="en-US" sz="4000" dirty="0"/>
              <a:t>In gardening, most underground plant storage organs that can produce a new plant are called just "bulbs“.</a:t>
            </a:r>
          </a:p>
        </p:txBody>
      </p:sp>
      <p:pic>
        <p:nvPicPr>
          <p:cNvPr id="8" name="Picture 7" descr="A picture containing small, sitting, white, table&#10;&#10;Description automatically generated">
            <a:extLst>
              <a:ext uri="{FF2B5EF4-FFF2-40B4-BE49-F238E27FC236}">
                <a16:creationId xmlns:a16="http://schemas.microsoft.com/office/drawing/2014/main" id="{8E6C0280-3AD6-41E3-B34A-7D0B4F7AC4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2218" y="1719357"/>
            <a:ext cx="4478641" cy="4763645"/>
          </a:xfrm>
          <a:prstGeom prst="rect">
            <a:avLst/>
          </a:prstGeom>
        </p:spPr>
      </p:pic>
    </p:spTree>
    <p:extLst>
      <p:ext uri="{BB962C8B-B14F-4D97-AF65-F5344CB8AC3E}">
        <p14:creationId xmlns:p14="http://schemas.microsoft.com/office/powerpoint/2010/main" val="1768247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93D8385-1B48-4233-A552-F4B0B603E905}"/>
              </a:ext>
            </a:extLst>
          </p:cNvPr>
          <p:cNvSpPr txBox="1"/>
          <p:nvPr/>
        </p:nvSpPr>
        <p:spPr>
          <a:xfrm>
            <a:off x="3024997" y="0"/>
            <a:ext cx="614200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Storage Organs - Corms</a:t>
            </a:r>
          </a:p>
        </p:txBody>
      </p:sp>
      <p:sp>
        <p:nvSpPr>
          <p:cNvPr id="2" name="Rectangle 1">
            <a:extLst>
              <a:ext uri="{FF2B5EF4-FFF2-40B4-BE49-F238E27FC236}">
                <a16:creationId xmlns:a16="http://schemas.microsoft.com/office/drawing/2014/main" id="{81E734ED-124C-4854-96BE-097D653637CA}"/>
              </a:ext>
            </a:extLst>
          </p:cNvPr>
          <p:cNvSpPr/>
          <p:nvPr/>
        </p:nvSpPr>
        <p:spPr>
          <a:xfrm>
            <a:off x="232313" y="1040878"/>
            <a:ext cx="5423139" cy="3170099"/>
          </a:xfrm>
          <a:prstGeom prst="rect">
            <a:avLst/>
          </a:prstGeom>
        </p:spPr>
        <p:txBody>
          <a:bodyPr wrap="square">
            <a:spAutoFit/>
          </a:bodyPr>
          <a:lstStyle/>
          <a:p>
            <a:r>
              <a:rPr lang="en-US" sz="4000" dirty="0"/>
              <a:t>A corm is a short, vertical, swollen underground plant stem that serves as a storage organ.</a:t>
            </a:r>
          </a:p>
        </p:txBody>
      </p:sp>
      <p:pic>
        <p:nvPicPr>
          <p:cNvPr id="4" name="Picture 3">
            <a:extLst>
              <a:ext uri="{FF2B5EF4-FFF2-40B4-BE49-F238E27FC236}">
                <a16:creationId xmlns:a16="http://schemas.microsoft.com/office/drawing/2014/main" id="{65197821-31AD-4B84-943C-A45B3C7FA0D4}"/>
              </a:ext>
            </a:extLst>
          </p:cNvPr>
          <p:cNvPicPr>
            <a:picLocks noChangeAspect="1"/>
          </p:cNvPicPr>
          <p:nvPr/>
        </p:nvPicPr>
        <p:blipFill>
          <a:blip r:embed="rId4"/>
          <a:stretch>
            <a:fillRect/>
          </a:stretch>
        </p:blipFill>
        <p:spPr>
          <a:xfrm>
            <a:off x="6343173" y="1214860"/>
            <a:ext cx="5647660" cy="4428279"/>
          </a:xfrm>
          <a:prstGeom prst="rect">
            <a:avLst/>
          </a:prstGeom>
        </p:spPr>
      </p:pic>
      <p:pic>
        <p:nvPicPr>
          <p:cNvPr id="8" name="Picture 7">
            <a:extLst>
              <a:ext uri="{FF2B5EF4-FFF2-40B4-BE49-F238E27FC236}">
                <a16:creationId xmlns:a16="http://schemas.microsoft.com/office/drawing/2014/main" id="{105C0761-CD58-4ECE-B437-66DA45E4AF99}"/>
              </a:ext>
            </a:extLst>
          </p:cNvPr>
          <p:cNvPicPr>
            <a:picLocks noChangeAspect="1"/>
          </p:cNvPicPr>
          <p:nvPr/>
        </p:nvPicPr>
        <p:blipFill rotWithShape="1">
          <a:blip r:embed="rId5"/>
          <a:srcRect l="1222" t="14307" r="-1222" b="18350"/>
          <a:stretch/>
        </p:blipFill>
        <p:spPr>
          <a:xfrm>
            <a:off x="583253" y="4420858"/>
            <a:ext cx="5647660" cy="2634333"/>
          </a:xfrm>
          <a:prstGeom prst="rect">
            <a:avLst/>
          </a:prstGeom>
        </p:spPr>
      </p:pic>
    </p:spTree>
    <p:extLst>
      <p:ext uri="{BB962C8B-B14F-4D97-AF65-F5344CB8AC3E}">
        <p14:creationId xmlns:p14="http://schemas.microsoft.com/office/powerpoint/2010/main" val="3043421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40EAB2F-38B2-48C9-8FB8-F80E837B2B27}"/>
              </a:ext>
            </a:extLst>
          </p:cNvPr>
          <p:cNvSpPr/>
          <p:nvPr/>
        </p:nvSpPr>
        <p:spPr>
          <a:xfrm>
            <a:off x="258791" y="1843950"/>
            <a:ext cx="5837208" cy="3170099"/>
          </a:xfrm>
          <a:prstGeom prst="rect">
            <a:avLst/>
          </a:prstGeom>
        </p:spPr>
        <p:txBody>
          <a:bodyPr wrap="square">
            <a:spAutoFit/>
          </a:bodyPr>
          <a:lstStyle/>
          <a:p>
            <a:pPr lvl="0"/>
            <a:r>
              <a:rPr lang="en-US" sz="4000" dirty="0">
                <a:solidFill>
                  <a:prstClr val="black"/>
                </a:solidFill>
              </a:rPr>
              <a:t>Rhizomes are horizontal underground plant stems capable of producing the shoot and root systems of a new plant. </a:t>
            </a: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E93D8385-1B48-4233-A552-F4B0B603E905}"/>
              </a:ext>
            </a:extLst>
          </p:cNvPr>
          <p:cNvSpPr txBox="1"/>
          <p:nvPr/>
        </p:nvSpPr>
        <p:spPr>
          <a:xfrm>
            <a:off x="2352136" y="69011"/>
            <a:ext cx="748772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Storage Organs - Rhizomes</a:t>
            </a:r>
          </a:p>
        </p:txBody>
      </p:sp>
      <p:pic>
        <p:nvPicPr>
          <p:cNvPr id="2" name="Picture 1">
            <a:extLst>
              <a:ext uri="{FF2B5EF4-FFF2-40B4-BE49-F238E27FC236}">
                <a16:creationId xmlns:a16="http://schemas.microsoft.com/office/drawing/2014/main" id="{3381F666-D03B-4413-9266-C9404760A038}"/>
              </a:ext>
            </a:extLst>
          </p:cNvPr>
          <p:cNvPicPr>
            <a:picLocks noChangeAspect="1"/>
          </p:cNvPicPr>
          <p:nvPr/>
        </p:nvPicPr>
        <p:blipFill rotWithShape="1">
          <a:blip r:embed="rId4"/>
          <a:srcRect l="43414" t="13881"/>
          <a:stretch/>
        </p:blipFill>
        <p:spPr>
          <a:xfrm>
            <a:off x="6642339" y="1843950"/>
            <a:ext cx="4824501" cy="4940750"/>
          </a:xfrm>
          <a:prstGeom prst="rect">
            <a:avLst/>
          </a:prstGeom>
        </p:spPr>
      </p:pic>
    </p:spTree>
    <p:extLst>
      <p:ext uri="{BB962C8B-B14F-4D97-AF65-F5344CB8AC3E}">
        <p14:creationId xmlns:p14="http://schemas.microsoft.com/office/powerpoint/2010/main" val="3081062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0F8424-C813-4FAF-9255-5BC3E957EF31}"/>
              </a:ext>
            </a:extLst>
          </p:cNvPr>
          <p:cNvSpPr/>
          <p:nvPr/>
        </p:nvSpPr>
        <p:spPr>
          <a:xfrm>
            <a:off x="3826886" y="0"/>
            <a:ext cx="4538227" cy="830997"/>
          </a:xfrm>
          <a:prstGeom prst="rect">
            <a:avLst/>
          </a:prstGeom>
        </p:spPr>
        <p:txBody>
          <a:bodyPr wrap="square">
            <a:spAutoFit/>
          </a:bodyPr>
          <a:lstStyle/>
          <a:p>
            <a:pPr algn="ctr"/>
            <a:r>
              <a:rPr lang="en-US" sz="4800" dirty="0"/>
              <a:t>Good Resources</a:t>
            </a:r>
          </a:p>
        </p:txBody>
      </p:sp>
      <p:pic>
        <p:nvPicPr>
          <p:cNvPr id="2" name="Picture 1">
            <a:extLst>
              <a:ext uri="{FF2B5EF4-FFF2-40B4-BE49-F238E27FC236}">
                <a16:creationId xmlns:a16="http://schemas.microsoft.com/office/drawing/2014/main" id="{6116ADEA-9D81-4FE8-A904-0C178C8011E3}"/>
              </a:ext>
            </a:extLst>
          </p:cNvPr>
          <p:cNvPicPr>
            <a:picLocks noChangeAspect="1"/>
          </p:cNvPicPr>
          <p:nvPr/>
        </p:nvPicPr>
        <p:blipFill>
          <a:blip r:embed="rId4"/>
          <a:stretch>
            <a:fillRect/>
          </a:stretch>
        </p:blipFill>
        <p:spPr>
          <a:xfrm>
            <a:off x="513975" y="1052512"/>
            <a:ext cx="3486525" cy="4554387"/>
          </a:xfrm>
          <a:prstGeom prst="rect">
            <a:avLst/>
          </a:prstGeom>
        </p:spPr>
      </p:pic>
      <p:pic>
        <p:nvPicPr>
          <p:cNvPr id="3" name="Picture 2">
            <a:extLst>
              <a:ext uri="{FF2B5EF4-FFF2-40B4-BE49-F238E27FC236}">
                <a16:creationId xmlns:a16="http://schemas.microsoft.com/office/drawing/2014/main" id="{729037D4-4E2B-4A24-9EFC-3006A193006C}"/>
              </a:ext>
            </a:extLst>
          </p:cNvPr>
          <p:cNvPicPr>
            <a:picLocks noChangeAspect="1"/>
          </p:cNvPicPr>
          <p:nvPr/>
        </p:nvPicPr>
        <p:blipFill>
          <a:blip r:embed="rId5"/>
          <a:stretch>
            <a:fillRect/>
          </a:stretch>
        </p:blipFill>
        <p:spPr>
          <a:xfrm>
            <a:off x="8610975" y="1052512"/>
            <a:ext cx="3333750" cy="4752975"/>
          </a:xfrm>
          <a:prstGeom prst="rect">
            <a:avLst/>
          </a:prstGeom>
        </p:spPr>
      </p:pic>
      <p:pic>
        <p:nvPicPr>
          <p:cNvPr id="4" name="Picture 3">
            <a:extLst>
              <a:ext uri="{FF2B5EF4-FFF2-40B4-BE49-F238E27FC236}">
                <a16:creationId xmlns:a16="http://schemas.microsoft.com/office/drawing/2014/main" id="{5B7A594B-2BBC-4019-8C4B-EC525AE03EC1}"/>
              </a:ext>
            </a:extLst>
          </p:cNvPr>
          <p:cNvPicPr>
            <a:picLocks noChangeAspect="1"/>
          </p:cNvPicPr>
          <p:nvPr/>
        </p:nvPicPr>
        <p:blipFill>
          <a:blip r:embed="rId6"/>
          <a:stretch>
            <a:fillRect/>
          </a:stretch>
        </p:blipFill>
        <p:spPr>
          <a:xfrm>
            <a:off x="4514852" y="1947862"/>
            <a:ext cx="3676650" cy="4752975"/>
          </a:xfrm>
          <a:prstGeom prst="rect">
            <a:avLst/>
          </a:prstGeom>
        </p:spPr>
      </p:pic>
    </p:spTree>
    <p:extLst>
      <p:ext uri="{BB962C8B-B14F-4D97-AF65-F5344CB8AC3E}">
        <p14:creationId xmlns:p14="http://schemas.microsoft.com/office/powerpoint/2010/main" val="32363946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40EAB2F-38B2-48C9-8FB8-F80E837B2B27}"/>
              </a:ext>
            </a:extLst>
          </p:cNvPr>
          <p:cNvSpPr/>
          <p:nvPr/>
        </p:nvSpPr>
        <p:spPr>
          <a:xfrm>
            <a:off x="224288" y="1431932"/>
            <a:ext cx="6418052" cy="2554545"/>
          </a:xfrm>
          <a:prstGeom prst="rect">
            <a:avLst/>
          </a:prstGeom>
        </p:spPr>
        <p:txBody>
          <a:bodyPr wrap="square">
            <a:spAutoFit/>
          </a:bodyPr>
          <a:lstStyle/>
          <a:p>
            <a:pPr lvl="0"/>
            <a:r>
              <a:rPr lang="en-US" sz="4000" dirty="0">
                <a:solidFill>
                  <a:prstClr val="black"/>
                </a:solidFill>
              </a:rPr>
              <a:t>A root tuber is a swollen modified lateral root that functions as a storage unit for the plant.</a:t>
            </a: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E93D8385-1B48-4233-A552-F4B0B603E905}"/>
              </a:ext>
            </a:extLst>
          </p:cNvPr>
          <p:cNvSpPr txBox="1"/>
          <p:nvPr/>
        </p:nvSpPr>
        <p:spPr>
          <a:xfrm>
            <a:off x="2110597" y="0"/>
            <a:ext cx="797080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Storage Organs - Root Tubers</a:t>
            </a:r>
          </a:p>
        </p:txBody>
      </p:sp>
      <p:pic>
        <p:nvPicPr>
          <p:cNvPr id="6" name="Picture 5">
            <a:extLst>
              <a:ext uri="{FF2B5EF4-FFF2-40B4-BE49-F238E27FC236}">
                <a16:creationId xmlns:a16="http://schemas.microsoft.com/office/drawing/2014/main" id="{74ADBF1E-D357-4CAA-B646-4A6D94A2D5B2}"/>
              </a:ext>
            </a:extLst>
          </p:cNvPr>
          <p:cNvPicPr>
            <a:picLocks noChangeAspect="1"/>
          </p:cNvPicPr>
          <p:nvPr/>
        </p:nvPicPr>
        <p:blipFill>
          <a:blip r:embed="rId4"/>
          <a:stretch>
            <a:fillRect/>
          </a:stretch>
        </p:blipFill>
        <p:spPr>
          <a:xfrm>
            <a:off x="9339534" y="748429"/>
            <a:ext cx="2628178" cy="3504237"/>
          </a:xfrm>
          <a:prstGeom prst="rect">
            <a:avLst/>
          </a:prstGeom>
        </p:spPr>
      </p:pic>
      <p:pic>
        <p:nvPicPr>
          <p:cNvPr id="4" name="Picture 3">
            <a:extLst>
              <a:ext uri="{FF2B5EF4-FFF2-40B4-BE49-F238E27FC236}">
                <a16:creationId xmlns:a16="http://schemas.microsoft.com/office/drawing/2014/main" id="{B9CCDA61-0EC2-4F24-940C-6590095094C8}"/>
              </a:ext>
            </a:extLst>
          </p:cNvPr>
          <p:cNvPicPr>
            <a:picLocks noChangeAspect="1"/>
          </p:cNvPicPr>
          <p:nvPr/>
        </p:nvPicPr>
        <p:blipFill>
          <a:blip r:embed="rId5"/>
          <a:stretch>
            <a:fillRect/>
          </a:stretch>
        </p:blipFill>
        <p:spPr>
          <a:xfrm>
            <a:off x="431826" y="4310864"/>
            <a:ext cx="4467978" cy="2596436"/>
          </a:xfrm>
          <a:prstGeom prst="rect">
            <a:avLst/>
          </a:prstGeom>
        </p:spPr>
      </p:pic>
      <p:pic>
        <p:nvPicPr>
          <p:cNvPr id="8" name="Picture 7">
            <a:extLst>
              <a:ext uri="{FF2B5EF4-FFF2-40B4-BE49-F238E27FC236}">
                <a16:creationId xmlns:a16="http://schemas.microsoft.com/office/drawing/2014/main" id="{C095B83C-3A2D-46BB-94FA-EF39805F2189}"/>
              </a:ext>
            </a:extLst>
          </p:cNvPr>
          <p:cNvPicPr>
            <a:picLocks noChangeAspect="1"/>
          </p:cNvPicPr>
          <p:nvPr/>
        </p:nvPicPr>
        <p:blipFill>
          <a:blip r:embed="rId6"/>
          <a:stretch>
            <a:fillRect/>
          </a:stretch>
        </p:blipFill>
        <p:spPr>
          <a:xfrm>
            <a:off x="6044241" y="3988378"/>
            <a:ext cx="4037162" cy="2835625"/>
          </a:xfrm>
          <a:prstGeom prst="rect">
            <a:avLst/>
          </a:prstGeom>
        </p:spPr>
      </p:pic>
    </p:spTree>
    <p:extLst>
      <p:ext uri="{BB962C8B-B14F-4D97-AF65-F5344CB8AC3E}">
        <p14:creationId xmlns:p14="http://schemas.microsoft.com/office/powerpoint/2010/main" val="23150895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40EAB2F-38B2-48C9-8FB8-F80E837B2B27}"/>
              </a:ext>
            </a:extLst>
          </p:cNvPr>
          <p:cNvSpPr/>
          <p:nvPr/>
        </p:nvSpPr>
        <p:spPr>
          <a:xfrm>
            <a:off x="293298" y="1843950"/>
            <a:ext cx="5089585" cy="3170099"/>
          </a:xfrm>
          <a:prstGeom prst="rect">
            <a:avLst/>
          </a:prstGeom>
        </p:spPr>
        <p:txBody>
          <a:bodyPr wrap="square">
            <a:spAutoFit/>
          </a:bodyPr>
          <a:lstStyle/>
          <a:p>
            <a:pPr lvl="0"/>
            <a:r>
              <a:rPr lang="en-US" sz="4000" dirty="0">
                <a:solidFill>
                  <a:prstClr val="black"/>
                </a:solidFill>
              </a:rPr>
              <a:t>A stem tuber is a swollen modified underground stem that functions as a storage unit for the plant.</a:t>
            </a:r>
          </a:p>
        </p:txBody>
      </p:sp>
      <p:sp>
        <p:nvSpPr>
          <p:cNvPr id="5" name="TextBox 4">
            <a:extLst>
              <a:ext uri="{FF2B5EF4-FFF2-40B4-BE49-F238E27FC236}">
                <a16:creationId xmlns:a16="http://schemas.microsoft.com/office/drawing/2014/main" id="{E93D8385-1B48-4233-A552-F4B0B603E905}"/>
              </a:ext>
            </a:extLst>
          </p:cNvPr>
          <p:cNvSpPr txBox="1"/>
          <p:nvPr/>
        </p:nvSpPr>
        <p:spPr>
          <a:xfrm>
            <a:off x="2084717" y="0"/>
            <a:ext cx="802256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Storage Organs – Stem Tubers</a:t>
            </a:r>
          </a:p>
        </p:txBody>
      </p:sp>
      <p:pic>
        <p:nvPicPr>
          <p:cNvPr id="2" name="Picture 1">
            <a:extLst>
              <a:ext uri="{FF2B5EF4-FFF2-40B4-BE49-F238E27FC236}">
                <a16:creationId xmlns:a16="http://schemas.microsoft.com/office/drawing/2014/main" id="{C55A086E-5BD4-4CFC-982B-346E945B61DE}"/>
              </a:ext>
            </a:extLst>
          </p:cNvPr>
          <p:cNvPicPr>
            <a:picLocks noChangeAspect="1"/>
          </p:cNvPicPr>
          <p:nvPr/>
        </p:nvPicPr>
        <p:blipFill>
          <a:blip r:embed="rId4"/>
          <a:stretch>
            <a:fillRect/>
          </a:stretch>
        </p:blipFill>
        <p:spPr>
          <a:xfrm>
            <a:off x="6291534" y="3030226"/>
            <a:ext cx="4601217" cy="2695951"/>
          </a:xfrm>
          <a:prstGeom prst="rect">
            <a:avLst/>
          </a:prstGeom>
        </p:spPr>
      </p:pic>
      <p:sp>
        <p:nvSpPr>
          <p:cNvPr id="4" name="TextBox 3">
            <a:extLst>
              <a:ext uri="{FF2B5EF4-FFF2-40B4-BE49-F238E27FC236}">
                <a16:creationId xmlns:a16="http://schemas.microsoft.com/office/drawing/2014/main" id="{68D1C5D4-A494-4036-81A3-0ADC45F2EE43}"/>
              </a:ext>
            </a:extLst>
          </p:cNvPr>
          <p:cNvSpPr txBox="1"/>
          <p:nvPr/>
        </p:nvSpPr>
        <p:spPr>
          <a:xfrm>
            <a:off x="7349706" y="2518913"/>
            <a:ext cx="1838324" cy="369332"/>
          </a:xfrm>
          <a:prstGeom prst="rect">
            <a:avLst/>
          </a:prstGeom>
          <a:noFill/>
        </p:spPr>
        <p:txBody>
          <a:bodyPr wrap="none" rtlCol="0">
            <a:spAutoFit/>
          </a:bodyPr>
          <a:lstStyle/>
          <a:p>
            <a:r>
              <a:rPr lang="en-US" dirty="0"/>
              <a:t>Eye – Axillary Bud</a:t>
            </a:r>
          </a:p>
        </p:txBody>
      </p:sp>
      <p:sp>
        <p:nvSpPr>
          <p:cNvPr id="8" name="TextBox 7">
            <a:extLst>
              <a:ext uri="{FF2B5EF4-FFF2-40B4-BE49-F238E27FC236}">
                <a16:creationId xmlns:a16="http://schemas.microsoft.com/office/drawing/2014/main" id="{41600483-0761-4609-A7EB-BC27B5D1C566}"/>
              </a:ext>
            </a:extLst>
          </p:cNvPr>
          <p:cNvSpPr txBox="1"/>
          <p:nvPr/>
        </p:nvSpPr>
        <p:spPr>
          <a:xfrm>
            <a:off x="10107282" y="3030226"/>
            <a:ext cx="1173398" cy="369332"/>
          </a:xfrm>
          <a:prstGeom prst="rect">
            <a:avLst/>
          </a:prstGeom>
          <a:noFill/>
        </p:spPr>
        <p:txBody>
          <a:bodyPr wrap="none" rtlCol="0">
            <a:spAutoFit/>
          </a:bodyPr>
          <a:lstStyle/>
          <a:p>
            <a:r>
              <a:rPr lang="en-US" dirty="0"/>
              <a:t>Apical Bud</a:t>
            </a:r>
          </a:p>
        </p:txBody>
      </p:sp>
      <p:sp>
        <p:nvSpPr>
          <p:cNvPr id="9" name="TextBox 8">
            <a:extLst>
              <a:ext uri="{FF2B5EF4-FFF2-40B4-BE49-F238E27FC236}">
                <a16:creationId xmlns:a16="http://schemas.microsoft.com/office/drawing/2014/main" id="{DDA08807-483C-4B9B-A728-EE4DE57D368F}"/>
              </a:ext>
            </a:extLst>
          </p:cNvPr>
          <p:cNvSpPr txBox="1"/>
          <p:nvPr/>
        </p:nvSpPr>
        <p:spPr>
          <a:xfrm>
            <a:off x="8105955" y="3072578"/>
            <a:ext cx="1111138" cy="369332"/>
          </a:xfrm>
          <a:prstGeom prst="rect">
            <a:avLst/>
          </a:prstGeom>
          <a:noFill/>
        </p:spPr>
        <p:txBody>
          <a:bodyPr wrap="none" rtlCol="0">
            <a:spAutoFit/>
          </a:bodyPr>
          <a:lstStyle/>
          <a:p>
            <a:r>
              <a:rPr lang="en-US" dirty="0"/>
              <a:t>Leaf Scale</a:t>
            </a:r>
          </a:p>
        </p:txBody>
      </p:sp>
      <p:sp>
        <p:nvSpPr>
          <p:cNvPr id="10" name="TextBox 9">
            <a:extLst>
              <a:ext uri="{FF2B5EF4-FFF2-40B4-BE49-F238E27FC236}">
                <a16:creationId xmlns:a16="http://schemas.microsoft.com/office/drawing/2014/main" id="{9A3B48EB-D5C3-4B50-9BE6-EF4B94FEA0F3}"/>
              </a:ext>
            </a:extLst>
          </p:cNvPr>
          <p:cNvSpPr txBox="1"/>
          <p:nvPr/>
        </p:nvSpPr>
        <p:spPr>
          <a:xfrm>
            <a:off x="5394387" y="5356845"/>
            <a:ext cx="1073435" cy="369332"/>
          </a:xfrm>
          <a:prstGeom prst="rect">
            <a:avLst/>
          </a:prstGeom>
          <a:noFill/>
        </p:spPr>
        <p:txBody>
          <a:bodyPr wrap="none" rtlCol="0">
            <a:spAutoFit/>
          </a:bodyPr>
          <a:lstStyle/>
          <a:p>
            <a:r>
              <a:rPr lang="en-US" dirty="0"/>
              <a:t>Stem End</a:t>
            </a:r>
          </a:p>
        </p:txBody>
      </p:sp>
      <p:sp>
        <p:nvSpPr>
          <p:cNvPr id="11" name="TextBox 10">
            <a:extLst>
              <a:ext uri="{FF2B5EF4-FFF2-40B4-BE49-F238E27FC236}">
                <a16:creationId xmlns:a16="http://schemas.microsoft.com/office/drawing/2014/main" id="{72DB6F0A-3123-4E5C-A6F9-9325C8EECDE2}"/>
              </a:ext>
            </a:extLst>
          </p:cNvPr>
          <p:cNvSpPr txBox="1"/>
          <p:nvPr/>
        </p:nvSpPr>
        <p:spPr>
          <a:xfrm>
            <a:off x="8592142" y="5726177"/>
            <a:ext cx="1003288" cy="369332"/>
          </a:xfrm>
          <a:prstGeom prst="rect">
            <a:avLst/>
          </a:prstGeom>
          <a:noFill/>
        </p:spPr>
        <p:txBody>
          <a:bodyPr wrap="none" rtlCol="0">
            <a:spAutoFit/>
          </a:bodyPr>
          <a:lstStyle/>
          <a:p>
            <a:r>
              <a:rPr lang="en-US" dirty="0"/>
              <a:t>Lenticels</a:t>
            </a:r>
          </a:p>
        </p:txBody>
      </p:sp>
      <p:cxnSp>
        <p:nvCxnSpPr>
          <p:cNvPr id="13" name="Straight Arrow Connector 12">
            <a:extLst>
              <a:ext uri="{FF2B5EF4-FFF2-40B4-BE49-F238E27FC236}">
                <a16:creationId xmlns:a16="http://schemas.microsoft.com/office/drawing/2014/main" id="{61061A6F-986F-412C-B2BE-B9C01B916FCB}"/>
              </a:ext>
            </a:extLst>
          </p:cNvPr>
          <p:cNvCxnSpPr/>
          <p:nvPr/>
        </p:nvCxnSpPr>
        <p:spPr>
          <a:xfrm flipH="1">
            <a:off x="10317192" y="3441910"/>
            <a:ext cx="376789" cy="508988"/>
          </a:xfrm>
          <a:prstGeom prst="straightConnector1">
            <a:avLst/>
          </a:prstGeom>
          <a:ln>
            <a:headEnd type="none" w="med" len="med"/>
            <a:tailEnd type="arrow" w="med" len="med"/>
          </a:ln>
        </p:spPr>
        <p:style>
          <a:lnRef idx="3">
            <a:schemeClr val="dk1"/>
          </a:lnRef>
          <a:fillRef idx="0">
            <a:schemeClr val="dk1"/>
          </a:fillRef>
          <a:effectRef idx="2">
            <a:schemeClr val="dk1"/>
          </a:effectRef>
          <a:fontRef idx="minor">
            <a:schemeClr val="tx1"/>
          </a:fontRef>
        </p:style>
      </p:cxnSp>
      <p:cxnSp>
        <p:nvCxnSpPr>
          <p:cNvPr id="15" name="Straight Arrow Connector 14">
            <a:extLst>
              <a:ext uri="{FF2B5EF4-FFF2-40B4-BE49-F238E27FC236}">
                <a16:creationId xmlns:a16="http://schemas.microsoft.com/office/drawing/2014/main" id="{7601831F-3A96-43A7-8047-9F70BE5BFFAB}"/>
              </a:ext>
            </a:extLst>
          </p:cNvPr>
          <p:cNvCxnSpPr>
            <a:cxnSpLocks/>
          </p:cNvCxnSpPr>
          <p:nvPr/>
        </p:nvCxnSpPr>
        <p:spPr>
          <a:xfrm>
            <a:off x="8816196" y="3399558"/>
            <a:ext cx="146735" cy="665448"/>
          </a:xfrm>
          <a:prstGeom prst="straightConnector1">
            <a:avLst/>
          </a:prstGeom>
          <a:ln>
            <a:headEnd type="none" w="med" len="med"/>
            <a:tailEnd type="arrow" w="med" len="med"/>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7FD1378A-FDE0-4CA7-A86D-0FEEFD180D6B}"/>
              </a:ext>
            </a:extLst>
          </p:cNvPr>
          <p:cNvCxnSpPr/>
          <p:nvPr/>
        </p:nvCxnSpPr>
        <p:spPr>
          <a:xfrm flipH="1">
            <a:off x="7463730" y="2845726"/>
            <a:ext cx="583721" cy="738331"/>
          </a:xfrm>
          <a:prstGeom prst="straightConnector1">
            <a:avLst/>
          </a:prstGeom>
          <a:ln>
            <a:headEnd type="none" w="med" len="med"/>
            <a:tailEnd type="arrow" w="med" len="med"/>
          </a:ln>
        </p:spPr>
        <p:style>
          <a:lnRef idx="3">
            <a:schemeClr val="dk1"/>
          </a:lnRef>
          <a:fillRef idx="0">
            <a:schemeClr val="dk1"/>
          </a:fillRef>
          <a:effectRef idx="2">
            <a:schemeClr val="dk1"/>
          </a:effectRef>
          <a:fontRef idx="minor">
            <a:schemeClr val="tx1"/>
          </a:fontRef>
        </p:style>
      </p:cxnSp>
      <p:cxnSp>
        <p:nvCxnSpPr>
          <p:cNvPr id="19" name="Straight Arrow Connector 18">
            <a:extLst>
              <a:ext uri="{FF2B5EF4-FFF2-40B4-BE49-F238E27FC236}">
                <a16:creationId xmlns:a16="http://schemas.microsoft.com/office/drawing/2014/main" id="{E360BF45-C3E1-4D6A-AA74-B8A5BF09AB51}"/>
              </a:ext>
            </a:extLst>
          </p:cNvPr>
          <p:cNvCxnSpPr/>
          <p:nvPr/>
        </p:nvCxnSpPr>
        <p:spPr>
          <a:xfrm flipV="1">
            <a:off x="6015486" y="4749235"/>
            <a:ext cx="529088" cy="476555"/>
          </a:xfrm>
          <a:prstGeom prst="straightConnector1">
            <a:avLst/>
          </a:prstGeom>
          <a:ln>
            <a:headEnd type="none" w="med" len="med"/>
            <a:tailEnd type="arrow" w="med" len="med"/>
          </a:ln>
        </p:spPr>
        <p:style>
          <a:lnRef idx="3">
            <a:schemeClr val="dk1"/>
          </a:lnRef>
          <a:fillRef idx="0">
            <a:schemeClr val="dk1"/>
          </a:fillRef>
          <a:effectRef idx="2">
            <a:schemeClr val="dk1"/>
          </a:effectRef>
          <a:fontRef idx="minor">
            <a:schemeClr val="tx1"/>
          </a:fontRef>
        </p:style>
      </p:cxnSp>
      <p:cxnSp>
        <p:nvCxnSpPr>
          <p:cNvPr id="21" name="Straight Connector 20">
            <a:extLst>
              <a:ext uri="{FF2B5EF4-FFF2-40B4-BE49-F238E27FC236}">
                <a16:creationId xmlns:a16="http://schemas.microsoft.com/office/drawing/2014/main" id="{87F7761C-E749-4A6A-98F5-F30137BCE48D}"/>
              </a:ext>
            </a:extLst>
          </p:cNvPr>
          <p:cNvCxnSpPr/>
          <p:nvPr/>
        </p:nvCxnSpPr>
        <p:spPr>
          <a:xfrm flipH="1" flipV="1">
            <a:off x="8592142" y="4895774"/>
            <a:ext cx="501644" cy="792276"/>
          </a:xfrm>
          <a:prstGeom prst="line">
            <a:avLst/>
          </a:prstGeom>
        </p:spPr>
        <p:style>
          <a:lnRef idx="3">
            <a:schemeClr val="dk1"/>
          </a:lnRef>
          <a:fillRef idx="0">
            <a:schemeClr val="dk1"/>
          </a:fillRef>
          <a:effectRef idx="2">
            <a:schemeClr val="dk1"/>
          </a:effectRef>
          <a:fontRef idx="minor">
            <a:schemeClr val="tx1"/>
          </a:fontRef>
        </p:style>
      </p:cxnSp>
      <p:cxnSp>
        <p:nvCxnSpPr>
          <p:cNvPr id="23" name="Straight Arrow Connector 22">
            <a:extLst>
              <a:ext uri="{FF2B5EF4-FFF2-40B4-BE49-F238E27FC236}">
                <a16:creationId xmlns:a16="http://schemas.microsoft.com/office/drawing/2014/main" id="{CC20DFA1-6BF2-49E8-95C3-9718AE78BF15}"/>
              </a:ext>
            </a:extLst>
          </p:cNvPr>
          <p:cNvCxnSpPr/>
          <p:nvPr/>
        </p:nvCxnSpPr>
        <p:spPr>
          <a:xfrm flipH="1" flipV="1">
            <a:off x="8012317" y="4535786"/>
            <a:ext cx="579825" cy="359988"/>
          </a:xfrm>
          <a:prstGeom prst="straightConnector1">
            <a:avLst/>
          </a:prstGeom>
          <a:ln>
            <a:headEnd type="none" w="med" len="med"/>
            <a:tailEnd type="arrow" w="med" len="med"/>
          </a:ln>
        </p:spPr>
        <p:style>
          <a:lnRef idx="3">
            <a:schemeClr val="dk1"/>
          </a:lnRef>
          <a:fillRef idx="0">
            <a:schemeClr val="dk1"/>
          </a:fillRef>
          <a:effectRef idx="2">
            <a:schemeClr val="dk1"/>
          </a:effectRef>
          <a:fontRef idx="minor">
            <a:schemeClr val="tx1"/>
          </a:fontRef>
        </p:style>
      </p:cxnSp>
      <p:cxnSp>
        <p:nvCxnSpPr>
          <p:cNvPr id="25" name="Straight Arrow Connector 24">
            <a:extLst>
              <a:ext uri="{FF2B5EF4-FFF2-40B4-BE49-F238E27FC236}">
                <a16:creationId xmlns:a16="http://schemas.microsoft.com/office/drawing/2014/main" id="{99CA2A16-3FD4-42EE-8F2E-B9DF2F8F2837}"/>
              </a:ext>
            </a:extLst>
          </p:cNvPr>
          <p:cNvCxnSpPr/>
          <p:nvPr/>
        </p:nvCxnSpPr>
        <p:spPr>
          <a:xfrm flipH="1" flipV="1">
            <a:off x="8268868" y="4198208"/>
            <a:ext cx="323274" cy="697566"/>
          </a:xfrm>
          <a:prstGeom prst="straightConnector1">
            <a:avLst/>
          </a:prstGeom>
          <a:ln>
            <a:headEnd type="none" w="med" len="med"/>
            <a:tailEnd type="arrow" w="med"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5252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DDBC90-D519-4DAF-A104-13E17DD71D88}"/>
              </a:ext>
            </a:extLst>
          </p:cNvPr>
          <p:cNvSpPr txBox="1"/>
          <p:nvPr/>
        </p:nvSpPr>
        <p:spPr>
          <a:xfrm>
            <a:off x="3899139" y="0"/>
            <a:ext cx="4393721" cy="830997"/>
          </a:xfrm>
          <a:prstGeom prst="rect">
            <a:avLst/>
          </a:prstGeom>
          <a:noFill/>
        </p:spPr>
        <p:txBody>
          <a:bodyPr wrap="square" rtlCol="0">
            <a:spAutoFit/>
          </a:bodyPr>
          <a:lstStyle/>
          <a:p>
            <a:pPr algn="ctr"/>
            <a:r>
              <a:rPr lang="en-US" sz="4800" dirty="0"/>
              <a:t>Grafting</a:t>
            </a:r>
          </a:p>
        </p:txBody>
      </p:sp>
      <p:sp>
        <p:nvSpPr>
          <p:cNvPr id="3" name="Rectangle 2">
            <a:extLst>
              <a:ext uri="{FF2B5EF4-FFF2-40B4-BE49-F238E27FC236}">
                <a16:creationId xmlns:a16="http://schemas.microsoft.com/office/drawing/2014/main" id="{BF3B83B4-E2FA-401A-8930-2D16DB0A59F9}"/>
              </a:ext>
            </a:extLst>
          </p:cNvPr>
          <p:cNvSpPr/>
          <p:nvPr/>
        </p:nvSpPr>
        <p:spPr>
          <a:xfrm>
            <a:off x="201282" y="1166842"/>
            <a:ext cx="6855125" cy="5632311"/>
          </a:xfrm>
          <a:prstGeom prst="rect">
            <a:avLst/>
          </a:prstGeom>
        </p:spPr>
        <p:txBody>
          <a:bodyPr wrap="square">
            <a:spAutoFit/>
          </a:bodyPr>
          <a:lstStyle/>
          <a:p>
            <a:pPr marL="514350" indent="-514350">
              <a:buFont typeface="+mj-lt"/>
              <a:buAutoNum type="arabicPeriod"/>
            </a:pPr>
            <a:r>
              <a:rPr lang="en-US" sz="4000" dirty="0"/>
              <a:t>Grafting -The joining of two separate plants so they function as one</a:t>
            </a:r>
          </a:p>
          <a:p>
            <a:pPr marL="514350" indent="-514350">
              <a:buFont typeface="+mj-lt"/>
              <a:buAutoNum type="arabicPeriod"/>
            </a:pPr>
            <a:r>
              <a:rPr lang="en-US" sz="4000" dirty="0"/>
              <a:t>Grafting is a skill, a science and an art.</a:t>
            </a:r>
          </a:p>
          <a:p>
            <a:pPr marL="514350" indent="-514350">
              <a:buFont typeface="+mj-lt"/>
              <a:buAutoNum type="arabicPeriod"/>
            </a:pPr>
            <a:r>
              <a:rPr lang="en-US" sz="4000" dirty="0"/>
              <a:t>Labor intensive</a:t>
            </a:r>
          </a:p>
          <a:p>
            <a:pPr marL="514350" indent="-514350">
              <a:buFont typeface="+mj-lt"/>
              <a:buAutoNum type="arabicPeriod"/>
            </a:pPr>
            <a:r>
              <a:rPr lang="en-US" sz="4000" dirty="0"/>
              <a:t>Grafting can add disease resistance and size control to the scions (top growth)</a:t>
            </a:r>
          </a:p>
        </p:txBody>
      </p:sp>
      <p:pic>
        <p:nvPicPr>
          <p:cNvPr id="5" name="Picture 4">
            <a:extLst>
              <a:ext uri="{FF2B5EF4-FFF2-40B4-BE49-F238E27FC236}">
                <a16:creationId xmlns:a16="http://schemas.microsoft.com/office/drawing/2014/main" id="{8FE8F8E7-55B0-4E70-92EF-F8E6AA68D6F4}"/>
              </a:ext>
            </a:extLst>
          </p:cNvPr>
          <p:cNvPicPr>
            <a:picLocks noChangeAspect="1"/>
          </p:cNvPicPr>
          <p:nvPr/>
        </p:nvPicPr>
        <p:blipFill>
          <a:blip r:embed="rId4"/>
          <a:stretch>
            <a:fillRect/>
          </a:stretch>
        </p:blipFill>
        <p:spPr>
          <a:xfrm>
            <a:off x="8453886" y="218522"/>
            <a:ext cx="2432649" cy="3243532"/>
          </a:xfrm>
          <a:prstGeom prst="rect">
            <a:avLst/>
          </a:prstGeom>
        </p:spPr>
      </p:pic>
      <p:pic>
        <p:nvPicPr>
          <p:cNvPr id="6" name="Picture 5">
            <a:extLst>
              <a:ext uri="{FF2B5EF4-FFF2-40B4-BE49-F238E27FC236}">
                <a16:creationId xmlns:a16="http://schemas.microsoft.com/office/drawing/2014/main" id="{3841906D-1B77-4226-9AA9-2BD0CE9BB936}"/>
              </a:ext>
            </a:extLst>
          </p:cNvPr>
          <p:cNvPicPr>
            <a:picLocks noChangeAspect="1"/>
          </p:cNvPicPr>
          <p:nvPr/>
        </p:nvPicPr>
        <p:blipFill>
          <a:blip r:embed="rId5"/>
          <a:stretch>
            <a:fillRect/>
          </a:stretch>
        </p:blipFill>
        <p:spPr>
          <a:xfrm>
            <a:off x="8049885" y="3777590"/>
            <a:ext cx="4037162" cy="3021563"/>
          </a:xfrm>
          <a:prstGeom prst="rect">
            <a:avLst/>
          </a:prstGeom>
        </p:spPr>
      </p:pic>
    </p:spTree>
    <p:extLst>
      <p:ext uri="{BB962C8B-B14F-4D97-AF65-F5344CB8AC3E}">
        <p14:creationId xmlns:p14="http://schemas.microsoft.com/office/powerpoint/2010/main" val="31214175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DDBC90-D519-4DAF-A104-13E17DD71D88}"/>
              </a:ext>
            </a:extLst>
          </p:cNvPr>
          <p:cNvSpPr txBox="1"/>
          <p:nvPr/>
        </p:nvSpPr>
        <p:spPr>
          <a:xfrm>
            <a:off x="3625970" y="34506"/>
            <a:ext cx="534262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Tissue Culture</a:t>
            </a:r>
          </a:p>
        </p:txBody>
      </p:sp>
      <p:sp>
        <p:nvSpPr>
          <p:cNvPr id="4" name="TextBox 3">
            <a:extLst>
              <a:ext uri="{FF2B5EF4-FFF2-40B4-BE49-F238E27FC236}">
                <a16:creationId xmlns:a16="http://schemas.microsoft.com/office/drawing/2014/main" id="{4EECA351-412C-45BD-87F7-63C0BD444408}"/>
              </a:ext>
            </a:extLst>
          </p:cNvPr>
          <p:cNvSpPr txBox="1"/>
          <p:nvPr/>
        </p:nvSpPr>
        <p:spPr>
          <a:xfrm>
            <a:off x="327804" y="1287612"/>
            <a:ext cx="5342626" cy="507831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Plant tissue culture is defined as culturing plant seeds, organs, explants, tissues, cells, or protoplasts on a chemically defined synthetic nutrient media under sterile and controlled conditions of light, temperature, and humidity.</a:t>
            </a:r>
          </a:p>
        </p:txBody>
      </p:sp>
      <p:pic>
        <p:nvPicPr>
          <p:cNvPr id="5" name="Picture 4">
            <a:extLst>
              <a:ext uri="{FF2B5EF4-FFF2-40B4-BE49-F238E27FC236}">
                <a16:creationId xmlns:a16="http://schemas.microsoft.com/office/drawing/2014/main" id="{E16D4F69-3A0E-4C5B-B0D4-9DAC5AB28179}"/>
              </a:ext>
            </a:extLst>
          </p:cNvPr>
          <p:cNvPicPr>
            <a:picLocks noChangeAspect="1"/>
          </p:cNvPicPr>
          <p:nvPr/>
        </p:nvPicPr>
        <p:blipFill>
          <a:blip r:embed="rId4"/>
          <a:stretch>
            <a:fillRect/>
          </a:stretch>
        </p:blipFill>
        <p:spPr>
          <a:xfrm>
            <a:off x="7101696" y="1603425"/>
            <a:ext cx="4762500" cy="4762500"/>
          </a:xfrm>
          <a:prstGeom prst="rect">
            <a:avLst/>
          </a:prstGeom>
        </p:spPr>
      </p:pic>
    </p:spTree>
    <p:extLst>
      <p:ext uri="{BB962C8B-B14F-4D97-AF65-F5344CB8AC3E}">
        <p14:creationId xmlns:p14="http://schemas.microsoft.com/office/powerpoint/2010/main" val="40418905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997A50-77E4-4E35-A2FF-B623FAE4235F}"/>
              </a:ext>
            </a:extLst>
          </p:cNvPr>
          <p:cNvSpPr/>
          <p:nvPr/>
        </p:nvSpPr>
        <p:spPr>
          <a:xfrm>
            <a:off x="1023668" y="1516667"/>
            <a:ext cx="10144664" cy="4678204"/>
          </a:xfrm>
          <a:prstGeom prst="rect">
            <a:avLst/>
          </a:prstGeom>
        </p:spPr>
        <p:txBody>
          <a:bodyPr wrap="square">
            <a:spAutoFit/>
          </a:bodyPr>
          <a:lstStyle/>
          <a:p>
            <a:pPr marL="514350" indent="-514350">
              <a:buFont typeface="+mj-lt"/>
              <a:buAutoNum type="arabicPeriod"/>
            </a:pPr>
            <a:r>
              <a:rPr lang="en-US" sz="4000" dirty="0"/>
              <a:t>Most plants have the ability to regenerate a whole new plant from a small piece of tissue or even one single cell (totipotent) </a:t>
            </a:r>
          </a:p>
          <a:p>
            <a:pPr marL="514350" indent="-514350">
              <a:buFont typeface="+mj-lt"/>
              <a:buAutoNum type="arabicPeriod"/>
            </a:pPr>
            <a:r>
              <a:rPr lang="en-US" sz="4000" dirty="0"/>
              <a:t>Plants appear to be unique in this phenomenon </a:t>
            </a:r>
          </a:p>
          <a:p>
            <a:pPr marL="514350" indent="-514350">
              <a:buFont typeface="+mj-lt"/>
              <a:buAutoNum type="arabicPeriod"/>
            </a:pPr>
            <a:r>
              <a:rPr lang="en-US" sz="4000" dirty="0"/>
              <a:t>When you take cuttings, you exploit this phenomenon </a:t>
            </a:r>
          </a:p>
          <a:p>
            <a:r>
              <a:rPr lang="en-US" dirty="0"/>
              <a:t> </a:t>
            </a:r>
          </a:p>
        </p:txBody>
      </p:sp>
      <p:sp>
        <p:nvSpPr>
          <p:cNvPr id="2" name="TextBox 1">
            <a:extLst>
              <a:ext uri="{FF2B5EF4-FFF2-40B4-BE49-F238E27FC236}">
                <a16:creationId xmlns:a16="http://schemas.microsoft.com/office/drawing/2014/main" id="{C8A7D3C8-A703-4968-B4E9-71DA1D19B83E}"/>
              </a:ext>
            </a:extLst>
          </p:cNvPr>
          <p:cNvSpPr txBox="1"/>
          <p:nvPr/>
        </p:nvSpPr>
        <p:spPr>
          <a:xfrm>
            <a:off x="4310332" y="0"/>
            <a:ext cx="3571336" cy="830997"/>
          </a:xfrm>
          <a:prstGeom prst="rect">
            <a:avLst/>
          </a:prstGeom>
          <a:noFill/>
        </p:spPr>
        <p:txBody>
          <a:bodyPr wrap="square" rtlCol="0">
            <a:spAutoFit/>
          </a:bodyPr>
          <a:lstStyle/>
          <a:p>
            <a:pPr algn="ctr"/>
            <a:r>
              <a:rPr lang="en-US" sz="4800" dirty="0"/>
              <a:t>Cuttings</a:t>
            </a:r>
          </a:p>
        </p:txBody>
      </p:sp>
    </p:spTree>
    <p:extLst>
      <p:ext uri="{BB962C8B-B14F-4D97-AF65-F5344CB8AC3E}">
        <p14:creationId xmlns:p14="http://schemas.microsoft.com/office/powerpoint/2010/main" val="30872973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C611F9F-1B7E-468B-BD80-B8F35930672C}"/>
              </a:ext>
            </a:extLst>
          </p:cNvPr>
          <p:cNvSpPr txBox="1"/>
          <p:nvPr/>
        </p:nvSpPr>
        <p:spPr>
          <a:xfrm>
            <a:off x="4310332" y="0"/>
            <a:ext cx="3571336" cy="830997"/>
          </a:xfrm>
          <a:prstGeom prst="rect">
            <a:avLst/>
          </a:prstGeom>
          <a:noFill/>
        </p:spPr>
        <p:txBody>
          <a:bodyPr wrap="square" rtlCol="0">
            <a:spAutoFit/>
          </a:bodyPr>
          <a:lstStyle/>
          <a:p>
            <a:pPr algn="ctr"/>
            <a:r>
              <a:rPr lang="en-US" sz="4800" dirty="0"/>
              <a:t>Cuttings</a:t>
            </a:r>
          </a:p>
        </p:txBody>
      </p:sp>
      <p:sp>
        <p:nvSpPr>
          <p:cNvPr id="3" name="Rectangle 2">
            <a:extLst>
              <a:ext uri="{FF2B5EF4-FFF2-40B4-BE49-F238E27FC236}">
                <a16:creationId xmlns:a16="http://schemas.microsoft.com/office/drawing/2014/main" id="{671D9CA8-C99E-4F3D-B534-CE9121AE4AC3}"/>
              </a:ext>
            </a:extLst>
          </p:cNvPr>
          <p:cNvSpPr/>
          <p:nvPr/>
        </p:nvSpPr>
        <p:spPr>
          <a:xfrm>
            <a:off x="198407" y="830997"/>
            <a:ext cx="11795185" cy="5940088"/>
          </a:xfrm>
          <a:prstGeom prst="rect">
            <a:avLst/>
          </a:prstGeom>
        </p:spPr>
        <p:txBody>
          <a:bodyPr wrap="square">
            <a:spAutoFit/>
          </a:bodyPr>
          <a:lstStyle/>
          <a:p>
            <a:pPr marL="514350" indent="-514350">
              <a:buFont typeface="+mj-lt"/>
              <a:buAutoNum type="arabicPeriod"/>
            </a:pPr>
            <a:r>
              <a:rPr lang="en-US" sz="3800" dirty="0"/>
              <a:t>Difficult to change a mature, differentiated plant cell </a:t>
            </a:r>
          </a:p>
          <a:p>
            <a:pPr marL="514350" indent="-514350">
              <a:buFont typeface="+mj-lt"/>
              <a:buAutoNum type="arabicPeriod"/>
            </a:pPr>
            <a:r>
              <a:rPr lang="en-US" sz="3800" dirty="0"/>
              <a:t>Meristematic cells are undifferentiated cells found in specific areas of the plant </a:t>
            </a:r>
          </a:p>
          <a:p>
            <a:pPr marL="514350" indent="-514350">
              <a:buFont typeface="+mj-lt"/>
              <a:buAutoNum type="arabicPeriod"/>
            </a:pPr>
            <a:r>
              <a:rPr lang="en-US" sz="3800" dirty="0"/>
              <a:t>Meristematic cells can divide indefinitely to produce new cells</a:t>
            </a:r>
          </a:p>
          <a:p>
            <a:pPr marL="514350" indent="-514350">
              <a:buFont typeface="+mj-lt"/>
              <a:buAutoNum type="arabicPeriod"/>
            </a:pPr>
            <a:r>
              <a:rPr lang="en-US" sz="3800" dirty="0"/>
              <a:t>These meristematic plant cells can differentiate into new plant parts and entire plants</a:t>
            </a:r>
          </a:p>
          <a:p>
            <a:pPr marL="971550" lvl="1" indent="-514350">
              <a:buFont typeface="+mj-lt"/>
              <a:buAutoNum type="arabicPeriod"/>
            </a:pPr>
            <a:r>
              <a:rPr lang="en-US" sz="3800" dirty="0"/>
              <a:t>Shoot tips </a:t>
            </a:r>
          </a:p>
          <a:p>
            <a:pPr marL="971550" lvl="1" indent="-514350">
              <a:buFont typeface="+mj-lt"/>
              <a:buAutoNum type="arabicPeriod"/>
            </a:pPr>
            <a:r>
              <a:rPr lang="en-US" sz="3800" dirty="0"/>
              <a:t>Root tips </a:t>
            </a:r>
          </a:p>
          <a:p>
            <a:pPr marL="971550" lvl="1" indent="-514350">
              <a:buFont typeface="+mj-lt"/>
              <a:buAutoNum type="arabicPeriod"/>
            </a:pPr>
            <a:r>
              <a:rPr lang="en-US" sz="3800" dirty="0"/>
              <a:t>Vascular cambium </a:t>
            </a:r>
          </a:p>
        </p:txBody>
      </p:sp>
    </p:spTree>
    <p:extLst>
      <p:ext uri="{BB962C8B-B14F-4D97-AF65-F5344CB8AC3E}">
        <p14:creationId xmlns:p14="http://schemas.microsoft.com/office/powerpoint/2010/main" val="7579838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560598-6765-4ACA-8D00-C57A8CFED84F}"/>
              </a:ext>
            </a:extLst>
          </p:cNvPr>
          <p:cNvSpPr txBox="1"/>
          <p:nvPr/>
        </p:nvSpPr>
        <p:spPr>
          <a:xfrm>
            <a:off x="2155166" y="0"/>
            <a:ext cx="7881668" cy="830997"/>
          </a:xfrm>
          <a:prstGeom prst="rect">
            <a:avLst/>
          </a:prstGeom>
          <a:noFill/>
        </p:spPr>
        <p:txBody>
          <a:bodyPr wrap="square" rtlCol="0">
            <a:spAutoFit/>
          </a:bodyPr>
          <a:lstStyle/>
          <a:p>
            <a:pPr algn="ctr"/>
            <a:r>
              <a:rPr lang="en-US" sz="4800" dirty="0"/>
              <a:t>Cuttings – Meristematic Tissue</a:t>
            </a:r>
          </a:p>
        </p:txBody>
      </p:sp>
      <p:pic>
        <p:nvPicPr>
          <p:cNvPr id="4" name="Picture 3" descr="A close up of a map&#10;&#10;Description automatically generated">
            <a:extLst>
              <a:ext uri="{FF2B5EF4-FFF2-40B4-BE49-F238E27FC236}">
                <a16:creationId xmlns:a16="http://schemas.microsoft.com/office/drawing/2014/main" id="{B3301DAD-F1AC-4B8D-9E0F-123B0304A8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989" y="1056737"/>
            <a:ext cx="9282022" cy="5801263"/>
          </a:xfrm>
          <a:prstGeom prst="rect">
            <a:avLst/>
          </a:prstGeom>
        </p:spPr>
      </p:pic>
    </p:spTree>
    <p:extLst>
      <p:ext uri="{BB962C8B-B14F-4D97-AF65-F5344CB8AC3E}">
        <p14:creationId xmlns:p14="http://schemas.microsoft.com/office/powerpoint/2010/main" val="17481524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9C1D5D7-D827-4E86-A38F-4E578289F4EE}"/>
              </a:ext>
            </a:extLst>
          </p:cNvPr>
          <p:cNvSpPr txBox="1"/>
          <p:nvPr/>
        </p:nvSpPr>
        <p:spPr>
          <a:xfrm>
            <a:off x="2155166" y="0"/>
            <a:ext cx="7881668" cy="830997"/>
          </a:xfrm>
          <a:prstGeom prst="rect">
            <a:avLst/>
          </a:prstGeom>
          <a:noFill/>
        </p:spPr>
        <p:txBody>
          <a:bodyPr wrap="square" rtlCol="0">
            <a:spAutoFit/>
          </a:bodyPr>
          <a:lstStyle/>
          <a:p>
            <a:pPr algn="ctr"/>
            <a:r>
              <a:rPr lang="en-US" sz="4800" dirty="0"/>
              <a:t>Cuttings – Meristematic Tissue</a:t>
            </a:r>
          </a:p>
        </p:txBody>
      </p:sp>
      <p:pic>
        <p:nvPicPr>
          <p:cNvPr id="4" name="Picture 3" descr="A close up of a womans face&#10;&#10;Description automatically generated">
            <a:extLst>
              <a:ext uri="{FF2B5EF4-FFF2-40B4-BE49-F238E27FC236}">
                <a16:creationId xmlns:a16="http://schemas.microsoft.com/office/drawing/2014/main" id="{A7F4686A-2F27-45AD-A321-0E5C7126E9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0436" y="1158117"/>
            <a:ext cx="9211128" cy="5873927"/>
          </a:xfrm>
          <a:prstGeom prst="rect">
            <a:avLst/>
          </a:prstGeom>
        </p:spPr>
      </p:pic>
    </p:spTree>
    <p:extLst>
      <p:ext uri="{BB962C8B-B14F-4D97-AF65-F5344CB8AC3E}">
        <p14:creationId xmlns:p14="http://schemas.microsoft.com/office/powerpoint/2010/main" val="1283951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929931A-32D1-48FA-9F58-D4134992919D}"/>
              </a:ext>
            </a:extLst>
          </p:cNvPr>
          <p:cNvSpPr txBox="1"/>
          <p:nvPr/>
        </p:nvSpPr>
        <p:spPr>
          <a:xfrm>
            <a:off x="3673415" y="0"/>
            <a:ext cx="4845170" cy="830997"/>
          </a:xfrm>
          <a:prstGeom prst="rect">
            <a:avLst/>
          </a:prstGeom>
          <a:noFill/>
        </p:spPr>
        <p:txBody>
          <a:bodyPr wrap="square" rtlCol="0">
            <a:spAutoFit/>
          </a:bodyPr>
          <a:lstStyle/>
          <a:p>
            <a:pPr algn="ctr"/>
            <a:r>
              <a:rPr lang="en-US" sz="4800" dirty="0"/>
              <a:t>Types of Cuttings</a:t>
            </a:r>
          </a:p>
        </p:txBody>
      </p:sp>
      <p:sp>
        <p:nvSpPr>
          <p:cNvPr id="5" name="Rectangle 4">
            <a:extLst>
              <a:ext uri="{FF2B5EF4-FFF2-40B4-BE49-F238E27FC236}">
                <a16:creationId xmlns:a16="http://schemas.microsoft.com/office/drawing/2014/main" id="{9606BE11-BAF1-4007-BDE4-F23612BEBF9F}"/>
              </a:ext>
            </a:extLst>
          </p:cNvPr>
          <p:cNvSpPr/>
          <p:nvPr/>
        </p:nvSpPr>
        <p:spPr>
          <a:xfrm>
            <a:off x="1682870" y="2163344"/>
            <a:ext cx="2649747" cy="1938992"/>
          </a:xfrm>
          <a:prstGeom prst="rect">
            <a:avLst/>
          </a:prstGeom>
        </p:spPr>
        <p:txBody>
          <a:bodyPr wrap="square">
            <a:spAutoFit/>
          </a:bodyPr>
          <a:lstStyle/>
          <a:p>
            <a:pPr marL="742950" indent="-742950">
              <a:buFont typeface="+mj-lt"/>
              <a:buAutoNum type="arabicPeriod"/>
            </a:pPr>
            <a:r>
              <a:rPr lang="en-US" sz="4000" dirty="0"/>
              <a:t>Stems</a:t>
            </a:r>
          </a:p>
          <a:p>
            <a:pPr marL="742950" indent="-742950">
              <a:buFont typeface="+mj-lt"/>
              <a:buAutoNum type="arabicPeriod"/>
            </a:pPr>
            <a:r>
              <a:rPr lang="en-US" sz="4000" dirty="0"/>
              <a:t>Leaves </a:t>
            </a:r>
          </a:p>
          <a:p>
            <a:pPr marL="742950" indent="-742950">
              <a:buFont typeface="+mj-lt"/>
              <a:buAutoNum type="arabicPeriod"/>
            </a:pPr>
            <a:r>
              <a:rPr lang="en-US" sz="4000" dirty="0"/>
              <a:t>Roots</a:t>
            </a:r>
          </a:p>
        </p:txBody>
      </p:sp>
      <p:pic>
        <p:nvPicPr>
          <p:cNvPr id="8" name="Picture 7">
            <a:extLst>
              <a:ext uri="{FF2B5EF4-FFF2-40B4-BE49-F238E27FC236}">
                <a16:creationId xmlns:a16="http://schemas.microsoft.com/office/drawing/2014/main" id="{969CF048-41EA-4CC1-8C02-71B9C06A05C1}"/>
              </a:ext>
            </a:extLst>
          </p:cNvPr>
          <p:cNvPicPr>
            <a:picLocks noChangeAspect="1"/>
          </p:cNvPicPr>
          <p:nvPr/>
        </p:nvPicPr>
        <p:blipFill>
          <a:blip r:embed="rId4"/>
          <a:stretch>
            <a:fillRect/>
          </a:stretch>
        </p:blipFill>
        <p:spPr>
          <a:xfrm>
            <a:off x="6761303" y="830997"/>
            <a:ext cx="4658740" cy="6027003"/>
          </a:xfrm>
          <a:prstGeom prst="rect">
            <a:avLst/>
          </a:prstGeom>
        </p:spPr>
      </p:pic>
    </p:spTree>
    <p:extLst>
      <p:ext uri="{BB962C8B-B14F-4D97-AF65-F5344CB8AC3E}">
        <p14:creationId xmlns:p14="http://schemas.microsoft.com/office/powerpoint/2010/main" val="40548566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6070C8-ED89-46DA-8340-E2F8538E5C33}"/>
              </a:ext>
            </a:extLst>
          </p:cNvPr>
          <p:cNvSpPr txBox="1"/>
          <p:nvPr/>
        </p:nvSpPr>
        <p:spPr>
          <a:xfrm>
            <a:off x="3035779" y="17253"/>
            <a:ext cx="612044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Types of Stem Cuttings</a:t>
            </a:r>
          </a:p>
        </p:txBody>
      </p:sp>
      <p:pic>
        <p:nvPicPr>
          <p:cNvPr id="4" name="Picture 3">
            <a:extLst>
              <a:ext uri="{FF2B5EF4-FFF2-40B4-BE49-F238E27FC236}">
                <a16:creationId xmlns:a16="http://schemas.microsoft.com/office/drawing/2014/main" id="{058B21AF-A701-4BD4-9F70-3E519521DCA4}"/>
              </a:ext>
            </a:extLst>
          </p:cNvPr>
          <p:cNvPicPr>
            <a:picLocks noChangeAspect="1"/>
          </p:cNvPicPr>
          <p:nvPr/>
        </p:nvPicPr>
        <p:blipFill rotWithShape="1">
          <a:blip r:embed="rId4"/>
          <a:srcRect l="50703" t="14019" r="16433" b="11784"/>
          <a:stretch/>
        </p:blipFill>
        <p:spPr>
          <a:xfrm>
            <a:off x="7970808" y="1691450"/>
            <a:ext cx="2955984" cy="4399472"/>
          </a:xfrm>
          <a:prstGeom prst="rect">
            <a:avLst/>
          </a:prstGeom>
        </p:spPr>
      </p:pic>
      <p:sp>
        <p:nvSpPr>
          <p:cNvPr id="5" name="TextBox 4">
            <a:extLst>
              <a:ext uri="{FF2B5EF4-FFF2-40B4-BE49-F238E27FC236}">
                <a16:creationId xmlns:a16="http://schemas.microsoft.com/office/drawing/2014/main" id="{8311E812-4A67-4977-BCBB-195B353BAB57}"/>
              </a:ext>
            </a:extLst>
          </p:cNvPr>
          <p:cNvSpPr txBox="1"/>
          <p:nvPr/>
        </p:nvSpPr>
        <p:spPr>
          <a:xfrm>
            <a:off x="345057" y="1536174"/>
            <a:ext cx="7625751" cy="3785652"/>
          </a:xfrm>
          <a:prstGeom prst="rect">
            <a:avLst/>
          </a:prstGeom>
          <a:noFill/>
        </p:spPr>
        <p:txBody>
          <a:bodyPr wrap="square" rtlCol="0">
            <a:spAutoFit/>
          </a:bodyPr>
          <a:lstStyle/>
          <a:p>
            <a:pPr marL="742950" indent="-742950">
              <a:buFont typeface="+mj-lt"/>
              <a:buAutoNum type="arabicPeriod"/>
            </a:pPr>
            <a:r>
              <a:rPr lang="en-US" sz="4000" dirty="0"/>
              <a:t>Softwood – spring, soft succulent new growth</a:t>
            </a:r>
          </a:p>
          <a:p>
            <a:pPr marL="742950" indent="-742950">
              <a:buFont typeface="+mj-lt"/>
              <a:buAutoNum type="arabicPeriod"/>
            </a:pPr>
            <a:r>
              <a:rPr lang="en-US" sz="4000" dirty="0"/>
              <a:t>Semi-hardwood – summer, recent growth, begun to harden</a:t>
            </a:r>
          </a:p>
          <a:p>
            <a:pPr marL="742950" indent="-742950">
              <a:buFont typeface="+mj-lt"/>
              <a:buAutoNum type="arabicPeriod"/>
            </a:pPr>
            <a:r>
              <a:rPr lang="en-US" sz="4000" dirty="0"/>
              <a:t>Hardwood – late fall, 1 yr. growth</a:t>
            </a:r>
          </a:p>
        </p:txBody>
      </p:sp>
      <p:sp>
        <p:nvSpPr>
          <p:cNvPr id="6" name="TextBox 5">
            <a:extLst>
              <a:ext uri="{FF2B5EF4-FFF2-40B4-BE49-F238E27FC236}">
                <a16:creationId xmlns:a16="http://schemas.microsoft.com/office/drawing/2014/main" id="{2694C7B8-FED9-42D6-A7D7-372D1ADCAF58}"/>
              </a:ext>
            </a:extLst>
          </p:cNvPr>
          <p:cNvSpPr txBox="1"/>
          <p:nvPr/>
        </p:nvSpPr>
        <p:spPr>
          <a:xfrm>
            <a:off x="10926792" y="1969685"/>
            <a:ext cx="1132936" cy="830997"/>
          </a:xfrm>
          <a:prstGeom prst="rect">
            <a:avLst/>
          </a:prstGeom>
          <a:noFill/>
        </p:spPr>
        <p:txBody>
          <a:bodyPr wrap="square" rtlCol="0">
            <a:spAutoFit/>
          </a:bodyPr>
          <a:lstStyle/>
          <a:p>
            <a:r>
              <a:rPr lang="en-US" sz="1600" dirty="0"/>
              <a:t>Softwood - New Growth</a:t>
            </a:r>
          </a:p>
        </p:txBody>
      </p:sp>
      <p:sp>
        <p:nvSpPr>
          <p:cNvPr id="7" name="TextBox 6">
            <a:extLst>
              <a:ext uri="{FF2B5EF4-FFF2-40B4-BE49-F238E27FC236}">
                <a16:creationId xmlns:a16="http://schemas.microsoft.com/office/drawing/2014/main" id="{6A3334C1-9AFB-4225-8C0C-D1221D5B361E}"/>
              </a:ext>
            </a:extLst>
          </p:cNvPr>
          <p:cNvSpPr txBox="1"/>
          <p:nvPr/>
        </p:nvSpPr>
        <p:spPr>
          <a:xfrm>
            <a:off x="10926792" y="2890391"/>
            <a:ext cx="1132936" cy="1077218"/>
          </a:xfrm>
          <a:prstGeom prst="rect">
            <a:avLst/>
          </a:prstGeom>
          <a:noFill/>
        </p:spPr>
        <p:txBody>
          <a:bodyPr wrap="square" rtlCol="0">
            <a:spAutoFit/>
          </a:bodyPr>
          <a:lstStyle/>
          <a:p>
            <a:r>
              <a:rPr lang="en-US" sz="1600" dirty="0"/>
              <a:t>Semi-hardwood – begun to harden</a:t>
            </a:r>
          </a:p>
        </p:txBody>
      </p:sp>
      <p:sp>
        <p:nvSpPr>
          <p:cNvPr id="8" name="TextBox 7">
            <a:extLst>
              <a:ext uri="{FF2B5EF4-FFF2-40B4-BE49-F238E27FC236}">
                <a16:creationId xmlns:a16="http://schemas.microsoft.com/office/drawing/2014/main" id="{E49A1702-851D-489D-B6D7-3D18AA6F3924}"/>
              </a:ext>
            </a:extLst>
          </p:cNvPr>
          <p:cNvSpPr txBox="1"/>
          <p:nvPr/>
        </p:nvSpPr>
        <p:spPr>
          <a:xfrm>
            <a:off x="10926792" y="4278702"/>
            <a:ext cx="1132936" cy="1077218"/>
          </a:xfrm>
          <a:prstGeom prst="rect">
            <a:avLst/>
          </a:prstGeom>
          <a:noFill/>
        </p:spPr>
        <p:txBody>
          <a:bodyPr wrap="square" rtlCol="0">
            <a:spAutoFit/>
          </a:bodyPr>
          <a:lstStyle/>
          <a:p>
            <a:r>
              <a:rPr lang="en-US" sz="1600" dirty="0"/>
              <a:t>Hardwood – hardened 1 yr. old growth</a:t>
            </a:r>
          </a:p>
        </p:txBody>
      </p:sp>
    </p:spTree>
    <p:extLst>
      <p:ext uri="{BB962C8B-B14F-4D97-AF65-F5344CB8AC3E}">
        <p14:creationId xmlns:p14="http://schemas.microsoft.com/office/powerpoint/2010/main" val="1308161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0F8424-C813-4FAF-9255-5BC3E957EF31}"/>
              </a:ext>
            </a:extLst>
          </p:cNvPr>
          <p:cNvSpPr/>
          <p:nvPr/>
        </p:nvSpPr>
        <p:spPr>
          <a:xfrm>
            <a:off x="3660785" y="0"/>
            <a:ext cx="4870436"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Rooting Hormones</a:t>
            </a:r>
          </a:p>
        </p:txBody>
      </p:sp>
      <p:sp>
        <p:nvSpPr>
          <p:cNvPr id="5" name="Rectangle 4">
            <a:extLst>
              <a:ext uri="{FF2B5EF4-FFF2-40B4-BE49-F238E27FC236}">
                <a16:creationId xmlns:a16="http://schemas.microsoft.com/office/drawing/2014/main" id="{6F40FC0E-AFA0-489F-911D-1B91EE90F9E8}"/>
              </a:ext>
            </a:extLst>
          </p:cNvPr>
          <p:cNvSpPr/>
          <p:nvPr/>
        </p:nvSpPr>
        <p:spPr>
          <a:xfrm>
            <a:off x="603849" y="1087254"/>
            <a:ext cx="11386868" cy="1938992"/>
          </a:xfrm>
          <a:prstGeom prst="rect">
            <a:avLst/>
          </a:prstGeom>
        </p:spPr>
        <p:txBody>
          <a:bodyPr wrap="square">
            <a:spAutoFit/>
          </a:bodyPr>
          <a:lstStyle/>
          <a:p>
            <a:r>
              <a:rPr lang="en-US" sz="4000" dirty="0"/>
              <a:t>Rooting Hormones are auxins (natural plant hormones) that are involved in cell elongation and adventitious root formation. </a:t>
            </a:r>
          </a:p>
        </p:txBody>
      </p:sp>
      <p:sp>
        <p:nvSpPr>
          <p:cNvPr id="7" name="Rectangle 6">
            <a:extLst>
              <a:ext uri="{FF2B5EF4-FFF2-40B4-BE49-F238E27FC236}">
                <a16:creationId xmlns:a16="http://schemas.microsoft.com/office/drawing/2014/main" id="{F9DCB626-57C4-484D-9C93-2DF6414E512C}"/>
              </a:ext>
            </a:extLst>
          </p:cNvPr>
          <p:cNvSpPr/>
          <p:nvPr/>
        </p:nvSpPr>
        <p:spPr>
          <a:xfrm>
            <a:off x="1032294" y="3360856"/>
            <a:ext cx="10127411" cy="2554545"/>
          </a:xfrm>
          <a:prstGeom prst="rect">
            <a:avLst/>
          </a:prstGeom>
        </p:spPr>
        <p:txBody>
          <a:bodyPr wrap="square">
            <a:spAutoFit/>
          </a:bodyPr>
          <a:lstStyle/>
          <a:p>
            <a:pPr marL="742950" indent="-742950">
              <a:buFont typeface="+mj-lt"/>
              <a:buAutoNum type="arabicPeriod"/>
            </a:pPr>
            <a:r>
              <a:rPr lang="en-US" sz="4000" dirty="0"/>
              <a:t>Difficult or slow to root crops can benefit greatly from rooting hormone application</a:t>
            </a:r>
          </a:p>
          <a:p>
            <a:pPr marL="742950" indent="-742950">
              <a:buFont typeface="+mj-lt"/>
              <a:buAutoNum type="arabicPeriod"/>
            </a:pPr>
            <a:r>
              <a:rPr lang="en-US" sz="4000" dirty="0"/>
              <a:t>Uniformity and speed of rooting can be increased </a:t>
            </a:r>
          </a:p>
        </p:txBody>
      </p:sp>
    </p:spTree>
    <p:extLst>
      <p:ext uri="{BB962C8B-B14F-4D97-AF65-F5344CB8AC3E}">
        <p14:creationId xmlns:p14="http://schemas.microsoft.com/office/powerpoint/2010/main" val="8200057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7A11F2-D8FE-4349-8BA6-7DA9FA2C599E}"/>
              </a:ext>
            </a:extLst>
          </p:cNvPr>
          <p:cNvSpPr/>
          <p:nvPr/>
        </p:nvSpPr>
        <p:spPr>
          <a:xfrm>
            <a:off x="705852" y="1791979"/>
            <a:ext cx="10780295" cy="3847207"/>
          </a:xfrm>
          <a:prstGeom prst="rect">
            <a:avLst/>
          </a:prstGeom>
        </p:spPr>
        <p:txBody>
          <a:bodyPr wrap="square">
            <a:spAutoFit/>
          </a:bodyPr>
          <a:lstStyle/>
          <a:p>
            <a:r>
              <a:rPr lang="en-US" sz="4400" dirty="0"/>
              <a:t>Softwood Cuttings – first flush of new growth </a:t>
            </a:r>
          </a:p>
          <a:p>
            <a:pPr marL="742950" indent="-742950">
              <a:buFont typeface="+mj-lt"/>
              <a:buAutoNum type="arabicPeriod"/>
            </a:pPr>
            <a:r>
              <a:rPr lang="en-US" sz="4000" dirty="0"/>
              <a:t>Take cuttings in the morning or a cool part of the day with a very sharp knife or pruners</a:t>
            </a:r>
          </a:p>
          <a:p>
            <a:pPr marL="742950" indent="-742950">
              <a:buFont typeface="+mj-lt"/>
              <a:buAutoNum type="arabicPeriod"/>
            </a:pPr>
            <a:r>
              <a:rPr lang="en-US" sz="4000" dirty="0"/>
              <a:t>Put cuttings in plastic bag and cooler.</a:t>
            </a:r>
          </a:p>
          <a:p>
            <a:pPr marL="742950" indent="-742950">
              <a:buFont typeface="+mj-lt"/>
              <a:buAutoNum type="arabicPeriod"/>
            </a:pPr>
            <a:r>
              <a:rPr lang="en-US" sz="4000" dirty="0"/>
              <a:t>Dip in rooting hormone</a:t>
            </a:r>
          </a:p>
          <a:p>
            <a:pPr marL="742950" indent="-742950">
              <a:buFont typeface="+mj-lt"/>
              <a:buAutoNum type="arabicPeriod"/>
            </a:pPr>
            <a:r>
              <a:rPr lang="en-US" sz="4000" dirty="0"/>
              <a:t>Make hole in rooting media, then insert cutting</a:t>
            </a:r>
          </a:p>
        </p:txBody>
      </p:sp>
      <p:sp>
        <p:nvSpPr>
          <p:cNvPr id="3" name="TextBox 2">
            <a:extLst>
              <a:ext uri="{FF2B5EF4-FFF2-40B4-BE49-F238E27FC236}">
                <a16:creationId xmlns:a16="http://schemas.microsoft.com/office/drawing/2014/main" id="{3F0EF70C-DFC1-4294-BB5B-123080BDBE6D}"/>
              </a:ext>
            </a:extLst>
          </p:cNvPr>
          <p:cNvSpPr txBox="1"/>
          <p:nvPr/>
        </p:nvSpPr>
        <p:spPr>
          <a:xfrm>
            <a:off x="3048000" y="171097"/>
            <a:ext cx="5520906" cy="830997"/>
          </a:xfrm>
          <a:prstGeom prst="rect">
            <a:avLst/>
          </a:prstGeom>
          <a:noFill/>
        </p:spPr>
        <p:txBody>
          <a:bodyPr wrap="square" rtlCol="0">
            <a:spAutoFit/>
          </a:bodyPr>
          <a:lstStyle/>
          <a:p>
            <a:pPr algn="ctr"/>
            <a:r>
              <a:rPr lang="en-US" sz="4800" dirty="0"/>
              <a:t>Taking Stem Cuttings</a:t>
            </a:r>
          </a:p>
        </p:txBody>
      </p:sp>
    </p:spTree>
    <p:extLst>
      <p:ext uri="{BB962C8B-B14F-4D97-AF65-F5344CB8AC3E}">
        <p14:creationId xmlns:p14="http://schemas.microsoft.com/office/powerpoint/2010/main" val="1304887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016FB08-7CC3-4445-AB66-5955F1369304}"/>
              </a:ext>
            </a:extLst>
          </p:cNvPr>
          <p:cNvSpPr/>
          <p:nvPr/>
        </p:nvSpPr>
        <p:spPr>
          <a:xfrm>
            <a:off x="169653" y="1359392"/>
            <a:ext cx="12279021" cy="4462760"/>
          </a:xfrm>
          <a:prstGeom prst="rect">
            <a:avLst/>
          </a:prstGeom>
        </p:spPr>
        <p:txBody>
          <a:bodyPr wrap="square">
            <a:spAutoFit/>
          </a:bodyPr>
          <a:lstStyle/>
          <a:p>
            <a:r>
              <a:rPr lang="en-US" sz="4400" dirty="0"/>
              <a:t>Semi-hardwood Cuttings – axillary buds have formed</a:t>
            </a:r>
          </a:p>
          <a:p>
            <a:pPr marL="742950" indent="-742950">
              <a:buFont typeface="+mj-lt"/>
              <a:buAutoNum type="arabicPeriod"/>
            </a:pPr>
            <a:r>
              <a:rPr lang="en-US" sz="4000" dirty="0"/>
              <a:t>Cut just below a node with a very sharp knife or pruners</a:t>
            </a:r>
          </a:p>
          <a:p>
            <a:pPr marL="742950" indent="-742950">
              <a:buFont typeface="+mj-lt"/>
              <a:buAutoNum type="arabicPeriod"/>
            </a:pPr>
            <a:r>
              <a:rPr lang="en-US" sz="4000" dirty="0"/>
              <a:t>Trim leaves to reduce moisture loss</a:t>
            </a:r>
          </a:p>
          <a:p>
            <a:pPr marL="742950" indent="-742950">
              <a:buFont typeface="+mj-lt"/>
              <a:buAutoNum type="arabicPeriod"/>
            </a:pPr>
            <a:r>
              <a:rPr lang="en-US" sz="4000" dirty="0"/>
              <a:t>Wounding may or may not be necessary</a:t>
            </a:r>
          </a:p>
          <a:p>
            <a:pPr marL="742950" indent="-742950">
              <a:buFont typeface="+mj-lt"/>
              <a:buAutoNum type="arabicPeriod"/>
            </a:pPr>
            <a:r>
              <a:rPr lang="en-US" sz="4000" dirty="0"/>
              <a:t>Dip in rooting hormone</a:t>
            </a:r>
          </a:p>
          <a:p>
            <a:pPr marL="742950" indent="-742950">
              <a:buFont typeface="+mj-lt"/>
              <a:buAutoNum type="arabicPeriod"/>
            </a:pPr>
            <a:r>
              <a:rPr lang="en-US" sz="4000" dirty="0"/>
              <a:t>Make hole in media, then insert cutting</a:t>
            </a:r>
          </a:p>
        </p:txBody>
      </p:sp>
      <p:sp>
        <p:nvSpPr>
          <p:cNvPr id="3" name="TextBox 2">
            <a:extLst>
              <a:ext uri="{FF2B5EF4-FFF2-40B4-BE49-F238E27FC236}">
                <a16:creationId xmlns:a16="http://schemas.microsoft.com/office/drawing/2014/main" id="{B7B2C3BD-2F84-4275-88C2-3C0155ADE842}"/>
              </a:ext>
            </a:extLst>
          </p:cNvPr>
          <p:cNvSpPr txBox="1"/>
          <p:nvPr/>
        </p:nvSpPr>
        <p:spPr>
          <a:xfrm>
            <a:off x="3048000" y="171097"/>
            <a:ext cx="5520906" cy="830997"/>
          </a:xfrm>
          <a:prstGeom prst="rect">
            <a:avLst/>
          </a:prstGeom>
          <a:noFill/>
        </p:spPr>
        <p:txBody>
          <a:bodyPr wrap="square" rtlCol="0">
            <a:spAutoFit/>
          </a:bodyPr>
          <a:lstStyle/>
          <a:p>
            <a:pPr algn="ctr"/>
            <a:r>
              <a:rPr lang="en-US" sz="4800" dirty="0"/>
              <a:t>Taking Stem Cuttings</a:t>
            </a:r>
          </a:p>
        </p:txBody>
      </p:sp>
    </p:spTree>
    <p:extLst>
      <p:ext uri="{BB962C8B-B14F-4D97-AF65-F5344CB8AC3E}">
        <p14:creationId xmlns:p14="http://schemas.microsoft.com/office/powerpoint/2010/main" val="5443809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6B13D9-48C2-45D6-A120-0EC0AADD0F81}"/>
              </a:ext>
            </a:extLst>
          </p:cNvPr>
          <p:cNvSpPr/>
          <p:nvPr/>
        </p:nvSpPr>
        <p:spPr>
          <a:xfrm>
            <a:off x="401053" y="1002094"/>
            <a:ext cx="11790947" cy="5693866"/>
          </a:xfrm>
          <a:prstGeom prst="rect">
            <a:avLst/>
          </a:prstGeom>
        </p:spPr>
        <p:txBody>
          <a:bodyPr wrap="square">
            <a:spAutoFit/>
          </a:bodyPr>
          <a:lstStyle/>
          <a:p>
            <a:r>
              <a:rPr lang="en-US" sz="4400" dirty="0"/>
              <a:t>Hardwood cuttings – dormant mature stems</a:t>
            </a:r>
          </a:p>
          <a:p>
            <a:pPr marL="742950" indent="-742950">
              <a:buFont typeface="+mj-lt"/>
              <a:buAutoNum type="arabicPeriod"/>
            </a:pPr>
            <a:r>
              <a:rPr lang="en-US" sz="4000" dirty="0"/>
              <a:t>Take cuttings before spring growth begins or just after the last leaves fall using very sharp pruners</a:t>
            </a:r>
          </a:p>
          <a:p>
            <a:pPr marL="742950" indent="-742950">
              <a:buFont typeface="+mj-lt"/>
              <a:buAutoNum type="arabicPeriod"/>
            </a:pPr>
            <a:r>
              <a:rPr lang="en-US" sz="4000" dirty="0"/>
              <a:t>Cut at the junction of 1 and 2 year old wood</a:t>
            </a:r>
          </a:p>
          <a:p>
            <a:pPr marL="742950" indent="-742950">
              <a:buFont typeface="+mj-lt"/>
              <a:buAutoNum type="arabicPeriod"/>
            </a:pPr>
            <a:r>
              <a:rPr lang="en-US" sz="4000" dirty="0"/>
              <a:t>Discard Semi-hardwood section</a:t>
            </a:r>
          </a:p>
          <a:p>
            <a:pPr marL="742950" indent="-742950">
              <a:buFont typeface="+mj-lt"/>
              <a:buAutoNum type="arabicPeriod"/>
            </a:pPr>
            <a:r>
              <a:rPr lang="en-US" sz="4000" dirty="0"/>
              <a:t>Remove/reduce leaves</a:t>
            </a:r>
          </a:p>
          <a:p>
            <a:pPr marL="742950" indent="-742950">
              <a:buFont typeface="+mj-lt"/>
              <a:buAutoNum type="arabicPeriod"/>
            </a:pPr>
            <a:r>
              <a:rPr lang="en-US" sz="4000" dirty="0"/>
              <a:t>Wounding may be necessary</a:t>
            </a:r>
          </a:p>
          <a:p>
            <a:pPr marL="742950" indent="-742950">
              <a:buFont typeface="+mj-lt"/>
              <a:buAutoNum type="arabicPeriod"/>
            </a:pPr>
            <a:r>
              <a:rPr lang="en-US" sz="4000" dirty="0"/>
              <a:t>Dip in rooting hormone</a:t>
            </a:r>
          </a:p>
          <a:p>
            <a:pPr marL="742950" indent="-742950">
              <a:buFont typeface="+mj-lt"/>
              <a:buAutoNum type="arabicPeriod"/>
            </a:pPr>
            <a:r>
              <a:rPr lang="en-US" sz="4000" dirty="0"/>
              <a:t>Stick in rooting media</a:t>
            </a:r>
          </a:p>
        </p:txBody>
      </p:sp>
      <p:sp>
        <p:nvSpPr>
          <p:cNvPr id="3" name="TextBox 2">
            <a:extLst>
              <a:ext uri="{FF2B5EF4-FFF2-40B4-BE49-F238E27FC236}">
                <a16:creationId xmlns:a16="http://schemas.microsoft.com/office/drawing/2014/main" id="{AD2F6244-883C-4EF6-B96F-CA9E517198A9}"/>
              </a:ext>
            </a:extLst>
          </p:cNvPr>
          <p:cNvSpPr txBox="1"/>
          <p:nvPr/>
        </p:nvSpPr>
        <p:spPr>
          <a:xfrm>
            <a:off x="3048000" y="171097"/>
            <a:ext cx="5520906" cy="830997"/>
          </a:xfrm>
          <a:prstGeom prst="rect">
            <a:avLst/>
          </a:prstGeom>
          <a:noFill/>
        </p:spPr>
        <p:txBody>
          <a:bodyPr wrap="square" rtlCol="0">
            <a:spAutoFit/>
          </a:bodyPr>
          <a:lstStyle/>
          <a:p>
            <a:pPr algn="ctr"/>
            <a:r>
              <a:rPr lang="en-US" sz="4800" dirty="0"/>
              <a:t>Taking Stem Cuttings</a:t>
            </a:r>
          </a:p>
        </p:txBody>
      </p:sp>
    </p:spTree>
    <p:extLst>
      <p:ext uri="{BB962C8B-B14F-4D97-AF65-F5344CB8AC3E}">
        <p14:creationId xmlns:p14="http://schemas.microsoft.com/office/powerpoint/2010/main" val="32841788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C9D2B7E-DA51-44B4-9EE3-D762F7446DE2}"/>
              </a:ext>
            </a:extLst>
          </p:cNvPr>
          <p:cNvSpPr txBox="1"/>
          <p:nvPr/>
        </p:nvSpPr>
        <p:spPr>
          <a:xfrm>
            <a:off x="3035779" y="17253"/>
            <a:ext cx="612044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Types of </a:t>
            </a:r>
            <a:r>
              <a:rPr lang="en-US" sz="4800" dirty="0">
                <a:solidFill>
                  <a:prstClr val="black"/>
                </a:solidFill>
                <a:latin typeface="Calibri" panose="020F0502020204030204"/>
              </a:rPr>
              <a:t>Leaf</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 Cuttings</a:t>
            </a:r>
          </a:p>
        </p:txBody>
      </p:sp>
      <p:sp>
        <p:nvSpPr>
          <p:cNvPr id="7" name="TextBox 6">
            <a:extLst>
              <a:ext uri="{FF2B5EF4-FFF2-40B4-BE49-F238E27FC236}">
                <a16:creationId xmlns:a16="http://schemas.microsoft.com/office/drawing/2014/main" id="{682A3335-0832-4A57-A5F0-C29EF98A583D}"/>
              </a:ext>
            </a:extLst>
          </p:cNvPr>
          <p:cNvSpPr txBox="1"/>
          <p:nvPr/>
        </p:nvSpPr>
        <p:spPr>
          <a:xfrm>
            <a:off x="500331" y="860280"/>
            <a:ext cx="7643005" cy="3785652"/>
          </a:xfrm>
          <a:prstGeom prst="rect">
            <a:avLst/>
          </a:prstGeom>
          <a:noFill/>
        </p:spPr>
        <p:txBody>
          <a:bodyPr wrap="square" rtlCol="0">
            <a:spAutoFit/>
          </a:bodyPr>
          <a:lstStyle/>
          <a:p>
            <a:r>
              <a:rPr lang="en-US" sz="4000" dirty="0"/>
              <a:t>A Leaf Cutting Consists of:</a:t>
            </a:r>
          </a:p>
          <a:p>
            <a:pPr marL="742950" indent="-742950">
              <a:buFont typeface="+mj-lt"/>
              <a:buAutoNum type="arabicPeriod"/>
            </a:pPr>
            <a:r>
              <a:rPr lang="en-US" sz="4000" dirty="0"/>
              <a:t>Leaf blade only</a:t>
            </a:r>
          </a:p>
          <a:p>
            <a:pPr marL="742950" indent="-742950">
              <a:buFont typeface="+mj-lt"/>
              <a:buAutoNum type="arabicPeriod"/>
            </a:pPr>
            <a:r>
              <a:rPr lang="en-US" sz="4000" dirty="0"/>
              <a:t>Leaf blade and petiole</a:t>
            </a:r>
          </a:p>
          <a:p>
            <a:pPr marL="742950" indent="-742950">
              <a:buFont typeface="+mj-lt"/>
              <a:buAutoNum type="arabicPeriod"/>
            </a:pPr>
            <a:r>
              <a:rPr lang="en-US" sz="4000" dirty="0"/>
              <a:t>Leaf blade sections</a:t>
            </a:r>
          </a:p>
          <a:p>
            <a:pPr marL="742950" indent="-742950">
              <a:buFont typeface="+mj-lt"/>
              <a:buAutoNum type="arabicPeriod"/>
            </a:pPr>
            <a:r>
              <a:rPr lang="en-US" sz="4000" dirty="0"/>
              <a:t>Leaf bud cutting (leaf, petiole, stem piece with bud)</a:t>
            </a:r>
          </a:p>
        </p:txBody>
      </p:sp>
      <p:pic>
        <p:nvPicPr>
          <p:cNvPr id="10" name="Picture 9">
            <a:extLst>
              <a:ext uri="{FF2B5EF4-FFF2-40B4-BE49-F238E27FC236}">
                <a16:creationId xmlns:a16="http://schemas.microsoft.com/office/drawing/2014/main" id="{26730351-699D-4CFD-8852-DDA8090B3AD5}"/>
              </a:ext>
            </a:extLst>
          </p:cNvPr>
          <p:cNvPicPr>
            <a:picLocks noChangeAspect="1"/>
          </p:cNvPicPr>
          <p:nvPr/>
        </p:nvPicPr>
        <p:blipFill>
          <a:blip r:embed="rId3"/>
          <a:stretch>
            <a:fillRect/>
          </a:stretch>
        </p:blipFill>
        <p:spPr>
          <a:xfrm>
            <a:off x="8866925" y="3273720"/>
            <a:ext cx="3195210" cy="3485684"/>
          </a:xfrm>
          <a:prstGeom prst="rect">
            <a:avLst/>
          </a:prstGeom>
        </p:spPr>
      </p:pic>
      <p:pic>
        <p:nvPicPr>
          <p:cNvPr id="11" name="Picture 10">
            <a:extLst>
              <a:ext uri="{FF2B5EF4-FFF2-40B4-BE49-F238E27FC236}">
                <a16:creationId xmlns:a16="http://schemas.microsoft.com/office/drawing/2014/main" id="{4431A96F-92A4-44FC-91ED-995A732ED315}"/>
              </a:ext>
            </a:extLst>
          </p:cNvPr>
          <p:cNvPicPr>
            <a:picLocks noChangeAspect="1"/>
          </p:cNvPicPr>
          <p:nvPr/>
        </p:nvPicPr>
        <p:blipFill>
          <a:blip r:embed="rId4"/>
          <a:stretch>
            <a:fillRect/>
          </a:stretch>
        </p:blipFill>
        <p:spPr>
          <a:xfrm>
            <a:off x="7451820" y="780642"/>
            <a:ext cx="4610315" cy="2427772"/>
          </a:xfrm>
          <a:prstGeom prst="rect">
            <a:avLst/>
          </a:prstGeom>
        </p:spPr>
      </p:pic>
      <p:pic>
        <p:nvPicPr>
          <p:cNvPr id="12" name="Picture 11">
            <a:extLst>
              <a:ext uri="{FF2B5EF4-FFF2-40B4-BE49-F238E27FC236}">
                <a16:creationId xmlns:a16="http://schemas.microsoft.com/office/drawing/2014/main" id="{C63805B6-F606-4DF4-A854-D7D560FF69F4}"/>
              </a:ext>
            </a:extLst>
          </p:cNvPr>
          <p:cNvPicPr>
            <a:picLocks noChangeAspect="1"/>
          </p:cNvPicPr>
          <p:nvPr/>
        </p:nvPicPr>
        <p:blipFill>
          <a:blip r:embed="rId5"/>
          <a:stretch>
            <a:fillRect/>
          </a:stretch>
        </p:blipFill>
        <p:spPr>
          <a:xfrm>
            <a:off x="4712180" y="4645932"/>
            <a:ext cx="4020580" cy="2200968"/>
          </a:xfrm>
          <a:prstGeom prst="rect">
            <a:avLst/>
          </a:prstGeom>
        </p:spPr>
      </p:pic>
      <p:pic>
        <p:nvPicPr>
          <p:cNvPr id="13" name="Picture 12">
            <a:extLst>
              <a:ext uri="{FF2B5EF4-FFF2-40B4-BE49-F238E27FC236}">
                <a16:creationId xmlns:a16="http://schemas.microsoft.com/office/drawing/2014/main" id="{C6C37425-C7F0-4B54-8620-D5B6D36BD6FB}"/>
              </a:ext>
            </a:extLst>
          </p:cNvPr>
          <p:cNvPicPr>
            <a:picLocks noChangeAspect="1"/>
          </p:cNvPicPr>
          <p:nvPr/>
        </p:nvPicPr>
        <p:blipFill>
          <a:blip r:embed="rId6"/>
          <a:stretch>
            <a:fillRect/>
          </a:stretch>
        </p:blipFill>
        <p:spPr>
          <a:xfrm>
            <a:off x="329532" y="4601060"/>
            <a:ext cx="3793224" cy="2256940"/>
          </a:xfrm>
          <a:prstGeom prst="rect">
            <a:avLst/>
          </a:prstGeom>
        </p:spPr>
      </p:pic>
    </p:spTree>
    <p:extLst>
      <p:ext uri="{BB962C8B-B14F-4D97-AF65-F5344CB8AC3E}">
        <p14:creationId xmlns:p14="http://schemas.microsoft.com/office/powerpoint/2010/main" val="39081066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13E1D12-BD09-4C5F-B574-FF5995D23BB9}"/>
              </a:ext>
            </a:extLst>
          </p:cNvPr>
          <p:cNvSpPr txBox="1"/>
          <p:nvPr/>
        </p:nvSpPr>
        <p:spPr>
          <a:xfrm>
            <a:off x="3048000" y="0"/>
            <a:ext cx="6096000" cy="830997"/>
          </a:xfrm>
          <a:prstGeom prst="rect">
            <a:avLst/>
          </a:prstGeom>
          <a:noFill/>
        </p:spPr>
        <p:txBody>
          <a:bodyPr wrap="square" rtlCol="0">
            <a:spAutoFit/>
          </a:bodyPr>
          <a:lstStyle/>
          <a:p>
            <a:pPr algn="ctr"/>
            <a:r>
              <a:rPr lang="en-US" sz="4800" dirty="0"/>
              <a:t>Root Cuttings</a:t>
            </a:r>
          </a:p>
        </p:txBody>
      </p:sp>
      <p:sp>
        <p:nvSpPr>
          <p:cNvPr id="5" name="Rectangle 4">
            <a:extLst>
              <a:ext uri="{FF2B5EF4-FFF2-40B4-BE49-F238E27FC236}">
                <a16:creationId xmlns:a16="http://schemas.microsoft.com/office/drawing/2014/main" id="{F7091C50-553C-4327-B22D-CFDA8FFCD838}"/>
              </a:ext>
            </a:extLst>
          </p:cNvPr>
          <p:cNvSpPr/>
          <p:nvPr/>
        </p:nvSpPr>
        <p:spPr>
          <a:xfrm>
            <a:off x="128337" y="830997"/>
            <a:ext cx="11935326" cy="6001643"/>
          </a:xfrm>
          <a:prstGeom prst="rect">
            <a:avLst/>
          </a:prstGeom>
        </p:spPr>
        <p:txBody>
          <a:bodyPr wrap="square">
            <a:spAutoFit/>
          </a:bodyPr>
          <a:lstStyle/>
          <a:p>
            <a:pPr marL="514350" indent="-514350">
              <a:buFont typeface="+mj-lt"/>
              <a:buAutoNum type="arabicPeriod"/>
            </a:pPr>
            <a:r>
              <a:rPr lang="en-US" sz="3200" dirty="0"/>
              <a:t>Root cuttings are pieces of root cut from plant roots</a:t>
            </a:r>
          </a:p>
          <a:p>
            <a:pPr marL="514350" indent="-514350">
              <a:buFont typeface="+mj-lt"/>
              <a:buAutoNum type="arabicPeriod"/>
            </a:pPr>
            <a:r>
              <a:rPr lang="en-US" sz="3200" dirty="0"/>
              <a:t>Take cuttings late winter or early spring, before the plant breaks dormancy. Roots have high levels of carbohydrates before they begin their spring growth.</a:t>
            </a:r>
          </a:p>
          <a:p>
            <a:pPr marL="514350" indent="-514350">
              <a:buFont typeface="+mj-lt"/>
              <a:buAutoNum type="arabicPeriod"/>
            </a:pPr>
            <a:r>
              <a:rPr lang="en-US" sz="3200" dirty="0"/>
              <a:t>Dig up the parent plant and cut a 2- to 3-inch root tip. Use a very sharp knife or pruners</a:t>
            </a:r>
          </a:p>
          <a:p>
            <a:pPr marL="514350" indent="-514350">
              <a:buFont typeface="+mj-lt"/>
              <a:buAutoNum type="arabicPeriod"/>
            </a:pPr>
            <a:r>
              <a:rPr lang="en-US" sz="3200" dirty="0"/>
              <a:t>Replant the parent plant immediately. </a:t>
            </a:r>
          </a:p>
          <a:p>
            <a:pPr marL="514350" indent="-514350">
              <a:buFont typeface="+mj-lt"/>
              <a:buAutoNum type="arabicPeriod"/>
            </a:pPr>
            <a:r>
              <a:rPr lang="en-US" sz="3200" dirty="0"/>
              <a:t>Lay cuttings horizontally on moist starting mix. Remember: the shoots grow from the cut ends. </a:t>
            </a:r>
          </a:p>
          <a:p>
            <a:pPr marL="514350" indent="-514350">
              <a:buFont typeface="+mj-lt"/>
              <a:buAutoNum type="arabicPeriod"/>
            </a:pPr>
            <a:r>
              <a:rPr lang="en-US" sz="3200" dirty="0"/>
              <a:t>Cover the root pieces with about a half-inch of mix. </a:t>
            </a:r>
          </a:p>
          <a:p>
            <a:pPr marL="514350" indent="-514350">
              <a:buFont typeface="+mj-lt"/>
              <a:buAutoNum type="arabicPeriod"/>
            </a:pPr>
            <a:r>
              <a:rPr lang="en-US" sz="3200" dirty="0"/>
              <a:t>If you have thick pieces of root, plant them vertically with the cut end up.</a:t>
            </a:r>
          </a:p>
        </p:txBody>
      </p:sp>
    </p:spTree>
    <p:extLst>
      <p:ext uri="{BB962C8B-B14F-4D97-AF65-F5344CB8AC3E}">
        <p14:creationId xmlns:p14="http://schemas.microsoft.com/office/powerpoint/2010/main" val="20037763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AD56BF7-F588-4B44-BE1D-D1A83C7B2A84}"/>
              </a:ext>
            </a:extLst>
          </p:cNvPr>
          <p:cNvSpPr txBox="1"/>
          <p:nvPr/>
        </p:nvSpPr>
        <p:spPr>
          <a:xfrm>
            <a:off x="3042249" y="0"/>
            <a:ext cx="6107502" cy="830997"/>
          </a:xfrm>
          <a:prstGeom prst="rect">
            <a:avLst/>
          </a:prstGeom>
          <a:noFill/>
        </p:spPr>
        <p:txBody>
          <a:bodyPr wrap="square" rtlCol="0">
            <a:spAutoFit/>
          </a:bodyPr>
          <a:lstStyle/>
          <a:p>
            <a:pPr algn="ctr"/>
            <a:r>
              <a:rPr lang="en-US" sz="4800" dirty="0"/>
              <a:t>Rooting Media</a:t>
            </a:r>
          </a:p>
        </p:txBody>
      </p:sp>
      <p:sp>
        <p:nvSpPr>
          <p:cNvPr id="8" name="TextBox 7">
            <a:extLst>
              <a:ext uri="{FF2B5EF4-FFF2-40B4-BE49-F238E27FC236}">
                <a16:creationId xmlns:a16="http://schemas.microsoft.com/office/drawing/2014/main" id="{953573A9-47D3-454C-873A-02830162CC8D}"/>
              </a:ext>
            </a:extLst>
          </p:cNvPr>
          <p:cNvSpPr txBox="1"/>
          <p:nvPr/>
        </p:nvSpPr>
        <p:spPr>
          <a:xfrm>
            <a:off x="1498120" y="1552755"/>
            <a:ext cx="9195759" cy="4524315"/>
          </a:xfrm>
          <a:prstGeom prst="rect">
            <a:avLst/>
          </a:prstGeom>
          <a:noFill/>
        </p:spPr>
        <p:txBody>
          <a:bodyPr wrap="square" rtlCol="0">
            <a:spAutoFit/>
          </a:bodyPr>
          <a:lstStyle/>
          <a:p>
            <a:r>
              <a:rPr lang="en-US" sz="4400" dirty="0"/>
              <a:t>Varies depending on the type of cutting and cultural practices</a:t>
            </a:r>
          </a:p>
          <a:p>
            <a:r>
              <a:rPr lang="en-US" sz="4000" b="1" dirty="0"/>
              <a:t>Media needs to:</a:t>
            </a:r>
          </a:p>
          <a:p>
            <a:pPr marL="742950" indent="-742950">
              <a:buFont typeface="+mj-lt"/>
              <a:buAutoNum type="arabicPeriod"/>
            </a:pPr>
            <a:r>
              <a:rPr lang="en-US" sz="4000" dirty="0"/>
              <a:t>Hold Moisture</a:t>
            </a:r>
          </a:p>
          <a:p>
            <a:pPr marL="742950" indent="-742950">
              <a:buFont typeface="+mj-lt"/>
              <a:buAutoNum type="arabicPeriod"/>
            </a:pPr>
            <a:r>
              <a:rPr lang="en-US" sz="4000" dirty="0"/>
              <a:t>Provide Good Aeration</a:t>
            </a:r>
          </a:p>
          <a:p>
            <a:pPr marL="742950" indent="-742950">
              <a:buFont typeface="+mj-lt"/>
              <a:buAutoNum type="arabicPeriod"/>
            </a:pPr>
            <a:r>
              <a:rPr lang="en-US" sz="4000" dirty="0"/>
              <a:t>Have Good Drainage</a:t>
            </a:r>
          </a:p>
          <a:p>
            <a:pPr marL="742950" indent="-742950">
              <a:buFont typeface="+mj-lt"/>
              <a:buAutoNum type="arabicPeriod"/>
            </a:pPr>
            <a:r>
              <a:rPr lang="en-US" sz="4000" dirty="0"/>
              <a:t>Be Disease and Weed Free</a:t>
            </a:r>
          </a:p>
        </p:txBody>
      </p:sp>
    </p:spTree>
    <p:extLst>
      <p:ext uri="{BB962C8B-B14F-4D97-AF65-F5344CB8AC3E}">
        <p14:creationId xmlns:p14="http://schemas.microsoft.com/office/powerpoint/2010/main" val="41806855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B85559-83DC-4288-8A06-50BCFA8EAA24}"/>
              </a:ext>
            </a:extLst>
          </p:cNvPr>
          <p:cNvSpPr txBox="1"/>
          <p:nvPr/>
        </p:nvSpPr>
        <p:spPr>
          <a:xfrm>
            <a:off x="3042249" y="0"/>
            <a:ext cx="6107502" cy="830997"/>
          </a:xfrm>
          <a:prstGeom prst="rect">
            <a:avLst/>
          </a:prstGeom>
          <a:noFill/>
        </p:spPr>
        <p:txBody>
          <a:bodyPr wrap="square" rtlCol="0">
            <a:spAutoFit/>
          </a:bodyPr>
          <a:lstStyle/>
          <a:p>
            <a:pPr algn="ctr"/>
            <a:r>
              <a:rPr lang="en-US" sz="4800" dirty="0"/>
              <a:t>Rooting Media</a:t>
            </a:r>
          </a:p>
        </p:txBody>
      </p:sp>
      <p:sp>
        <p:nvSpPr>
          <p:cNvPr id="5" name="TextBox 4">
            <a:extLst>
              <a:ext uri="{FF2B5EF4-FFF2-40B4-BE49-F238E27FC236}">
                <a16:creationId xmlns:a16="http://schemas.microsoft.com/office/drawing/2014/main" id="{B55B5F93-948F-462F-AF4F-5783814CB8C3}"/>
              </a:ext>
            </a:extLst>
          </p:cNvPr>
          <p:cNvSpPr txBox="1"/>
          <p:nvPr/>
        </p:nvSpPr>
        <p:spPr>
          <a:xfrm>
            <a:off x="1104182" y="1639019"/>
            <a:ext cx="10368951" cy="4401205"/>
          </a:xfrm>
          <a:prstGeom prst="rect">
            <a:avLst/>
          </a:prstGeom>
          <a:noFill/>
        </p:spPr>
        <p:txBody>
          <a:bodyPr wrap="square" rtlCol="0">
            <a:spAutoFit/>
          </a:bodyPr>
          <a:lstStyle/>
          <a:p>
            <a:r>
              <a:rPr lang="en-US" sz="4000" dirty="0"/>
              <a:t>Commonly used:</a:t>
            </a:r>
          </a:p>
          <a:p>
            <a:pPr marL="742950" indent="-742950">
              <a:buFont typeface="+mj-lt"/>
              <a:buAutoNum type="arabicPeriod"/>
            </a:pPr>
            <a:r>
              <a:rPr lang="en-US" sz="4000" dirty="0"/>
              <a:t>Peat moss and perlite – good moisture retention, good aeration</a:t>
            </a:r>
          </a:p>
          <a:p>
            <a:pPr marL="742950" indent="-742950">
              <a:buFont typeface="+mj-lt"/>
              <a:buAutoNum type="arabicPeriod"/>
            </a:pPr>
            <a:r>
              <a:rPr lang="en-US" sz="4000" dirty="0"/>
              <a:t>Vermiculite – good moisture retention</a:t>
            </a:r>
          </a:p>
          <a:p>
            <a:pPr marL="742950" indent="-742950">
              <a:buFont typeface="+mj-lt"/>
              <a:buAutoNum type="arabicPeriod"/>
            </a:pPr>
            <a:r>
              <a:rPr lang="en-US" sz="4000" dirty="0"/>
              <a:t>Sand – good aeration</a:t>
            </a:r>
          </a:p>
          <a:p>
            <a:pPr marL="742950" indent="-742950">
              <a:buFont typeface="+mj-lt"/>
              <a:buAutoNum type="arabicPeriod"/>
            </a:pPr>
            <a:r>
              <a:rPr lang="en-US" sz="4000" dirty="0"/>
              <a:t>Sand and peat moss – good mix of moisture retention and aeration</a:t>
            </a:r>
          </a:p>
        </p:txBody>
      </p:sp>
    </p:spTree>
    <p:extLst>
      <p:ext uri="{BB962C8B-B14F-4D97-AF65-F5344CB8AC3E}">
        <p14:creationId xmlns:p14="http://schemas.microsoft.com/office/powerpoint/2010/main" val="29039272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6629F1-5579-4FAD-B0C8-E4A22C2D49A4}"/>
              </a:ext>
            </a:extLst>
          </p:cNvPr>
          <p:cNvSpPr/>
          <p:nvPr/>
        </p:nvSpPr>
        <p:spPr>
          <a:xfrm>
            <a:off x="256673" y="983993"/>
            <a:ext cx="11678652" cy="1446550"/>
          </a:xfrm>
          <a:prstGeom prst="rect">
            <a:avLst/>
          </a:prstGeom>
        </p:spPr>
        <p:txBody>
          <a:bodyPr wrap="square">
            <a:spAutoFit/>
          </a:bodyPr>
          <a:lstStyle/>
          <a:p>
            <a:r>
              <a:rPr lang="en-US" sz="4400" dirty="0"/>
              <a:t>Most plants will require a controlled environment while forming roots</a:t>
            </a:r>
          </a:p>
        </p:txBody>
      </p:sp>
      <p:sp>
        <p:nvSpPr>
          <p:cNvPr id="3" name="Rectangle 2">
            <a:extLst>
              <a:ext uri="{FF2B5EF4-FFF2-40B4-BE49-F238E27FC236}">
                <a16:creationId xmlns:a16="http://schemas.microsoft.com/office/drawing/2014/main" id="{B544696B-17BE-4DBF-B971-D510CA2E6C45}"/>
              </a:ext>
            </a:extLst>
          </p:cNvPr>
          <p:cNvSpPr/>
          <p:nvPr/>
        </p:nvSpPr>
        <p:spPr>
          <a:xfrm>
            <a:off x="2208557" y="0"/>
            <a:ext cx="7774885" cy="830997"/>
          </a:xfrm>
          <a:prstGeom prst="rect">
            <a:avLst/>
          </a:prstGeom>
        </p:spPr>
        <p:txBody>
          <a:bodyPr wrap="none">
            <a:spAutoFit/>
          </a:bodyPr>
          <a:lstStyle/>
          <a:p>
            <a:pPr algn="ctr"/>
            <a:r>
              <a:rPr lang="en-US" sz="4800" dirty="0"/>
              <a:t>The Propagation Environment </a:t>
            </a:r>
          </a:p>
        </p:txBody>
      </p:sp>
      <p:sp>
        <p:nvSpPr>
          <p:cNvPr id="4" name="TextBox 3">
            <a:extLst>
              <a:ext uri="{FF2B5EF4-FFF2-40B4-BE49-F238E27FC236}">
                <a16:creationId xmlns:a16="http://schemas.microsoft.com/office/drawing/2014/main" id="{4D58B8CE-98C0-455D-86A0-75D2845DAB5B}"/>
              </a:ext>
            </a:extLst>
          </p:cNvPr>
          <p:cNvSpPr txBox="1"/>
          <p:nvPr/>
        </p:nvSpPr>
        <p:spPr>
          <a:xfrm>
            <a:off x="3922293" y="3112168"/>
            <a:ext cx="4347412" cy="1938992"/>
          </a:xfrm>
          <a:prstGeom prst="rect">
            <a:avLst/>
          </a:prstGeom>
          <a:noFill/>
        </p:spPr>
        <p:txBody>
          <a:bodyPr wrap="square" rtlCol="0">
            <a:spAutoFit/>
          </a:bodyPr>
          <a:lstStyle/>
          <a:p>
            <a:pPr marL="742950" indent="-742950">
              <a:buFont typeface="+mj-lt"/>
              <a:buAutoNum type="arabicPeriod"/>
            </a:pPr>
            <a:r>
              <a:rPr lang="en-US" sz="4000" dirty="0"/>
              <a:t>Humidity</a:t>
            </a:r>
          </a:p>
          <a:p>
            <a:pPr marL="742950" indent="-742950">
              <a:buFont typeface="+mj-lt"/>
              <a:buAutoNum type="arabicPeriod"/>
            </a:pPr>
            <a:r>
              <a:rPr lang="en-US" sz="4000" dirty="0"/>
              <a:t>Light</a:t>
            </a:r>
          </a:p>
          <a:p>
            <a:pPr marL="742950" indent="-742950">
              <a:buFont typeface="+mj-lt"/>
              <a:buAutoNum type="arabicPeriod"/>
            </a:pPr>
            <a:r>
              <a:rPr lang="en-US" sz="4000" dirty="0"/>
              <a:t>Temperature</a:t>
            </a:r>
          </a:p>
        </p:txBody>
      </p:sp>
    </p:spTree>
    <p:extLst>
      <p:ext uri="{BB962C8B-B14F-4D97-AF65-F5344CB8AC3E}">
        <p14:creationId xmlns:p14="http://schemas.microsoft.com/office/powerpoint/2010/main" val="38681550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8E036A-3869-4A69-AB63-F8BF64BDF443}"/>
              </a:ext>
            </a:extLst>
          </p:cNvPr>
          <p:cNvSpPr/>
          <p:nvPr/>
        </p:nvSpPr>
        <p:spPr>
          <a:xfrm>
            <a:off x="1812758" y="2334402"/>
            <a:ext cx="8566484" cy="2554545"/>
          </a:xfrm>
          <a:prstGeom prst="rect">
            <a:avLst/>
          </a:prstGeom>
        </p:spPr>
        <p:txBody>
          <a:bodyPr wrap="square">
            <a:spAutoFit/>
          </a:bodyPr>
          <a:lstStyle/>
          <a:p>
            <a:pPr marL="742950" indent="-742950">
              <a:buFont typeface="+mj-lt"/>
              <a:buAutoNum type="arabicPeriod"/>
            </a:pPr>
            <a:r>
              <a:rPr lang="en-US" sz="4000" dirty="0"/>
              <a:t>98-100% constantly</a:t>
            </a:r>
          </a:p>
          <a:p>
            <a:pPr marL="742950" indent="-742950">
              <a:buFont typeface="+mj-lt"/>
              <a:buAutoNum type="arabicPeriod"/>
            </a:pPr>
            <a:r>
              <a:rPr lang="en-US" sz="4000" dirty="0"/>
              <a:t>Leaves can absorb water, gentle intermittent mist is advantageous</a:t>
            </a:r>
          </a:p>
          <a:p>
            <a:pPr marL="742950" indent="-742950">
              <a:buFont typeface="+mj-lt"/>
              <a:buAutoNum type="arabicPeriod"/>
            </a:pPr>
            <a:r>
              <a:rPr lang="en-US" sz="4000" dirty="0"/>
              <a:t>Moist, sealed environment</a:t>
            </a:r>
          </a:p>
        </p:txBody>
      </p:sp>
      <p:sp>
        <p:nvSpPr>
          <p:cNvPr id="3" name="TextBox 2">
            <a:extLst>
              <a:ext uri="{FF2B5EF4-FFF2-40B4-BE49-F238E27FC236}">
                <a16:creationId xmlns:a16="http://schemas.microsoft.com/office/drawing/2014/main" id="{FC76586B-33B2-4912-B1DC-4C2A8E0D1C06}"/>
              </a:ext>
            </a:extLst>
          </p:cNvPr>
          <p:cNvSpPr txBox="1"/>
          <p:nvPr/>
        </p:nvSpPr>
        <p:spPr>
          <a:xfrm>
            <a:off x="3765884" y="0"/>
            <a:ext cx="4660232" cy="830997"/>
          </a:xfrm>
          <a:prstGeom prst="rect">
            <a:avLst/>
          </a:prstGeom>
          <a:noFill/>
        </p:spPr>
        <p:txBody>
          <a:bodyPr wrap="square" rtlCol="0">
            <a:spAutoFit/>
          </a:bodyPr>
          <a:lstStyle/>
          <a:p>
            <a:pPr algn="ctr"/>
            <a:r>
              <a:rPr lang="en-US" sz="4800" dirty="0"/>
              <a:t>Humidity - Critical</a:t>
            </a:r>
          </a:p>
        </p:txBody>
      </p:sp>
    </p:spTree>
    <p:extLst>
      <p:ext uri="{BB962C8B-B14F-4D97-AF65-F5344CB8AC3E}">
        <p14:creationId xmlns:p14="http://schemas.microsoft.com/office/powerpoint/2010/main" val="14454037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1A382C-F2E7-446D-B4C2-76E1D523DAB0}"/>
              </a:ext>
            </a:extLst>
          </p:cNvPr>
          <p:cNvSpPr/>
          <p:nvPr/>
        </p:nvSpPr>
        <p:spPr>
          <a:xfrm>
            <a:off x="504825" y="1571536"/>
            <a:ext cx="11182350" cy="5016758"/>
          </a:xfrm>
          <a:prstGeom prst="rect">
            <a:avLst/>
          </a:prstGeom>
        </p:spPr>
        <p:txBody>
          <a:bodyPr wrap="square">
            <a:spAutoFit/>
          </a:bodyPr>
          <a:lstStyle/>
          <a:p>
            <a:pPr marL="742950" indent="-742950">
              <a:buFont typeface="+mj-lt"/>
              <a:buAutoNum type="arabicPeriod"/>
            </a:pPr>
            <a:r>
              <a:rPr lang="en-US" sz="4000" dirty="0"/>
              <a:t>Light drives photosynthesis</a:t>
            </a:r>
          </a:p>
          <a:p>
            <a:pPr marL="742950" indent="-742950">
              <a:buFont typeface="+mj-lt"/>
              <a:buAutoNum type="arabicPeriod"/>
            </a:pPr>
            <a:r>
              <a:rPr lang="en-US" sz="4000" dirty="0"/>
              <a:t>Photosynthesis requires water</a:t>
            </a:r>
          </a:p>
          <a:p>
            <a:pPr marL="742950" indent="-742950">
              <a:buFont typeface="+mj-lt"/>
              <a:buAutoNum type="arabicPeriod"/>
            </a:pPr>
            <a:r>
              <a:rPr lang="en-US" sz="4000" dirty="0"/>
              <a:t>Photosynthesis provides food to developing roots</a:t>
            </a:r>
          </a:p>
          <a:p>
            <a:pPr marL="742950" indent="-742950">
              <a:buFont typeface="+mj-lt"/>
              <a:buAutoNum type="arabicPeriod"/>
            </a:pPr>
            <a:r>
              <a:rPr lang="en-US" sz="4000" dirty="0"/>
              <a:t>Too much light will burn and dry out plants because they don’t have any roots yet</a:t>
            </a:r>
          </a:p>
          <a:p>
            <a:pPr marL="742950" indent="-742950">
              <a:buFont typeface="+mj-lt"/>
              <a:buAutoNum type="arabicPeriod"/>
            </a:pPr>
            <a:r>
              <a:rPr lang="en-US" sz="4000" dirty="0"/>
              <a:t>Most plants root best in filtered light or light shade</a:t>
            </a:r>
          </a:p>
          <a:p>
            <a:r>
              <a:rPr lang="en-US" sz="4000" dirty="0"/>
              <a:t> </a:t>
            </a:r>
          </a:p>
        </p:txBody>
      </p:sp>
      <p:sp>
        <p:nvSpPr>
          <p:cNvPr id="3" name="TextBox 2">
            <a:extLst>
              <a:ext uri="{FF2B5EF4-FFF2-40B4-BE49-F238E27FC236}">
                <a16:creationId xmlns:a16="http://schemas.microsoft.com/office/drawing/2014/main" id="{AE1B0542-4D52-476F-B915-E3BD8B63635F}"/>
              </a:ext>
            </a:extLst>
          </p:cNvPr>
          <p:cNvSpPr txBox="1"/>
          <p:nvPr/>
        </p:nvSpPr>
        <p:spPr>
          <a:xfrm>
            <a:off x="3765884" y="0"/>
            <a:ext cx="4660232" cy="830997"/>
          </a:xfrm>
          <a:prstGeom prst="rect">
            <a:avLst/>
          </a:prstGeom>
          <a:noFill/>
        </p:spPr>
        <p:txBody>
          <a:bodyPr wrap="square" rtlCol="0">
            <a:spAutoFit/>
          </a:bodyPr>
          <a:lstStyle/>
          <a:p>
            <a:pPr algn="ctr"/>
            <a:r>
              <a:rPr lang="en-US" sz="4800" dirty="0"/>
              <a:t>Light</a:t>
            </a:r>
          </a:p>
        </p:txBody>
      </p:sp>
    </p:spTree>
    <p:extLst>
      <p:ext uri="{BB962C8B-B14F-4D97-AF65-F5344CB8AC3E}">
        <p14:creationId xmlns:p14="http://schemas.microsoft.com/office/powerpoint/2010/main" val="1335275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0F8424-C813-4FAF-9255-5BC3E957EF31}"/>
              </a:ext>
            </a:extLst>
          </p:cNvPr>
          <p:cNvSpPr/>
          <p:nvPr/>
        </p:nvSpPr>
        <p:spPr>
          <a:xfrm>
            <a:off x="2357641" y="0"/>
            <a:ext cx="7476727"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Rooting Hormones - Powders</a:t>
            </a:r>
          </a:p>
        </p:txBody>
      </p:sp>
      <p:sp>
        <p:nvSpPr>
          <p:cNvPr id="7" name="Rectangle 6">
            <a:extLst>
              <a:ext uri="{FF2B5EF4-FFF2-40B4-BE49-F238E27FC236}">
                <a16:creationId xmlns:a16="http://schemas.microsoft.com/office/drawing/2014/main" id="{D8BE6D33-4B8D-4A5D-B14B-35EDF7FA6F80}"/>
              </a:ext>
            </a:extLst>
          </p:cNvPr>
          <p:cNvSpPr/>
          <p:nvPr/>
        </p:nvSpPr>
        <p:spPr>
          <a:xfrm>
            <a:off x="521987" y="1364061"/>
            <a:ext cx="11416971" cy="5632311"/>
          </a:xfrm>
          <a:prstGeom prst="rect">
            <a:avLst/>
          </a:prstGeom>
        </p:spPr>
        <p:txBody>
          <a:bodyPr wrap="square">
            <a:spAutoFit/>
          </a:bodyPr>
          <a:lstStyle/>
          <a:p>
            <a:pPr marL="742950" indent="-742950">
              <a:buFont typeface="+mj-lt"/>
              <a:buAutoNum type="arabicPeriod"/>
            </a:pPr>
            <a:r>
              <a:rPr lang="en-US" sz="4000" dirty="0"/>
              <a:t>Powdered hormone can be applied to basal end of the cutting.</a:t>
            </a:r>
          </a:p>
          <a:p>
            <a:pPr marL="742950" indent="-742950">
              <a:buFont typeface="+mj-lt"/>
              <a:buAutoNum type="arabicPeriod"/>
            </a:pPr>
            <a:r>
              <a:rPr lang="en-US" sz="4000" dirty="0"/>
              <a:t>Use a duster to apply to the stem only.</a:t>
            </a:r>
          </a:p>
          <a:p>
            <a:pPr marL="742950" indent="-742950">
              <a:buFont typeface="+mj-lt"/>
              <a:buAutoNum type="arabicPeriod"/>
            </a:pPr>
            <a:r>
              <a:rPr lang="en-US" sz="4000" dirty="0"/>
              <a:t>Avoid getting powdered hormone on the leaves.</a:t>
            </a:r>
          </a:p>
          <a:p>
            <a:pPr marL="742950" indent="-742950">
              <a:buFont typeface="+mj-lt"/>
              <a:buAutoNum type="arabicPeriod"/>
            </a:pPr>
            <a:r>
              <a:rPr lang="en-US" sz="4000" dirty="0"/>
              <a:t>Do not dip the stem into a container of hormone….this is a sanitation risk.</a:t>
            </a:r>
          </a:p>
          <a:p>
            <a:pPr marL="742950" indent="-742950">
              <a:buFont typeface="+mj-lt"/>
              <a:buAutoNum type="arabicPeriod"/>
            </a:pPr>
            <a:r>
              <a:rPr lang="en-US" sz="4000" dirty="0"/>
              <a:t>Do not coat the stem with a solid layer of powder.</a:t>
            </a:r>
          </a:p>
          <a:p>
            <a:pPr marL="742950" indent="-742950">
              <a:buFont typeface="+mj-lt"/>
              <a:buAutoNum type="arabicPeriod"/>
            </a:pPr>
            <a:r>
              <a:rPr lang="en-US" sz="4000" dirty="0"/>
              <a:t>Tap the cutting to remove excess powder before sticking.</a:t>
            </a:r>
          </a:p>
        </p:txBody>
      </p:sp>
    </p:spTree>
    <p:extLst>
      <p:ext uri="{BB962C8B-B14F-4D97-AF65-F5344CB8AC3E}">
        <p14:creationId xmlns:p14="http://schemas.microsoft.com/office/powerpoint/2010/main" val="2487229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591F86-ED84-472F-949E-EF6DFEE73B96}"/>
              </a:ext>
            </a:extLst>
          </p:cNvPr>
          <p:cNvSpPr/>
          <p:nvPr/>
        </p:nvSpPr>
        <p:spPr>
          <a:xfrm>
            <a:off x="2381250" y="2151727"/>
            <a:ext cx="7429500" cy="2554545"/>
          </a:xfrm>
          <a:prstGeom prst="rect">
            <a:avLst/>
          </a:prstGeom>
        </p:spPr>
        <p:txBody>
          <a:bodyPr wrap="square">
            <a:spAutoFit/>
          </a:bodyPr>
          <a:lstStyle/>
          <a:p>
            <a:pPr marL="742950" indent="-742950">
              <a:buFont typeface="+mj-lt"/>
              <a:buAutoNum type="arabicPeriod"/>
            </a:pPr>
            <a:r>
              <a:rPr lang="en-US" sz="4000" dirty="0"/>
              <a:t>Most plants root best at 70</a:t>
            </a:r>
            <a:r>
              <a:rPr lang="en-US" sz="4000" baseline="30000" dirty="0"/>
              <a:t>o</a:t>
            </a:r>
            <a:r>
              <a:rPr lang="en-US" sz="4000" dirty="0"/>
              <a:t>F</a:t>
            </a:r>
          </a:p>
          <a:p>
            <a:pPr marL="742950" indent="-742950">
              <a:buFont typeface="+mj-lt"/>
              <a:buAutoNum type="arabicPeriod"/>
            </a:pPr>
            <a:r>
              <a:rPr lang="en-US" sz="4000" dirty="0"/>
              <a:t>Can root as low as 55</a:t>
            </a:r>
            <a:r>
              <a:rPr lang="en-US" sz="4000" baseline="30000" dirty="0"/>
              <a:t>o</a:t>
            </a:r>
            <a:r>
              <a:rPr lang="en-US" sz="4000" dirty="0"/>
              <a:t>F</a:t>
            </a:r>
          </a:p>
          <a:p>
            <a:pPr marL="742950" indent="-742950">
              <a:buFont typeface="+mj-lt"/>
              <a:buAutoNum type="arabicPeriod"/>
            </a:pPr>
            <a:r>
              <a:rPr lang="en-US" sz="4000" dirty="0"/>
              <a:t>Higher than 75</a:t>
            </a:r>
            <a:r>
              <a:rPr lang="en-US" sz="4000" baseline="30000" dirty="0"/>
              <a:t>o</a:t>
            </a:r>
            <a:r>
              <a:rPr lang="en-US" sz="4000" dirty="0"/>
              <a:t>F may promote pathogens </a:t>
            </a:r>
          </a:p>
        </p:txBody>
      </p:sp>
      <p:sp>
        <p:nvSpPr>
          <p:cNvPr id="3" name="TextBox 2">
            <a:extLst>
              <a:ext uri="{FF2B5EF4-FFF2-40B4-BE49-F238E27FC236}">
                <a16:creationId xmlns:a16="http://schemas.microsoft.com/office/drawing/2014/main" id="{2DD10715-EB36-4195-9389-6D868B346196}"/>
              </a:ext>
            </a:extLst>
          </p:cNvPr>
          <p:cNvSpPr txBox="1"/>
          <p:nvPr/>
        </p:nvSpPr>
        <p:spPr>
          <a:xfrm>
            <a:off x="3765884" y="0"/>
            <a:ext cx="4660232" cy="830997"/>
          </a:xfrm>
          <a:prstGeom prst="rect">
            <a:avLst/>
          </a:prstGeom>
          <a:noFill/>
        </p:spPr>
        <p:txBody>
          <a:bodyPr wrap="square" rtlCol="0">
            <a:spAutoFit/>
          </a:bodyPr>
          <a:lstStyle/>
          <a:p>
            <a:pPr algn="ctr"/>
            <a:r>
              <a:rPr lang="en-US" sz="4800" dirty="0"/>
              <a:t>Temperature</a:t>
            </a:r>
          </a:p>
        </p:txBody>
      </p:sp>
    </p:spTree>
    <p:extLst>
      <p:ext uri="{BB962C8B-B14F-4D97-AF65-F5344CB8AC3E}">
        <p14:creationId xmlns:p14="http://schemas.microsoft.com/office/powerpoint/2010/main" val="21801870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000FE1-9D2B-421C-90DA-C32E9374494C}"/>
              </a:ext>
            </a:extLst>
          </p:cNvPr>
          <p:cNvPicPr>
            <a:picLocks noChangeAspect="1"/>
          </p:cNvPicPr>
          <p:nvPr/>
        </p:nvPicPr>
        <p:blipFill rotWithShape="1">
          <a:blip r:embed="rId4"/>
          <a:srcRect l="2104" t="3490" r="60932" b="12367"/>
          <a:stretch/>
        </p:blipFill>
        <p:spPr>
          <a:xfrm>
            <a:off x="3573493" y="3576243"/>
            <a:ext cx="2277979" cy="3093620"/>
          </a:xfrm>
          <a:prstGeom prst="rect">
            <a:avLst/>
          </a:prstGeom>
        </p:spPr>
      </p:pic>
      <p:pic>
        <p:nvPicPr>
          <p:cNvPr id="4" name="Picture 3">
            <a:extLst>
              <a:ext uri="{FF2B5EF4-FFF2-40B4-BE49-F238E27FC236}">
                <a16:creationId xmlns:a16="http://schemas.microsoft.com/office/drawing/2014/main" id="{18A9E7E3-977D-47EA-A043-C39549890198}"/>
              </a:ext>
            </a:extLst>
          </p:cNvPr>
          <p:cNvPicPr>
            <a:picLocks noChangeAspect="1"/>
          </p:cNvPicPr>
          <p:nvPr/>
        </p:nvPicPr>
        <p:blipFill rotWithShape="1">
          <a:blip r:embed="rId5"/>
          <a:srcRect l="49211" b="9912"/>
          <a:stretch/>
        </p:blipFill>
        <p:spPr>
          <a:xfrm>
            <a:off x="9481502" y="309814"/>
            <a:ext cx="2325486" cy="3093620"/>
          </a:xfrm>
          <a:prstGeom prst="rect">
            <a:avLst/>
          </a:prstGeom>
        </p:spPr>
      </p:pic>
      <p:pic>
        <p:nvPicPr>
          <p:cNvPr id="5" name="Picture 4">
            <a:extLst>
              <a:ext uri="{FF2B5EF4-FFF2-40B4-BE49-F238E27FC236}">
                <a16:creationId xmlns:a16="http://schemas.microsoft.com/office/drawing/2014/main" id="{CC56BA6B-421A-494E-9BE6-8C21104F6E76}"/>
              </a:ext>
            </a:extLst>
          </p:cNvPr>
          <p:cNvPicPr>
            <a:picLocks noChangeAspect="1"/>
          </p:cNvPicPr>
          <p:nvPr/>
        </p:nvPicPr>
        <p:blipFill rotWithShape="1">
          <a:blip r:embed="rId4"/>
          <a:srcRect l="54296" t="4513" r="8740" b="12367"/>
          <a:stretch/>
        </p:blipFill>
        <p:spPr>
          <a:xfrm>
            <a:off x="385013" y="4196264"/>
            <a:ext cx="1843838" cy="2473599"/>
          </a:xfrm>
          <a:prstGeom prst="rect">
            <a:avLst/>
          </a:prstGeom>
        </p:spPr>
      </p:pic>
      <p:pic>
        <p:nvPicPr>
          <p:cNvPr id="6" name="Picture 5">
            <a:extLst>
              <a:ext uri="{FF2B5EF4-FFF2-40B4-BE49-F238E27FC236}">
                <a16:creationId xmlns:a16="http://schemas.microsoft.com/office/drawing/2014/main" id="{9886194B-D962-4CC0-B2AB-8C2A4B47BF88}"/>
              </a:ext>
            </a:extLst>
          </p:cNvPr>
          <p:cNvPicPr>
            <a:picLocks noChangeAspect="1"/>
          </p:cNvPicPr>
          <p:nvPr/>
        </p:nvPicPr>
        <p:blipFill>
          <a:blip r:embed="rId6"/>
          <a:stretch>
            <a:fillRect/>
          </a:stretch>
        </p:blipFill>
        <p:spPr>
          <a:xfrm>
            <a:off x="8658306" y="4189369"/>
            <a:ext cx="3225317" cy="2242135"/>
          </a:xfrm>
          <a:prstGeom prst="rect">
            <a:avLst/>
          </a:prstGeom>
        </p:spPr>
      </p:pic>
      <p:pic>
        <p:nvPicPr>
          <p:cNvPr id="7" name="Picture 6">
            <a:extLst>
              <a:ext uri="{FF2B5EF4-FFF2-40B4-BE49-F238E27FC236}">
                <a16:creationId xmlns:a16="http://schemas.microsoft.com/office/drawing/2014/main" id="{389C49FF-478E-4151-A45C-E6DFE4779731}"/>
              </a:ext>
            </a:extLst>
          </p:cNvPr>
          <p:cNvPicPr>
            <a:picLocks noChangeAspect="1"/>
          </p:cNvPicPr>
          <p:nvPr/>
        </p:nvPicPr>
        <p:blipFill rotWithShape="1">
          <a:blip r:embed="rId7"/>
          <a:srcRect t="39301" b="11196"/>
          <a:stretch/>
        </p:blipFill>
        <p:spPr>
          <a:xfrm>
            <a:off x="390949" y="750133"/>
            <a:ext cx="3867150" cy="2871537"/>
          </a:xfrm>
          <a:prstGeom prst="rect">
            <a:avLst/>
          </a:prstGeom>
        </p:spPr>
      </p:pic>
      <p:pic>
        <p:nvPicPr>
          <p:cNvPr id="8" name="Picture 7">
            <a:extLst>
              <a:ext uri="{FF2B5EF4-FFF2-40B4-BE49-F238E27FC236}">
                <a16:creationId xmlns:a16="http://schemas.microsoft.com/office/drawing/2014/main" id="{22E6898D-E0BD-4BFA-B2FA-31C506A1C827}"/>
              </a:ext>
            </a:extLst>
          </p:cNvPr>
          <p:cNvPicPr>
            <a:picLocks noChangeAspect="1"/>
          </p:cNvPicPr>
          <p:nvPr/>
        </p:nvPicPr>
        <p:blipFill>
          <a:blip r:embed="rId8"/>
          <a:stretch>
            <a:fillRect/>
          </a:stretch>
        </p:blipFill>
        <p:spPr>
          <a:xfrm>
            <a:off x="6174674" y="1190451"/>
            <a:ext cx="2626425" cy="3939639"/>
          </a:xfrm>
          <a:prstGeom prst="rect">
            <a:avLst/>
          </a:prstGeom>
        </p:spPr>
      </p:pic>
      <p:sp>
        <p:nvSpPr>
          <p:cNvPr id="9" name="TextBox 8">
            <a:extLst>
              <a:ext uri="{FF2B5EF4-FFF2-40B4-BE49-F238E27FC236}">
                <a16:creationId xmlns:a16="http://schemas.microsoft.com/office/drawing/2014/main" id="{D38FA80A-65EE-4E3F-A010-0E410F4DAE94}"/>
              </a:ext>
            </a:extLst>
          </p:cNvPr>
          <p:cNvSpPr txBox="1"/>
          <p:nvPr/>
        </p:nvSpPr>
        <p:spPr>
          <a:xfrm>
            <a:off x="3336589" y="-80864"/>
            <a:ext cx="5676169" cy="830997"/>
          </a:xfrm>
          <a:prstGeom prst="rect">
            <a:avLst/>
          </a:prstGeom>
          <a:noFill/>
        </p:spPr>
        <p:txBody>
          <a:bodyPr wrap="square" rtlCol="0">
            <a:spAutoFit/>
          </a:bodyPr>
          <a:lstStyle/>
          <a:p>
            <a:r>
              <a:rPr lang="en-US" sz="4800" dirty="0"/>
              <a:t>Rooting “Chambers”</a:t>
            </a:r>
          </a:p>
        </p:txBody>
      </p:sp>
    </p:spTree>
    <p:extLst>
      <p:ext uri="{BB962C8B-B14F-4D97-AF65-F5344CB8AC3E}">
        <p14:creationId xmlns:p14="http://schemas.microsoft.com/office/powerpoint/2010/main" val="28989702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29048D9-DB55-4A65-AAE6-DDE06EACED01}"/>
              </a:ext>
            </a:extLst>
          </p:cNvPr>
          <p:cNvSpPr/>
          <p:nvPr/>
        </p:nvSpPr>
        <p:spPr>
          <a:xfrm>
            <a:off x="1028700" y="2085886"/>
            <a:ext cx="10134600" cy="3785652"/>
          </a:xfrm>
          <a:prstGeom prst="rect">
            <a:avLst/>
          </a:prstGeom>
        </p:spPr>
        <p:txBody>
          <a:bodyPr wrap="square">
            <a:spAutoFit/>
          </a:bodyPr>
          <a:lstStyle/>
          <a:p>
            <a:pPr marL="742950" indent="-742950">
              <a:buFont typeface="+mj-lt"/>
              <a:buAutoNum type="arabicPeriod"/>
            </a:pPr>
            <a:r>
              <a:rPr lang="en-US" sz="4000" dirty="0"/>
              <a:t>Diseases from constant moisture</a:t>
            </a:r>
          </a:p>
          <a:p>
            <a:pPr marL="742950" indent="-742950">
              <a:buFont typeface="+mj-lt"/>
              <a:buAutoNum type="arabicPeriod"/>
            </a:pPr>
            <a:r>
              <a:rPr lang="en-US" sz="4000" dirty="0"/>
              <a:t>Insect pests can explode in controlled and confined environment</a:t>
            </a:r>
          </a:p>
          <a:p>
            <a:pPr marL="742950" indent="-742950">
              <a:buFont typeface="+mj-lt"/>
              <a:buAutoNum type="arabicPeriod"/>
            </a:pPr>
            <a:r>
              <a:rPr lang="en-US" sz="4000" dirty="0"/>
              <a:t>Weeds and algae can become a problem</a:t>
            </a:r>
          </a:p>
          <a:p>
            <a:pPr marL="742950" indent="-742950">
              <a:buFont typeface="+mj-lt"/>
              <a:buAutoNum type="arabicPeriod"/>
            </a:pPr>
            <a:r>
              <a:rPr lang="en-US" sz="4000" dirty="0"/>
              <a:t>Enclosed and sealed environments can get hot very fast </a:t>
            </a:r>
          </a:p>
        </p:txBody>
      </p:sp>
      <p:sp>
        <p:nvSpPr>
          <p:cNvPr id="3" name="TextBox 2">
            <a:extLst>
              <a:ext uri="{FF2B5EF4-FFF2-40B4-BE49-F238E27FC236}">
                <a16:creationId xmlns:a16="http://schemas.microsoft.com/office/drawing/2014/main" id="{9EE078D6-D61B-4C2C-B2D6-75F458854DF3}"/>
              </a:ext>
            </a:extLst>
          </p:cNvPr>
          <p:cNvSpPr txBox="1"/>
          <p:nvPr/>
        </p:nvSpPr>
        <p:spPr>
          <a:xfrm>
            <a:off x="3333750" y="0"/>
            <a:ext cx="5524500" cy="830997"/>
          </a:xfrm>
          <a:prstGeom prst="rect">
            <a:avLst/>
          </a:prstGeom>
          <a:noFill/>
        </p:spPr>
        <p:txBody>
          <a:bodyPr wrap="square" rtlCol="0">
            <a:spAutoFit/>
          </a:bodyPr>
          <a:lstStyle/>
          <a:p>
            <a:pPr algn="ctr"/>
            <a:r>
              <a:rPr lang="en-US" sz="4800" dirty="0"/>
              <a:t>Potential Problems</a:t>
            </a:r>
          </a:p>
        </p:txBody>
      </p:sp>
    </p:spTree>
    <p:extLst>
      <p:ext uri="{BB962C8B-B14F-4D97-AF65-F5344CB8AC3E}">
        <p14:creationId xmlns:p14="http://schemas.microsoft.com/office/powerpoint/2010/main" val="16808032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7785AC5-82DE-4540-9822-1DD518F14C66}"/>
              </a:ext>
            </a:extLst>
          </p:cNvPr>
          <p:cNvSpPr>
            <a:spLocks noGrp="1"/>
          </p:cNvSpPr>
          <p:nvPr>
            <p:ph type="subTitle" idx="1"/>
          </p:nvPr>
        </p:nvSpPr>
        <p:spPr>
          <a:xfrm>
            <a:off x="5037826" y="4452519"/>
            <a:ext cx="7154174" cy="1062455"/>
          </a:xfrm>
        </p:spPr>
        <p:txBody>
          <a:bodyPr anchor="t">
            <a:normAutofit/>
          </a:bodyPr>
          <a:lstStyle/>
          <a:p>
            <a:pPr algn="l"/>
            <a:r>
              <a:rPr lang="en-US" sz="2000" dirty="0"/>
              <a:t>Please post all your questions to the message board link: </a:t>
            </a:r>
            <a:r>
              <a:rPr lang="en-US" u="sng" dirty="0">
                <a:hlinkClick r:id="rId2" tooltip="Original URL: https://www.facebook.com/groups/538153443545779/. Click or tap if you trust this link."/>
              </a:rPr>
              <a:t>https://www.facebook.com/groups/538153443545779/</a:t>
            </a:r>
            <a:endParaRPr lang="en-US" sz="2000" dirty="0"/>
          </a:p>
          <a:p>
            <a:pPr algn="l"/>
            <a:endParaRPr lang="en-US" sz="2000" dirty="0"/>
          </a:p>
          <a:p>
            <a:pPr algn="l"/>
            <a:endParaRPr lang="en-US" sz="2000" dirty="0"/>
          </a:p>
          <a:p>
            <a:pPr algn="l"/>
            <a:endParaRPr lang="en-US" sz="2000" dirty="0"/>
          </a:p>
          <a:p>
            <a:pPr algn="l"/>
            <a:endParaRPr lang="en-US" sz="2000" dirty="0"/>
          </a:p>
          <a:p>
            <a:pPr algn="l"/>
            <a:endParaRPr lang="en-US" sz="2000" dirty="0"/>
          </a:p>
          <a:p>
            <a:pPr algn="l"/>
            <a:endParaRPr lang="en-US" sz="2000" dirty="0"/>
          </a:p>
        </p:txBody>
      </p:sp>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Tree>
    <p:extLst>
      <p:ext uri="{BB962C8B-B14F-4D97-AF65-F5344CB8AC3E}">
        <p14:creationId xmlns:p14="http://schemas.microsoft.com/office/powerpoint/2010/main" val="3178348826"/>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0F8424-C813-4FAF-9255-5BC3E957EF31}"/>
              </a:ext>
            </a:extLst>
          </p:cNvPr>
          <p:cNvSpPr/>
          <p:nvPr/>
        </p:nvSpPr>
        <p:spPr>
          <a:xfrm>
            <a:off x="2387896" y="0"/>
            <a:ext cx="741620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Rooting Hormones - Liquid</a:t>
            </a:r>
          </a:p>
        </p:txBody>
      </p:sp>
      <p:sp>
        <p:nvSpPr>
          <p:cNvPr id="5" name="Rectangle 4">
            <a:extLst>
              <a:ext uri="{FF2B5EF4-FFF2-40B4-BE49-F238E27FC236}">
                <a16:creationId xmlns:a16="http://schemas.microsoft.com/office/drawing/2014/main" id="{5AB0C5B8-CE8F-497B-B354-F589740DEF6A}"/>
              </a:ext>
            </a:extLst>
          </p:cNvPr>
          <p:cNvSpPr/>
          <p:nvPr/>
        </p:nvSpPr>
        <p:spPr>
          <a:xfrm>
            <a:off x="181518" y="830997"/>
            <a:ext cx="11970590" cy="6247864"/>
          </a:xfrm>
          <a:prstGeom prst="rect">
            <a:avLst/>
          </a:prstGeom>
        </p:spPr>
        <p:txBody>
          <a:bodyPr wrap="square">
            <a:spAutoFit/>
          </a:bodyPr>
          <a:lstStyle/>
          <a:p>
            <a:pPr marL="742950" indent="-742950">
              <a:buFont typeface="+mj-lt"/>
              <a:buAutoNum type="arabicPeriod"/>
            </a:pPr>
            <a:r>
              <a:rPr lang="en-US" sz="4000" dirty="0"/>
              <a:t>IBA can be applied as a liquid basal application with typical rates of 500-1000ppm.</a:t>
            </a:r>
          </a:p>
          <a:p>
            <a:pPr marL="742950" indent="-742950">
              <a:buFont typeface="+mj-lt"/>
              <a:buAutoNum type="arabicPeriod"/>
            </a:pPr>
            <a:r>
              <a:rPr lang="en-US" sz="4000" dirty="0"/>
              <a:t>Dip N Grow and </a:t>
            </a:r>
            <a:r>
              <a:rPr lang="en-US" sz="4000" dirty="0" err="1"/>
              <a:t>Rhizopon</a:t>
            </a:r>
            <a:r>
              <a:rPr lang="en-US" sz="4000" dirty="0"/>
              <a:t> AA are two commonly used hormones for this type of application</a:t>
            </a:r>
          </a:p>
          <a:p>
            <a:pPr marL="742950" indent="-742950">
              <a:buFont typeface="+mj-lt"/>
              <a:buAutoNum type="arabicPeriod"/>
            </a:pPr>
            <a:r>
              <a:rPr lang="en-US" sz="4000" dirty="0"/>
              <a:t>Do not allow solution to get on the stems or leaves of the cutting. </a:t>
            </a:r>
          </a:p>
          <a:p>
            <a:pPr marL="742950" indent="-742950">
              <a:buFont typeface="+mj-lt"/>
              <a:buAutoNum type="arabicPeriod"/>
            </a:pPr>
            <a:r>
              <a:rPr lang="en-US" sz="4000" dirty="0"/>
              <a:t>Do not dip stems directly into the solution…..this is a sanitation risk. </a:t>
            </a:r>
          </a:p>
          <a:p>
            <a:pPr marL="742950" indent="-742950">
              <a:buFont typeface="+mj-lt"/>
              <a:buAutoNum type="arabicPeriod"/>
            </a:pPr>
            <a:r>
              <a:rPr lang="en-US" sz="4000" dirty="0"/>
              <a:t>Make a dilution in a separate </a:t>
            </a:r>
            <a:r>
              <a:rPr lang="en-US" sz="4000" dirty="0" err="1"/>
              <a:t>containter</a:t>
            </a:r>
            <a:r>
              <a:rPr lang="en-US" sz="4000" dirty="0"/>
              <a:t> (often provided)</a:t>
            </a:r>
          </a:p>
        </p:txBody>
      </p:sp>
    </p:spTree>
    <p:extLst>
      <p:ext uri="{BB962C8B-B14F-4D97-AF65-F5344CB8AC3E}">
        <p14:creationId xmlns:p14="http://schemas.microsoft.com/office/powerpoint/2010/main" val="3771591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924FF98-47DE-47FC-A3C9-1DADA0F60069}"/>
              </a:ext>
            </a:extLst>
          </p:cNvPr>
          <p:cNvSpPr txBox="1"/>
          <p:nvPr/>
        </p:nvSpPr>
        <p:spPr>
          <a:xfrm>
            <a:off x="635479" y="0"/>
            <a:ext cx="10921042" cy="830997"/>
          </a:xfrm>
          <a:prstGeom prst="rect">
            <a:avLst/>
          </a:prstGeom>
          <a:noFill/>
        </p:spPr>
        <p:txBody>
          <a:bodyPr wrap="square" rtlCol="0">
            <a:spAutoFit/>
          </a:bodyPr>
          <a:lstStyle/>
          <a:p>
            <a:pPr algn="ctr"/>
            <a:r>
              <a:rPr lang="en-US" sz="4800" dirty="0"/>
              <a:t>Advantages of Vegetative Propagation</a:t>
            </a:r>
          </a:p>
        </p:txBody>
      </p:sp>
      <p:sp>
        <p:nvSpPr>
          <p:cNvPr id="8" name="TextBox 7">
            <a:extLst>
              <a:ext uri="{FF2B5EF4-FFF2-40B4-BE49-F238E27FC236}">
                <a16:creationId xmlns:a16="http://schemas.microsoft.com/office/drawing/2014/main" id="{F7960C0D-07EB-4F5D-B318-DA7116135417}"/>
              </a:ext>
            </a:extLst>
          </p:cNvPr>
          <p:cNvSpPr txBox="1"/>
          <p:nvPr/>
        </p:nvSpPr>
        <p:spPr>
          <a:xfrm>
            <a:off x="317739" y="1861203"/>
            <a:ext cx="11556521" cy="2554545"/>
          </a:xfrm>
          <a:prstGeom prst="rect">
            <a:avLst/>
          </a:prstGeom>
          <a:noFill/>
        </p:spPr>
        <p:txBody>
          <a:bodyPr wrap="square" rtlCol="0">
            <a:spAutoFit/>
          </a:bodyPr>
          <a:lstStyle/>
          <a:p>
            <a:pPr marL="742950" indent="-742950">
              <a:buFont typeface="+mj-lt"/>
              <a:buAutoNum type="arabicPeriod"/>
            </a:pPr>
            <a:r>
              <a:rPr lang="en-US" sz="4000" dirty="0"/>
              <a:t>Produce More Plants Faster</a:t>
            </a:r>
          </a:p>
          <a:p>
            <a:pPr marL="742950" indent="-742950">
              <a:buFont typeface="+mj-lt"/>
              <a:buAutoNum type="arabicPeriod"/>
            </a:pPr>
            <a:r>
              <a:rPr lang="en-US" sz="4000" dirty="0"/>
              <a:t>Propagate Plants That Do Not Produce Viable Seed</a:t>
            </a:r>
          </a:p>
          <a:p>
            <a:pPr marL="742950" indent="-742950">
              <a:buFont typeface="+mj-lt"/>
              <a:buAutoNum type="arabicPeriod"/>
            </a:pPr>
            <a:r>
              <a:rPr lang="en-US" sz="4000" dirty="0"/>
              <a:t>Produce Plants Identical to Parent Plant</a:t>
            </a:r>
          </a:p>
          <a:p>
            <a:pPr marL="742950" indent="-742950">
              <a:buFont typeface="+mj-lt"/>
              <a:buAutoNum type="arabicPeriod"/>
            </a:pPr>
            <a:r>
              <a:rPr lang="en-US" sz="4000" dirty="0"/>
              <a:t>Produce Plants Past the Juvenile/Seedling Stage</a:t>
            </a:r>
          </a:p>
        </p:txBody>
      </p:sp>
    </p:spTree>
    <p:extLst>
      <p:ext uri="{BB962C8B-B14F-4D97-AF65-F5344CB8AC3E}">
        <p14:creationId xmlns:p14="http://schemas.microsoft.com/office/powerpoint/2010/main" val="3045514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32ABBA-1378-464A-BADF-AAF828C3D9D4}"/>
              </a:ext>
            </a:extLst>
          </p:cNvPr>
          <p:cNvSpPr/>
          <p:nvPr/>
        </p:nvSpPr>
        <p:spPr>
          <a:xfrm>
            <a:off x="3048000" y="1328316"/>
            <a:ext cx="6096000" cy="4062651"/>
          </a:xfrm>
          <a:prstGeom prst="rect">
            <a:avLst/>
          </a:prstGeom>
        </p:spPr>
        <p:txBody>
          <a:bodyPr>
            <a:spAutoFit/>
          </a:bodyPr>
          <a:lstStyle/>
          <a:p>
            <a:pPr marL="742950" marR="0" lvl="0"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Division</a:t>
            </a:r>
          </a:p>
          <a:p>
            <a:pPr marL="742950" marR="0" lvl="0"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Layering</a:t>
            </a:r>
          </a:p>
          <a:p>
            <a:pPr marL="742950" marR="0" lvl="0"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Storage organs</a:t>
            </a:r>
          </a:p>
          <a:p>
            <a:pPr marL="742950" marR="0" lvl="0"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Grafting</a:t>
            </a:r>
          </a:p>
          <a:p>
            <a:pPr marL="742950" marR="0" lvl="0"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Tissue Culture </a:t>
            </a:r>
          </a:p>
          <a:p>
            <a:pPr marL="742950" marR="0" lvl="0" indent="-7429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Cuttings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6" name="Rectangle 5">
            <a:extLst>
              <a:ext uri="{FF2B5EF4-FFF2-40B4-BE49-F238E27FC236}">
                <a16:creationId xmlns:a16="http://schemas.microsoft.com/office/drawing/2014/main" id="{2C0F8424-C813-4FAF-9255-5BC3E957EF31}"/>
              </a:ext>
            </a:extLst>
          </p:cNvPr>
          <p:cNvSpPr/>
          <p:nvPr/>
        </p:nvSpPr>
        <p:spPr>
          <a:xfrm>
            <a:off x="2596518" y="0"/>
            <a:ext cx="6998968"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Vegetative Propagation Methods</a:t>
            </a:r>
          </a:p>
        </p:txBody>
      </p:sp>
    </p:spTree>
    <p:extLst>
      <p:ext uri="{BB962C8B-B14F-4D97-AF65-F5344CB8AC3E}">
        <p14:creationId xmlns:p14="http://schemas.microsoft.com/office/powerpoint/2010/main" val="1864653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D8A36B-E740-4356-BF63-00280F265C25}"/>
              </a:ext>
            </a:extLst>
          </p:cNvPr>
          <p:cNvSpPr/>
          <p:nvPr/>
        </p:nvSpPr>
        <p:spPr>
          <a:xfrm>
            <a:off x="1713781" y="1088283"/>
            <a:ext cx="8764438" cy="2554545"/>
          </a:xfrm>
          <a:prstGeom prst="rect">
            <a:avLst/>
          </a:prstGeom>
        </p:spPr>
        <p:txBody>
          <a:bodyPr wrap="square">
            <a:spAutoFit/>
          </a:bodyPr>
          <a:lstStyle/>
          <a:p>
            <a:pPr marL="742950" indent="-742950">
              <a:buFont typeface="+mj-lt"/>
              <a:buAutoNum type="arabicPeriod"/>
            </a:pPr>
            <a:r>
              <a:rPr lang="en-US" sz="4000" dirty="0"/>
              <a:t>Separation of one plant into several self-supporting ones </a:t>
            </a:r>
          </a:p>
          <a:p>
            <a:pPr marL="742950" indent="-742950">
              <a:buFont typeface="+mj-lt"/>
              <a:buAutoNum type="arabicPeriod"/>
            </a:pPr>
            <a:r>
              <a:rPr lang="en-US" sz="4000" dirty="0"/>
              <a:t>Generally confined to herbaceous perennial plants</a:t>
            </a:r>
          </a:p>
        </p:txBody>
      </p:sp>
      <p:sp>
        <p:nvSpPr>
          <p:cNvPr id="3" name="Rectangle 2">
            <a:extLst>
              <a:ext uri="{FF2B5EF4-FFF2-40B4-BE49-F238E27FC236}">
                <a16:creationId xmlns:a16="http://schemas.microsoft.com/office/drawing/2014/main" id="{C1D42FE9-57A2-406B-98F3-4FA43034D636}"/>
              </a:ext>
            </a:extLst>
          </p:cNvPr>
          <p:cNvSpPr/>
          <p:nvPr/>
        </p:nvSpPr>
        <p:spPr>
          <a:xfrm>
            <a:off x="4899198" y="0"/>
            <a:ext cx="2393604" cy="830997"/>
          </a:xfrm>
          <a:prstGeom prst="rect">
            <a:avLst/>
          </a:prstGeom>
        </p:spPr>
        <p:txBody>
          <a:bodyPr wrap="none">
            <a:spAutoFit/>
          </a:bodyPr>
          <a:lstStyle/>
          <a:p>
            <a:pPr algn="ctr"/>
            <a:r>
              <a:rPr lang="en-US" sz="4800" dirty="0"/>
              <a:t>Divisions</a:t>
            </a:r>
          </a:p>
        </p:txBody>
      </p:sp>
      <p:pic>
        <p:nvPicPr>
          <p:cNvPr id="4" name="Picture 3">
            <a:extLst>
              <a:ext uri="{FF2B5EF4-FFF2-40B4-BE49-F238E27FC236}">
                <a16:creationId xmlns:a16="http://schemas.microsoft.com/office/drawing/2014/main" id="{D2D5C1C5-C2CA-4675-BAF7-6B9E07DABA2E}"/>
              </a:ext>
            </a:extLst>
          </p:cNvPr>
          <p:cNvPicPr>
            <a:picLocks noChangeAspect="1"/>
          </p:cNvPicPr>
          <p:nvPr/>
        </p:nvPicPr>
        <p:blipFill>
          <a:blip r:embed="rId4"/>
          <a:stretch>
            <a:fillRect/>
          </a:stretch>
        </p:blipFill>
        <p:spPr>
          <a:xfrm>
            <a:off x="3810000" y="3779344"/>
            <a:ext cx="4572000" cy="2905125"/>
          </a:xfrm>
          <a:prstGeom prst="rect">
            <a:avLst/>
          </a:prstGeom>
        </p:spPr>
      </p:pic>
    </p:spTree>
    <p:extLst>
      <p:ext uri="{BB962C8B-B14F-4D97-AF65-F5344CB8AC3E}">
        <p14:creationId xmlns:p14="http://schemas.microsoft.com/office/powerpoint/2010/main" val="2012649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E62264-E899-48D5-8F25-4B4DCCA07656}"/>
              </a:ext>
            </a:extLst>
          </p:cNvPr>
          <p:cNvSpPr/>
          <p:nvPr/>
        </p:nvSpPr>
        <p:spPr>
          <a:xfrm>
            <a:off x="212784" y="813744"/>
            <a:ext cx="11766431" cy="5262979"/>
          </a:xfrm>
          <a:prstGeom prst="rect">
            <a:avLst/>
          </a:prstGeom>
        </p:spPr>
        <p:txBody>
          <a:bodyPr wrap="square">
            <a:spAutoFit/>
          </a:bodyPr>
          <a:lstStyle/>
          <a:p>
            <a:r>
              <a:rPr lang="en-US" sz="4000" dirty="0"/>
              <a:t>Layering - plants form new roots and entire plants where stems contact the soil or medium</a:t>
            </a:r>
          </a:p>
          <a:p>
            <a:pPr marL="742950" indent="-742950">
              <a:buFont typeface="+mj-lt"/>
              <a:buAutoNum type="arabicPeriod"/>
            </a:pPr>
            <a:r>
              <a:rPr lang="en-US" sz="3600" dirty="0"/>
              <a:t>Air-layering – wrap moist media around a wounded stem  </a:t>
            </a:r>
          </a:p>
          <a:p>
            <a:pPr marL="742950" indent="-742950">
              <a:buFont typeface="+mj-lt"/>
              <a:buAutoNum type="arabicPeriod"/>
            </a:pPr>
            <a:r>
              <a:rPr lang="en-US" sz="3600" dirty="0"/>
              <a:t>Simple layering – branch is bent to make contact with soil </a:t>
            </a:r>
          </a:p>
          <a:p>
            <a:pPr marL="742950" indent="-742950">
              <a:buFont typeface="+mj-lt"/>
              <a:buAutoNum type="arabicPeriod"/>
            </a:pPr>
            <a:r>
              <a:rPr lang="en-US" sz="3600" dirty="0"/>
              <a:t>Tip-layering – arching stem tip is buried </a:t>
            </a:r>
          </a:p>
          <a:p>
            <a:pPr marL="742950" indent="-742950">
              <a:buFont typeface="+mj-lt"/>
              <a:buAutoNum type="arabicPeriod"/>
            </a:pPr>
            <a:r>
              <a:rPr lang="en-US" sz="3600" dirty="0"/>
              <a:t>Trench-layering – bury whole stem which is later dug and divided </a:t>
            </a:r>
          </a:p>
          <a:p>
            <a:pPr marL="742950" indent="-742950">
              <a:buFont typeface="+mj-lt"/>
              <a:buAutoNum type="arabicPeriod"/>
            </a:pPr>
            <a:r>
              <a:rPr lang="en-US" sz="3600" dirty="0"/>
              <a:t>Mound Layering – Mounding soil around the plants </a:t>
            </a:r>
            <a:r>
              <a:rPr lang="en-US" sz="4000" dirty="0"/>
              <a:t>crown </a:t>
            </a:r>
          </a:p>
        </p:txBody>
      </p:sp>
      <p:sp>
        <p:nvSpPr>
          <p:cNvPr id="3" name="TextBox 2">
            <a:extLst>
              <a:ext uri="{FF2B5EF4-FFF2-40B4-BE49-F238E27FC236}">
                <a16:creationId xmlns:a16="http://schemas.microsoft.com/office/drawing/2014/main" id="{B83CD7DC-354E-4D03-B4C9-8B3E0DF7496C}"/>
              </a:ext>
            </a:extLst>
          </p:cNvPr>
          <p:cNvSpPr txBox="1"/>
          <p:nvPr/>
        </p:nvSpPr>
        <p:spPr>
          <a:xfrm>
            <a:off x="3939396" y="-17253"/>
            <a:ext cx="4313208" cy="830997"/>
          </a:xfrm>
          <a:prstGeom prst="rect">
            <a:avLst/>
          </a:prstGeom>
          <a:noFill/>
        </p:spPr>
        <p:txBody>
          <a:bodyPr wrap="square" rtlCol="0">
            <a:spAutoFit/>
          </a:bodyPr>
          <a:lstStyle/>
          <a:p>
            <a:pPr algn="ctr"/>
            <a:r>
              <a:rPr lang="en-US" sz="4800" dirty="0"/>
              <a:t>Layering</a:t>
            </a:r>
          </a:p>
        </p:txBody>
      </p:sp>
    </p:spTree>
    <p:extLst>
      <p:ext uri="{BB962C8B-B14F-4D97-AF65-F5344CB8AC3E}">
        <p14:creationId xmlns:p14="http://schemas.microsoft.com/office/powerpoint/2010/main" val="21389975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TotalTime>
  <Words>2552</Words>
  <Application>Microsoft Office PowerPoint</Application>
  <PresentationFormat>Widescreen</PresentationFormat>
  <Paragraphs>258</Paragraphs>
  <Slides>43</Slides>
  <Notes>32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Calibri</vt:lpstr>
      <vt:lpstr>Calibri Light</vt:lpstr>
      <vt:lpstr>Office Theme</vt:lpstr>
      <vt:lpstr>Module 6:  Plant Propagation - Vegetative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Title</dc:title>
  <dc:creator>Timmerman, Anna</dc:creator>
  <cp:lastModifiedBy>Timmerman, Anna</cp:lastModifiedBy>
  <cp:revision>71</cp:revision>
  <dcterms:created xsi:type="dcterms:W3CDTF">2020-05-31T19:29:21Z</dcterms:created>
  <dcterms:modified xsi:type="dcterms:W3CDTF">2020-06-19T18:00:48Z</dcterms:modified>
</cp:coreProperties>
</file>