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6"/>
  </p:notesMasterIdLst>
  <p:sldIdLst>
    <p:sldId id="283" r:id="rId3"/>
    <p:sldId id="289" r:id="rId4"/>
    <p:sldId id="303" r:id="rId5"/>
    <p:sldId id="258" r:id="rId6"/>
    <p:sldId id="275" r:id="rId7"/>
    <p:sldId id="304" r:id="rId8"/>
    <p:sldId id="305" r:id="rId9"/>
    <p:sldId id="276" r:id="rId10"/>
    <p:sldId id="290" r:id="rId11"/>
    <p:sldId id="309" r:id="rId12"/>
    <p:sldId id="310" r:id="rId13"/>
    <p:sldId id="311" r:id="rId14"/>
    <p:sldId id="264" r:id="rId15"/>
    <p:sldId id="286" r:id="rId16"/>
    <p:sldId id="284" r:id="rId17"/>
    <p:sldId id="285" r:id="rId18"/>
    <p:sldId id="287" r:id="rId19"/>
    <p:sldId id="291" r:id="rId20"/>
    <p:sldId id="292" r:id="rId21"/>
    <p:sldId id="293" r:id="rId22"/>
    <p:sldId id="299" r:id="rId23"/>
    <p:sldId id="294" r:id="rId24"/>
    <p:sldId id="295" r:id="rId25"/>
    <p:sldId id="296" r:id="rId26"/>
    <p:sldId id="278" r:id="rId27"/>
    <p:sldId id="297" r:id="rId28"/>
    <p:sldId id="307" r:id="rId29"/>
    <p:sldId id="306" r:id="rId30"/>
    <p:sldId id="308" r:id="rId31"/>
    <p:sldId id="298" r:id="rId32"/>
    <p:sldId id="265" r:id="rId33"/>
    <p:sldId id="300" r:id="rId34"/>
    <p:sldId id="302"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78926" autoAdjust="0"/>
  </p:normalViewPr>
  <p:slideViewPr>
    <p:cSldViewPr snapToGrid="0">
      <p:cViewPr varScale="1">
        <p:scale>
          <a:sx n="67" d="100"/>
          <a:sy n="67" d="100"/>
        </p:scale>
        <p:origin x="1248"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AAF4AC-6010-401F-8B5F-0F48DCE4741B}" type="datetimeFigureOut">
              <a:rPr lang="en-US" smtClean="0"/>
              <a:t>6/19/2020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420C1A-90E4-4066-A72B-BD1E7CCFAA99}" type="slidenum">
              <a:rPr lang="en-US" smtClean="0"/>
              <a:t>‹#›</a:t>
            </a:fld>
            <a:endParaRPr lang="en-US"/>
          </a:p>
        </p:txBody>
      </p:sp>
    </p:spTree>
    <p:extLst>
      <p:ext uri="{BB962C8B-B14F-4D97-AF65-F5344CB8AC3E}">
        <p14:creationId xmlns:p14="http://schemas.microsoft.com/office/powerpoint/2010/main" val="2114094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20C1A-90E4-4066-A72B-BD1E7CCFAA99}" type="slidenum">
              <a:rPr lang="en-US" smtClean="0"/>
              <a:t>1</a:t>
            </a:fld>
            <a:endParaRPr lang="en-US"/>
          </a:p>
        </p:txBody>
      </p:sp>
    </p:spTree>
    <p:extLst>
      <p:ext uri="{BB962C8B-B14F-4D97-AF65-F5344CB8AC3E}">
        <p14:creationId xmlns:p14="http://schemas.microsoft.com/office/powerpoint/2010/main" val="1162018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Seeds are the survival and reproductive tool of angiosperms. Seeds contain an embryo ready to grow into a new plant when all conditions are right; until then they are in a state of dormancy. Seed dormancy breaks easily in some plant seeds but is much tougher in others. Often, the seed coat plays a large part in how readily dormancy breaks. With seeds like tomato and cucumber, as soon as the moisture and temperature are right, they break dormancy and begin to sprout. Other seeds like okra have a thicker, harder seed coat and need to have more moisture present to break through the seed coat and begin the process. Seeds may also have chemical dormancy – essentially something chemical or metabolic in the seed prevents germination. Breaking chemical dormancy could require leaching to remove the inhibiting chemical or holding the seed in a cold/moist environment for a period of time prior to planting; this cold treatment is called stratification.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420C1A-90E4-4066-A72B-BD1E7CCFAA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1532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are examples of physical dormancy – there is something physical with the seed that protects dormancy. With hard-coated seeds like okra, you can speed up the process by soaking the seed overnight prior to planting or by making a nick in the seed coat with a small file or nail clippers prior to planting so the water has a way in. Physically scratching, etching or scarring seed is called scarification. Seeds of some plants (not vegetables) need to be treated with acid or fire to break this physical dormancy.</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420C1A-90E4-4066-A72B-BD1E7CCFAA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9772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common methods used to stratify seeds – both involve treating the seed to a cold (38-45 degrees) moist environment for an extended period – usually 4-8 weeks. The first method you place the seed onto or into a moist paper towel, place into a water-proof sealed bag or container and place into the refrigerator. The second method you mix your seed (1 part seed to 3 parts media) with moistened sand, vermiculite or similar material and place into a water-proof sealed bag or container and place into the refrigerator.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420C1A-90E4-4066-A72B-BD1E7CCFAA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8005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 let’s jump right into planting seeds. You can get a lot of information about planting seeds and seed germination factors from seed catalogs and on the individual seed packets. Seeds are a plant’s survival mechanism. As a survival mechanism, the seed are designed to be able to survive some harsh conditions while waiting for the right environment before germinating. Some seed are much tougher than others and some can survive long periods of time if properly stored. Seed recovered from the pyramids in Egypt were found to still be viable and germinated to make plants after thousands of years in storage. Let’s look at some of the factors that effect seed germination. There are four main factors to consider that effect seed germination: moisture, temperature, oxygen, and light.</a:t>
            </a:r>
          </a:p>
        </p:txBody>
      </p:sp>
      <p:sp>
        <p:nvSpPr>
          <p:cNvPr id="4" name="Slide Number Placeholder 3"/>
          <p:cNvSpPr>
            <a:spLocks noGrp="1"/>
          </p:cNvSpPr>
          <p:nvPr>
            <p:ph type="sldNum" sz="quarter" idx="5"/>
          </p:nvPr>
        </p:nvSpPr>
        <p:spPr/>
        <p:txBody>
          <a:bodyPr/>
          <a:lstStyle/>
          <a:p>
            <a:fld id="{56420C1A-90E4-4066-A72B-BD1E7CCFAA99}" type="slidenum">
              <a:rPr lang="en-US" smtClean="0"/>
              <a:t>13</a:t>
            </a:fld>
            <a:endParaRPr lang="en-US"/>
          </a:p>
        </p:txBody>
      </p:sp>
    </p:spTree>
    <p:extLst>
      <p:ext uri="{BB962C8B-B14F-4D97-AF65-F5344CB8AC3E}">
        <p14:creationId xmlns:p14="http://schemas.microsoft.com/office/powerpoint/2010/main" val="1638920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first is moisture. Seeds have a more or less hard outer seed coat to protect the embryo inside. This keeps the embryo and its food from drying out in storage. When a seed finds itself in an environment with sufficient moisture to break through that seed coat it absorbs that moisture and the germination process is set into motion. As long as there is sufficient moisture available, the seedling will begin to mature.</a:t>
            </a:r>
          </a:p>
        </p:txBody>
      </p:sp>
      <p:sp>
        <p:nvSpPr>
          <p:cNvPr id="4" name="Slide Number Placeholder 3"/>
          <p:cNvSpPr>
            <a:spLocks noGrp="1"/>
          </p:cNvSpPr>
          <p:nvPr>
            <p:ph type="sldNum" sz="quarter" idx="5"/>
          </p:nvPr>
        </p:nvSpPr>
        <p:spPr/>
        <p:txBody>
          <a:bodyPr/>
          <a:lstStyle/>
          <a:p>
            <a:fld id="{56420C1A-90E4-4066-A72B-BD1E7CCFAA99}" type="slidenum">
              <a:rPr lang="en-US" smtClean="0"/>
              <a:t>14</a:t>
            </a:fld>
            <a:endParaRPr lang="en-US"/>
          </a:p>
        </p:txBody>
      </p:sp>
    </p:spTree>
    <p:extLst>
      <p:ext uri="{BB962C8B-B14F-4D97-AF65-F5344CB8AC3E}">
        <p14:creationId xmlns:p14="http://schemas.microsoft.com/office/powerpoint/2010/main" val="18609343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second factor is temperature. All seeds have an optimum temperature at which they will germinate. This generally coincides with temperatures that the mature plant can grow in or even prefers. This reaction to external temperatures is termed “Thermal Dormancy”. For instance, the optimal temperature for lettuce seed germination is 60-68 degrees F. or 16-20 degrees Centigrade. This is also a good temperature for lettuce to grow and develop. Meanwhile, okra has an optimal germination temperature of 85-90 degrees F. or 29-32 degrees Centigrade. That’s a 20 degree difference. Okra loves hot weather and produces its best crops when the days are long and hot. Lettuce prefers the cooler weather.</a:t>
            </a:r>
          </a:p>
          <a:p>
            <a:endParaRPr lang="en-US" dirty="0"/>
          </a:p>
        </p:txBody>
      </p:sp>
      <p:sp>
        <p:nvSpPr>
          <p:cNvPr id="4" name="Slide Number Placeholder 3"/>
          <p:cNvSpPr>
            <a:spLocks noGrp="1"/>
          </p:cNvSpPr>
          <p:nvPr>
            <p:ph type="sldNum" sz="quarter" idx="5"/>
          </p:nvPr>
        </p:nvSpPr>
        <p:spPr/>
        <p:txBody>
          <a:bodyPr/>
          <a:lstStyle/>
          <a:p>
            <a:fld id="{56420C1A-90E4-4066-A72B-BD1E7CCFAA99}" type="slidenum">
              <a:rPr lang="en-US" smtClean="0"/>
              <a:t>15</a:t>
            </a:fld>
            <a:endParaRPr lang="en-US"/>
          </a:p>
        </p:txBody>
      </p:sp>
    </p:spTree>
    <p:extLst>
      <p:ext uri="{BB962C8B-B14F-4D97-AF65-F5344CB8AC3E}">
        <p14:creationId xmlns:p14="http://schemas.microsoft.com/office/powerpoint/2010/main" val="42214237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lot of biochemical processes taking place as a seed germinates and the seedling starts to grow. Until there is green tissue and photosynthesis begins, these processes need oxygen, not carbon dioxide, while respiration and synthesis are taking place. Without oxygen, the seed may not begin the germination process at all. Often, if occurs in a water-saturated medium, the seed dies and rots due to a lack of oxygen and not an excess of water. </a:t>
            </a:r>
          </a:p>
        </p:txBody>
      </p:sp>
      <p:sp>
        <p:nvSpPr>
          <p:cNvPr id="4" name="Slide Number Placeholder 3"/>
          <p:cNvSpPr>
            <a:spLocks noGrp="1"/>
          </p:cNvSpPr>
          <p:nvPr>
            <p:ph type="sldNum" sz="quarter" idx="5"/>
          </p:nvPr>
        </p:nvSpPr>
        <p:spPr/>
        <p:txBody>
          <a:bodyPr/>
          <a:lstStyle/>
          <a:p>
            <a:fld id="{56420C1A-90E4-4066-A72B-BD1E7CCFAA99}" type="slidenum">
              <a:rPr lang="en-US" smtClean="0"/>
              <a:t>16</a:t>
            </a:fld>
            <a:endParaRPr lang="en-US"/>
          </a:p>
        </p:txBody>
      </p:sp>
    </p:spTree>
    <p:extLst>
      <p:ext uri="{BB962C8B-B14F-4D97-AF65-F5344CB8AC3E}">
        <p14:creationId xmlns:p14="http://schemas.microsoft.com/office/powerpoint/2010/main" val="2059591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put a question mark with light because the majority of seeds are unaffected by light during germination. However, some plant seeds like lettuce, savory, lemon balm and chamomile require light to germinate. Meanwhile, </a:t>
            </a:r>
            <a:r>
              <a:rPr lang="en-US" i="1" dirty="0"/>
              <a:t>Allium</a:t>
            </a:r>
            <a:r>
              <a:rPr lang="en-US" dirty="0"/>
              <a:t> sp. veggies like onions, leeks, garlic, shallots and chives may be inhibited by light.</a:t>
            </a:r>
          </a:p>
        </p:txBody>
      </p:sp>
      <p:sp>
        <p:nvSpPr>
          <p:cNvPr id="4" name="Slide Number Placeholder 3"/>
          <p:cNvSpPr>
            <a:spLocks noGrp="1"/>
          </p:cNvSpPr>
          <p:nvPr>
            <p:ph type="sldNum" sz="quarter" idx="5"/>
          </p:nvPr>
        </p:nvSpPr>
        <p:spPr/>
        <p:txBody>
          <a:bodyPr/>
          <a:lstStyle/>
          <a:p>
            <a:fld id="{56420C1A-90E4-4066-A72B-BD1E7CCFAA99}" type="slidenum">
              <a:rPr lang="en-US" smtClean="0"/>
              <a:t>17</a:t>
            </a:fld>
            <a:endParaRPr lang="en-US"/>
          </a:p>
        </p:txBody>
      </p:sp>
    </p:spTree>
    <p:extLst>
      <p:ext uri="{BB962C8B-B14F-4D97-AF65-F5344CB8AC3E}">
        <p14:creationId xmlns:p14="http://schemas.microsoft.com/office/powerpoint/2010/main" val="1589613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several good reasons for starting your own seeds for transplants. Transplants are usually planted into the garden bed when they are around six weeks old – six weeks after the seed germinates. No matter what USDA Zone you live in, there is a time in the spring when it’s warm enough to start tomatoes outdoors or in the fall when it’s cool enough to start broccoli outdoors. If you start your seeds inside where you have more control over the environment, your plants get a six week </a:t>
            </a:r>
            <a:r>
              <a:rPr lang="en-US" dirty="0" err="1"/>
              <a:t>headstart</a:t>
            </a:r>
            <a:r>
              <a:rPr lang="en-US" dirty="0"/>
              <a:t> to the growing season so you begin harvesting six weeks sooner; thus, you also harvest six weeks longer.</a:t>
            </a:r>
          </a:p>
          <a:p>
            <a:r>
              <a:rPr lang="en-US" dirty="0"/>
              <a:t>You have a wider selection of varieties to grow. There are over 21,000 registered tomato varieties. If you have a really industrious garden center, they might have 15 to 20 varieties to choose from. They usually have good varieties that do well in your growing conditions but they still offer only 0.09% of the varieties that you could possibly grow.</a:t>
            </a:r>
          </a:p>
          <a:p>
            <a:r>
              <a:rPr lang="en-US" dirty="0"/>
              <a:t>Like we just said, you also have more control over the environment so you can give your seeds almost ideal conditions for maximum germination. You don’t have to worry about the temperature suddenly being too hot or too cold or too much or too little water.</a:t>
            </a:r>
          </a:p>
          <a:p>
            <a:r>
              <a:rPr lang="en-US" dirty="0"/>
              <a:t>You can save money too. Take peppers for instance, a six-pack of pepper plants might cost about $3.00, a single pepper plant in a 4” pot might cost about $3.50, a single pepper plant in a 2-gallon container can cost $12-$15. A pack of pepper seeds might cost from $2 - $5 and contain from 20 to 100 seeds depending on the variety. If you grow three pepper plants, that’s anywhere from $2 to $45 for your plants per year. With proper seed storage, you can use the same seed for several years. So for, at most $5, you can have three pepper plants per year for 5 years. That’s only 33 cents per plant if you use expensive seed. If you grow extras, you can always sell, trade or give them to friends and neighbors – they’ll love you for it.</a:t>
            </a:r>
          </a:p>
        </p:txBody>
      </p:sp>
      <p:sp>
        <p:nvSpPr>
          <p:cNvPr id="4" name="Slide Number Placeholder 3"/>
          <p:cNvSpPr>
            <a:spLocks noGrp="1"/>
          </p:cNvSpPr>
          <p:nvPr>
            <p:ph type="sldNum" sz="quarter" idx="5"/>
          </p:nvPr>
        </p:nvSpPr>
        <p:spPr/>
        <p:txBody>
          <a:bodyPr/>
          <a:lstStyle/>
          <a:p>
            <a:fld id="{56420C1A-90E4-4066-A72B-BD1E7CCFAA99}" type="slidenum">
              <a:rPr lang="en-US" smtClean="0"/>
              <a:t>18</a:t>
            </a:fld>
            <a:endParaRPr lang="en-US"/>
          </a:p>
        </p:txBody>
      </p:sp>
    </p:spTree>
    <p:extLst>
      <p:ext uri="{BB962C8B-B14F-4D97-AF65-F5344CB8AC3E}">
        <p14:creationId xmlns:p14="http://schemas.microsoft.com/office/powerpoint/2010/main" val="41622984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Once you plan how many plants of a particular variety you want to grow, you start seedlings with enough leeway to make sure you have them. If you direct sow the seeds into the garden, variability in germination may or may not give you the number of plants you want.</a:t>
            </a:r>
          </a:p>
          <a:p>
            <a:r>
              <a:rPr lang="en-US" dirty="0"/>
              <a:t>6. Using transplants that you start from seed increases the survival rate of the plants in the garden. The plants are larger and more resilient once they go into the garden in comparison to a struggling seedling. One day of missed watering could kill every seedling started by direct seeding but transplants would not be nearly so effected.</a:t>
            </a:r>
          </a:p>
          <a:p>
            <a:r>
              <a:rPr lang="en-US" dirty="0"/>
              <a:t>7. Because the plants are already six weeks old and several inches tall when planted, they can more easily outcompete the weeds for water and nutrients. And if you mulch right away which you can do with large transplants, then you give them even more of an advantage.</a:t>
            </a:r>
          </a:p>
        </p:txBody>
      </p:sp>
      <p:sp>
        <p:nvSpPr>
          <p:cNvPr id="4" name="Slide Number Placeholder 3"/>
          <p:cNvSpPr>
            <a:spLocks noGrp="1"/>
          </p:cNvSpPr>
          <p:nvPr>
            <p:ph type="sldNum" sz="quarter" idx="5"/>
          </p:nvPr>
        </p:nvSpPr>
        <p:spPr/>
        <p:txBody>
          <a:bodyPr/>
          <a:lstStyle/>
          <a:p>
            <a:fld id="{56420C1A-90E4-4066-A72B-BD1E7CCFAA99}" type="slidenum">
              <a:rPr lang="en-US" smtClean="0"/>
              <a:t>19</a:t>
            </a:fld>
            <a:endParaRPr lang="en-US"/>
          </a:p>
        </p:txBody>
      </p:sp>
    </p:spTree>
    <p:extLst>
      <p:ext uri="{BB962C8B-B14F-4D97-AF65-F5344CB8AC3E}">
        <p14:creationId xmlns:p14="http://schemas.microsoft.com/office/powerpoint/2010/main" val="539077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great gardening item we failed to mention earlier in the course is a Gardening Notebook. Whether you’re a new gardener or have been gardening for so long it’s become second nature, keeping a Gardening Notebook or Garden Journal is something you should do. We recommend a bound notebook of some kind. If you use a bound notebook, it helps you keep track of what’s happening in your garden, helps to keep things identified even if labels get lost, alerts you when a certain insect or disease might be on the way and can even save you money as you see what varieties work best, what you soil and plants need and what pest control measure works best for you. You can insert copies of your different test results or pictures of insects of diseases you see or pictures of your different veggie varieties as they produce.</a:t>
            </a:r>
          </a:p>
        </p:txBody>
      </p:sp>
      <p:sp>
        <p:nvSpPr>
          <p:cNvPr id="4" name="Slide Number Placeholder 3"/>
          <p:cNvSpPr>
            <a:spLocks noGrp="1"/>
          </p:cNvSpPr>
          <p:nvPr>
            <p:ph type="sldNum" sz="quarter" idx="5"/>
          </p:nvPr>
        </p:nvSpPr>
        <p:spPr/>
        <p:txBody>
          <a:bodyPr/>
          <a:lstStyle/>
          <a:p>
            <a:fld id="{56420C1A-90E4-4066-A72B-BD1E7CCFAA99}" type="slidenum">
              <a:rPr lang="en-US" smtClean="0"/>
              <a:t>2</a:t>
            </a:fld>
            <a:endParaRPr lang="en-US"/>
          </a:p>
        </p:txBody>
      </p:sp>
    </p:spTree>
    <p:extLst>
      <p:ext uri="{BB962C8B-B14F-4D97-AF65-F5344CB8AC3E}">
        <p14:creationId xmlns:p14="http://schemas.microsoft.com/office/powerpoint/2010/main" val="822530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now have a good idea of why you would grow your own seedlings and the factors that effect seed germination. So let’s get into the basics of planting seeds.</a:t>
            </a:r>
          </a:p>
          <a:p>
            <a:r>
              <a:rPr lang="en-US" dirty="0"/>
              <a:t> 1) Decide what you are going to grow and what varieties you want to grow. Use seed catalogs, your local extension agent and extension publications to assist you. Remember “Right Plant, Right Place, Right Time”. Select plants and varieties that will grow in your area. Know your growing zone. (USDA Growing Zones)</a:t>
            </a:r>
          </a:p>
          <a:p>
            <a:r>
              <a:rPr lang="en-US" dirty="0"/>
              <a:t>2) Order or procure your seed at least six weeks before your growing season starts (warm or cool).</a:t>
            </a:r>
          </a:p>
          <a:p>
            <a:r>
              <a:rPr lang="en-US" dirty="0"/>
              <a:t>3) </a:t>
            </a:r>
            <a:r>
              <a:rPr lang="en-US" dirty="0" err="1"/>
              <a:t>Germiknation</a:t>
            </a:r>
            <a:r>
              <a:rPr lang="en-US" dirty="0"/>
              <a:t> or seed starting mix is different from growing mix. You may remember Dr. Bush talking about this last week. Germination or seed starting mixes are generally made of compost combined with fibrous or porous ingredients that lighten the mix and improve moisture retention and aeration. Typical ingredients may include perlite, peat moss, and/or coir (an alternative to peat moss, made from coconut husks). A “germination mix” is usually used with small-seeded crops that will be bumped-up at least once before transplanting out. A “seed starting mix” is usually used for larger-seeded crops. Germination mix has a very fine texture and good water-holding capacity. The fine texture is needed so your seed don’t slip through some large pore and end up being buried too deeply and it also makes it easy for the root to penetrate downward and the sprout to push through upward. Good moisture-holding capacity keeps the seed and seedlings from drying out. If a seed begins to germinate and then dries out, it’s gone and you have to start again. Seed starting mix has similar characteristics but can be a little coarser and often includes a slow-release fertilizer as well.</a:t>
            </a:r>
          </a:p>
          <a:p>
            <a:r>
              <a:rPr lang="en-US" dirty="0"/>
              <a:t>4) You want to have the area that you have chosen for your seedlings to grow ready for the seed trays. Remember that you will be watering the trays occasionally so don’t have them sitting on your carpet. Germination can take place in the dark but as soon as the seedlings emerge, they need to be in a sunny location. This can be two different areas or one area that you can shade (curtains) if needed.</a:t>
            </a:r>
          </a:p>
        </p:txBody>
      </p:sp>
      <p:sp>
        <p:nvSpPr>
          <p:cNvPr id="4" name="Slide Number Placeholder 3"/>
          <p:cNvSpPr>
            <a:spLocks noGrp="1"/>
          </p:cNvSpPr>
          <p:nvPr>
            <p:ph type="sldNum" sz="quarter" idx="5"/>
          </p:nvPr>
        </p:nvSpPr>
        <p:spPr/>
        <p:txBody>
          <a:bodyPr/>
          <a:lstStyle/>
          <a:p>
            <a:fld id="{56420C1A-90E4-4066-A72B-BD1E7CCFAA99}" type="slidenum">
              <a:rPr lang="en-US" smtClean="0"/>
              <a:t>20</a:t>
            </a:fld>
            <a:endParaRPr lang="en-US"/>
          </a:p>
        </p:txBody>
      </p:sp>
    </p:spTree>
    <p:extLst>
      <p:ext uri="{BB962C8B-B14F-4D97-AF65-F5344CB8AC3E}">
        <p14:creationId xmlns:p14="http://schemas.microsoft.com/office/powerpoint/2010/main" val="29903207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USDA Zone Map – used in seed catalogs.</a:t>
            </a:r>
          </a:p>
        </p:txBody>
      </p:sp>
      <p:sp>
        <p:nvSpPr>
          <p:cNvPr id="4" name="Slide Number Placeholder 3"/>
          <p:cNvSpPr>
            <a:spLocks noGrp="1"/>
          </p:cNvSpPr>
          <p:nvPr>
            <p:ph type="sldNum" sz="quarter" idx="5"/>
          </p:nvPr>
        </p:nvSpPr>
        <p:spPr/>
        <p:txBody>
          <a:bodyPr/>
          <a:lstStyle/>
          <a:p>
            <a:fld id="{56420C1A-90E4-4066-A72B-BD1E7CCFAA99}" type="slidenum">
              <a:rPr lang="en-US" smtClean="0"/>
              <a:t>22</a:t>
            </a:fld>
            <a:endParaRPr lang="en-US"/>
          </a:p>
        </p:txBody>
      </p:sp>
    </p:spTree>
    <p:extLst>
      <p:ext uri="{BB962C8B-B14F-4D97-AF65-F5344CB8AC3E}">
        <p14:creationId xmlns:p14="http://schemas.microsoft.com/office/powerpoint/2010/main" val="12091353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seed mix usually is slightly moist so fill the tray you have selected. Wet the soil again with your hose or watering can to moisten and settle the soil. Fill out your plant label with variety name and date. We encourage you to make the label prior to planting then you won’t forget what is what but you can label after planting just as well.</a:t>
            </a:r>
          </a:p>
          <a:p>
            <a:r>
              <a:rPr lang="en-US" dirty="0"/>
              <a:t>Before you plant your seed, know how deep the seed should be planted and spacing. If you sow the seed too thickly, you may damage the seedling roots when thinning. No matter what you’re growing, seeds should never be planted closer than 1 inch apart. You can press the seed into the soil to the correct depth, make a trench or hole of the correct depth prior to planting the seed or cover the seed to the correct depth with fresh mix after placing the seed. Water in the seed.</a:t>
            </a:r>
          </a:p>
          <a:p>
            <a:r>
              <a:rPr lang="en-US" dirty="0"/>
              <a:t>Once planted and watered in, move your trays to the designated germination area. Ideally, it will have the optimum germination temperature for the seeds you have planted. Maintaining optimum conditions of temperature, moisture, aeration and light are important for maximum germination.</a:t>
            </a:r>
          </a:p>
        </p:txBody>
      </p:sp>
      <p:sp>
        <p:nvSpPr>
          <p:cNvPr id="4" name="Slide Number Placeholder 3"/>
          <p:cNvSpPr>
            <a:spLocks noGrp="1"/>
          </p:cNvSpPr>
          <p:nvPr>
            <p:ph type="sldNum" sz="quarter" idx="5"/>
          </p:nvPr>
        </p:nvSpPr>
        <p:spPr/>
        <p:txBody>
          <a:bodyPr/>
          <a:lstStyle/>
          <a:p>
            <a:fld id="{56420C1A-90E4-4066-A72B-BD1E7CCFAA99}" type="slidenum">
              <a:rPr lang="en-US" smtClean="0"/>
              <a:t>23</a:t>
            </a:fld>
            <a:endParaRPr lang="en-US"/>
          </a:p>
        </p:txBody>
      </p:sp>
    </p:spTree>
    <p:extLst>
      <p:ext uri="{BB962C8B-B14F-4D97-AF65-F5344CB8AC3E}">
        <p14:creationId xmlns:p14="http://schemas.microsoft.com/office/powerpoint/2010/main" val="27704929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seedlings emerge, they will begin to photosynthesize so they need to be moved to a location that gets sunlight or be provided with artificial lighting. If you fail the move the seedlings, they will become etiolated – grow long and spindly and be weak and easily damaged or killed. Once that seedling pops out of the ground, it needs light.</a:t>
            </a:r>
          </a:p>
          <a:p>
            <a:r>
              <a:rPr lang="en-US" dirty="0"/>
              <a:t>You’ll also want to begin to lightly fertilize the seedlings. Since they are now making their own food, they need the raw ingredients – the essential soil nutrients. A quarter strength complete liquid fertilizer is a good choice.</a:t>
            </a:r>
          </a:p>
          <a:p>
            <a:r>
              <a:rPr lang="en-US" dirty="0"/>
              <a:t>It may be planned to bump up the seedlings to larger containers or it may become necessary. If you planted your seeds in rows in a flat soil-filled tray, then they will need to be moved to individual containers not long after the first true leaves appear. Bumping up may also be needed if you aren’t able to get your seedlings planted on time – they have to remain in the seed trays past 6 weeks.</a:t>
            </a:r>
          </a:p>
        </p:txBody>
      </p:sp>
      <p:sp>
        <p:nvSpPr>
          <p:cNvPr id="4" name="Slide Number Placeholder 3"/>
          <p:cNvSpPr>
            <a:spLocks noGrp="1"/>
          </p:cNvSpPr>
          <p:nvPr>
            <p:ph type="sldNum" sz="quarter" idx="5"/>
          </p:nvPr>
        </p:nvSpPr>
        <p:spPr/>
        <p:txBody>
          <a:bodyPr/>
          <a:lstStyle/>
          <a:p>
            <a:fld id="{56420C1A-90E4-4066-A72B-BD1E7CCFAA99}" type="slidenum">
              <a:rPr lang="en-US" smtClean="0"/>
              <a:t>24</a:t>
            </a:fld>
            <a:endParaRPr lang="en-US"/>
          </a:p>
        </p:txBody>
      </p:sp>
    </p:spTree>
    <p:extLst>
      <p:ext uri="{BB962C8B-B14F-4D97-AF65-F5344CB8AC3E}">
        <p14:creationId xmlns:p14="http://schemas.microsoft.com/office/powerpoint/2010/main" val="361683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emphasis on “properly isolated from other varieties of the same species” when discussing open-pollinated varieties. These varieties, if cross-pollinated by a different variety, produce hybrid offspring. They may be very similar to the parent but there will be genetic differences.</a:t>
            </a:r>
          </a:p>
          <a:p>
            <a:r>
              <a:rPr lang="en-US" dirty="0"/>
              <a:t>Hybrid varieties do not breed true to type because the genetic traits selected are most probably the result of heterozygous rather than homozygous genes. The probability involving just one gene being the same as in the parent is only 25%. Now think about the probability if hundreds of genes are involved in the variety characteristics. This is not a class on plant genetics so we’ll leave it at that.</a:t>
            </a:r>
          </a:p>
          <a:p>
            <a:endParaRPr lang="en-US" dirty="0"/>
          </a:p>
        </p:txBody>
      </p:sp>
      <p:sp>
        <p:nvSpPr>
          <p:cNvPr id="4" name="Slide Number Placeholder 3"/>
          <p:cNvSpPr>
            <a:spLocks noGrp="1"/>
          </p:cNvSpPr>
          <p:nvPr>
            <p:ph type="sldNum" sz="quarter" idx="5"/>
          </p:nvPr>
        </p:nvSpPr>
        <p:spPr/>
        <p:txBody>
          <a:bodyPr/>
          <a:lstStyle/>
          <a:p>
            <a:fld id="{56420C1A-90E4-4066-A72B-BD1E7CCFAA99}" type="slidenum">
              <a:rPr lang="en-US" smtClean="0"/>
              <a:t>26</a:t>
            </a:fld>
            <a:endParaRPr lang="en-US"/>
          </a:p>
        </p:txBody>
      </p:sp>
    </p:spTree>
    <p:extLst>
      <p:ext uri="{BB962C8B-B14F-4D97-AF65-F5344CB8AC3E}">
        <p14:creationId xmlns:p14="http://schemas.microsoft.com/office/powerpoint/2010/main" val="3857588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emphasis on “properly isolated from other varieties of the same species” when discussing open-pollinated varieties. These varieties, if cross-pollinated by a different variety, produce hybrid offspring. They may be very similar to the parent but there will be genetic differences.</a:t>
            </a:r>
          </a:p>
          <a:p>
            <a:r>
              <a:rPr lang="en-US" dirty="0"/>
              <a:t>Hybrid varieties do not breed true to type because the genetic traits selected are most probably the result of heterozygous rather than homozygous genes. The probability involving just one gene being the same as in the parent is only 25%. Now think about the probability if hundreds of genes are involved in the variety characteristics. This is not a class on plant genetics so we’ll leave it at that.</a:t>
            </a:r>
          </a:p>
          <a:p>
            <a:endParaRPr lang="en-US" dirty="0"/>
          </a:p>
        </p:txBody>
      </p:sp>
      <p:sp>
        <p:nvSpPr>
          <p:cNvPr id="4" name="Slide Number Placeholder 3"/>
          <p:cNvSpPr>
            <a:spLocks noGrp="1"/>
          </p:cNvSpPr>
          <p:nvPr>
            <p:ph type="sldNum" sz="quarter" idx="5"/>
          </p:nvPr>
        </p:nvSpPr>
        <p:spPr/>
        <p:txBody>
          <a:bodyPr/>
          <a:lstStyle/>
          <a:p>
            <a:fld id="{56420C1A-90E4-4066-A72B-BD1E7CCFAA99}" type="slidenum">
              <a:rPr lang="en-US" smtClean="0"/>
              <a:t>27</a:t>
            </a:fld>
            <a:endParaRPr lang="en-US"/>
          </a:p>
        </p:txBody>
      </p:sp>
    </p:spTree>
    <p:extLst>
      <p:ext uri="{BB962C8B-B14F-4D97-AF65-F5344CB8AC3E}">
        <p14:creationId xmlns:p14="http://schemas.microsoft.com/office/powerpoint/2010/main" val="100968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emphasis on “properly isolated from other varieties of the same species” when discussing open-pollinated varieties. These varieties, if cross-pollinated by a different variety, produce hybrid offspring. They may be very similar to the parent but there will be genetic differences.</a:t>
            </a:r>
          </a:p>
          <a:p>
            <a:r>
              <a:rPr lang="en-US" dirty="0"/>
              <a:t>Hybrid varieties do not breed true to type because the genetic traits selected are most probably the result of heterozygous rather than homozygous genes. The probability involving just one gene being the same as in the parent is only 25%. Now think about the probability if hundreds of genes are involved in the variety characteristics. This is not a class on plant genetics so we’ll leave it at that.</a:t>
            </a:r>
          </a:p>
          <a:p>
            <a:endParaRPr lang="en-US" dirty="0"/>
          </a:p>
        </p:txBody>
      </p:sp>
      <p:sp>
        <p:nvSpPr>
          <p:cNvPr id="4" name="Slide Number Placeholder 3"/>
          <p:cNvSpPr>
            <a:spLocks noGrp="1"/>
          </p:cNvSpPr>
          <p:nvPr>
            <p:ph type="sldNum" sz="quarter" idx="5"/>
          </p:nvPr>
        </p:nvSpPr>
        <p:spPr/>
        <p:txBody>
          <a:bodyPr/>
          <a:lstStyle/>
          <a:p>
            <a:fld id="{56420C1A-90E4-4066-A72B-BD1E7CCFAA99}" type="slidenum">
              <a:rPr lang="en-US" smtClean="0"/>
              <a:t>28</a:t>
            </a:fld>
            <a:endParaRPr lang="en-US"/>
          </a:p>
        </p:txBody>
      </p:sp>
    </p:spTree>
    <p:extLst>
      <p:ext uri="{BB962C8B-B14F-4D97-AF65-F5344CB8AC3E}">
        <p14:creationId xmlns:p14="http://schemas.microsoft.com/office/powerpoint/2010/main" val="557942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emphasis on “properly isolated from other varieties of the same species” when discussing open-pollinated varieties. These varieties, if cross-pollinated by a different variety, produce hybrid offspring. They may be very similar to the parent but there will be genetic differences.</a:t>
            </a:r>
          </a:p>
          <a:p>
            <a:r>
              <a:rPr lang="en-US" dirty="0"/>
              <a:t>Hybrid varieties do not breed true to type because the genetic traits selected are most probably the result of heterozygous rather than homozygous genes. The probability involving just one gene being the same as in the parent is only 25%. Now think about the probability if hundreds of genes are involved in the variety characteristics. This is not a class on plant genetics so we’ll leave it at that.</a:t>
            </a:r>
          </a:p>
          <a:p>
            <a:endParaRPr lang="en-US" dirty="0"/>
          </a:p>
        </p:txBody>
      </p:sp>
      <p:sp>
        <p:nvSpPr>
          <p:cNvPr id="4" name="Slide Number Placeholder 3"/>
          <p:cNvSpPr>
            <a:spLocks noGrp="1"/>
          </p:cNvSpPr>
          <p:nvPr>
            <p:ph type="sldNum" sz="quarter" idx="5"/>
          </p:nvPr>
        </p:nvSpPr>
        <p:spPr/>
        <p:txBody>
          <a:bodyPr/>
          <a:lstStyle/>
          <a:p>
            <a:fld id="{56420C1A-90E4-4066-A72B-BD1E7CCFAA99}" type="slidenum">
              <a:rPr lang="en-US" smtClean="0"/>
              <a:t>29</a:t>
            </a:fld>
            <a:endParaRPr lang="en-US"/>
          </a:p>
        </p:txBody>
      </p:sp>
    </p:spTree>
    <p:extLst>
      <p:ext uri="{BB962C8B-B14F-4D97-AF65-F5344CB8AC3E}">
        <p14:creationId xmlns:p14="http://schemas.microsoft.com/office/powerpoint/2010/main" val="1934439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Choose healthy, mature or ripe fruit to collect seed from.</a:t>
            </a:r>
          </a:p>
          <a:p>
            <a:r>
              <a:rPr lang="en-US" dirty="0"/>
              <a:t>Cut the fruit open and remove the seed.</a:t>
            </a:r>
          </a:p>
          <a:p>
            <a:r>
              <a:rPr lang="en-US" dirty="0"/>
              <a:t>Rinse or wash the seed. The seed may have a chemical, often in a gelatinous substance, that will prevent the seed from germinating. This needs to be removed prior to drying and storing your seed so that it won’t inhibit germination when you plant the seed.</a:t>
            </a:r>
          </a:p>
          <a:p>
            <a:r>
              <a:rPr lang="en-US" dirty="0"/>
              <a:t>Dry the seed – usually the best method is air-drying. Don’t get the seed too hot.</a:t>
            </a:r>
          </a:p>
          <a:p>
            <a:r>
              <a:rPr lang="en-US" dirty="0"/>
              <a:t>Use a waterproof container such as a small </a:t>
            </a:r>
            <a:r>
              <a:rPr lang="en-US" dirty="0" err="1"/>
              <a:t>ziplocking</a:t>
            </a:r>
            <a:r>
              <a:rPr lang="en-US" dirty="0"/>
              <a:t> bag for your seed if you can. You can also use small paper envelopes but these will need to be stored in an airtight waterproof container. Label the bag with the type of plant, the variety and the date it was collected. You can add any other short notes. Record all this in your gardening notebook.</a:t>
            </a:r>
          </a:p>
          <a:p>
            <a:r>
              <a:rPr lang="en-US" dirty="0"/>
              <a:t>Did I mention that you need to Label your seed? Label your seed.</a:t>
            </a:r>
          </a:p>
        </p:txBody>
      </p:sp>
      <p:sp>
        <p:nvSpPr>
          <p:cNvPr id="4" name="Slide Number Placeholder 3"/>
          <p:cNvSpPr>
            <a:spLocks noGrp="1"/>
          </p:cNvSpPr>
          <p:nvPr>
            <p:ph type="sldNum" sz="quarter" idx="5"/>
          </p:nvPr>
        </p:nvSpPr>
        <p:spPr/>
        <p:txBody>
          <a:bodyPr/>
          <a:lstStyle/>
          <a:p>
            <a:fld id="{56420C1A-90E4-4066-A72B-BD1E7CCFAA99}" type="slidenum">
              <a:rPr lang="en-US" smtClean="0"/>
              <a:t>30</a:t>
            </a:fld>
            <a:endParaRPr lang="en-US"/>
          </a:p>
        </p:txBody>
      </p:sp>
    </p:spTree>
    <p:extLst>
      <p:ext uri="{BB962C8B-B14F-4D97-AF65-F5344CB8AC3E}">
        <p14:creationId xmlns:p14="http://schemas.microsoft.com/office/powerpoint/2010/main" val="30065244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Proper seed storage conditions are essential for preserving seed viability - cool temperatures and low humidity. Ideally, you would store your seed in individual packets inside of an airtight container. You can use a snap-top plastic storage bin or a </a:t>
            </a:r>
            <a:r>
              <a:rPr lang="en-US" dirty="0" err="1"/>
              <a:t>screwtop</a:t>
            </a:r>
            <a:r>
              <a:rPr lang="en-US" dirty="0"/>
              <a:t> jar. Adding a packet of desiccant to the container is also a good idea if you have them. These are the ideal storage conditions for most seeds. There are some seed that have different requirements but those are unusual and seldom encountered.</a:t>
            </a:r>
          </a:p>
        </p:txBody>
      </p:sp>
      <p:sp>
        <p:nvSpPr>
          <p:cNvPr id="4" name="Slide Number Placeholder 3"/>
          <p:cNvSpPr>
            <a:spLocks noGrp="1"/>
          </p:cNvSpPr>
          <p:nvPr>
            <p:ph type="sldNum" sz="quarter" idx="5"/>
          </p:nvPr>
        </p:nvSpPr>
        <p:spPr/>
        <p:txBody>
          <a:bodyPr/>
          <a:lstStyle/>
          <a:p>
            <a:fld id="{56420C1A-90E4-4066-A72B-BD1E7CCFAA99}" type="slidenum">
              <a:rPr lang="en-US" smtClean="0"/>
              <a:t>31</a:t>
            </a:fld>
            <a:endParaRPr lang="en-US"/>
          </a:p>
        </p:txBody>
      </p:sp>
    </p:spTree>
    <p:extLst>
      <p:ext uri="{BB962C8B-B14F-4D97-AF65-F5344CB8AC3E}">
        <p14:creationId xmlns:p14="http://schemas.microsoft.com/office/powerpoint/2010/main" val="291399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great gardening item we failed to mention earlier in the course is a Gardening Notebook. Whether you’re a new gardener or have been gardening for so long it’s become second nature, keeping a Gardening Notebook or Garden Journal is something you should do. We recommend a bound notebook of some kind. If you use a bound notebook, it helps you keep track of what’s happening in your garden, helps to keep things identified even if labels get lost, alerts you when a certain insect or disease might be on the way and can even save you money as you see what varieties work best, what you soil and plants need and what pest control measure works best for you. You can insert copies of your different test results or pictures of insects of diseases you see or pictures of your different veggie varieties as they produce.</a:t>
            </a:r>
          </a:p>
        </p:txBody>
      </p:sp>
      <p:sp>
        <p:nvSpPr>
          <p:cNvPr id="4" name="Slide Number Placeholder 3"/>
          <p:cNvSpPr>
            <a:spLocks noGrp="1"/>
          </p:cNvSpPr>
          <p:nvPr>
            <p:ph type="sldNum" sz="quarter" idx="5"/>
          </p:nvPr>
        </p:nvSpPr>
        <p:spPr/>
        <p:txBody>
          <a:bodyPr/>
          <a:lstStyle/>
          <a:p>
            <a:fld id="{56420C1A-90E4-4066-A72B-BD1E7CCFAA99}" type="slidenum">
              <a:rPr lang="en-US" smtClean="0"/>
              <a:t>3</a:t>
            </a:fld>
            <a:endParaRPr lang="en-US"/>
          </a:p>
        </p:txBody>
      </p:sp>
    </p:spTree>
    <p:extLst>
      <p:ext uri="{BB962C8B-B14F-4D97-AF65-F5344CB8AC3E}">
        <p14:creationId xmlns:p14="http://schemas.microsoft.com/office/powerpoint/2010/main" val="14107982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long can seed be stored. It is dependent on storage conditions and plant variety, but in general (see table). However, these are averages. Story about seed recovered from the pyramids. Story about Mom’s Oxheart Tomato (</a:t>
            </a:r>
          </a:p>
        </p:txBody>
      </p:sp>
      <p:sp>
        <p:nvSpPr>
          <p:cNvPr id="4" name="Slide Number Placeholder 3"/>
          <p:cNvSpPr>
            <a:spLocks noGrp="1"/>
          </p:cNvSpPr>
          <p:nvPr>
            <p:ph type="sldNum" sz="quarter" idx="5"/>
          </p:nvPr>
        </p:nvSpPr>
        <p:spPr/>
        <p:txBody>
          <a:bodyPr/>
          <a:lstStyle/>
          <a:p>
            <a:fld id="{56420C1A-90E4-4066-A72B-BD1E7CCFAA99}" type="slidenum">
              <a:rPr lang="en-US" smtClean="0"/>
              <a:t>32</a:t>
            </a:fld>
            <a:endParaRPr lang="en-US"/>
          </a:p>
        </p:txBody>
      </p:sp>
    </p:spTree>
    <p:extLst>
      <p:ext uri="{BB962C8B-B14F-4D97-AF65-F5344CB8AC3E}">
        <p14:creationId xmlns:p14="http://schemas.microsoft.com/office/powerpoint/2010/main" val="2981801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basic methods of plant propagation and they both occur naturally. We’ve just learned to use them to our advantage as gardeners. In this module, we are going to talk about sexual reproduction, basically seeds.</a:t>
            </a:r>
          </a:p>
        </p:txBody>
      </p:sp>
      <p:sp>
        <p:nvSpPr>
          <p:cNvPr id="4" name="Slide Number Placeholder 3"/>
          <p:cNvSpPr>
            <a:spLocks noGrp="1"/>
          </p:cNvSpPr>
          <p:nvPr>
            <p:ph type="sldNum" sz="quarter" idx="5"/>
          </p:nvPr>
        </p:nvSpPr>
        <p:spPr/>
        <p:txBody>
          <a:bodyPr/>
          <a:lstStyle/>
          <a:p>
            <a:fld id="{56420C1A-90E4-4066-A72B-BD1E7CCFAA99}" type="slidenum">
              <a:rPr lang="en-US" smtClean="0"/>
              <a:t>4</a:t>
            </a:fld>
            <a:endParaRPr lang="en-US"/>
          </a:p>
        </p:txBody>
      </p:sp>
    </p:spTree>
    <p:extLst>
      <p:ext uri="{BB962C8B-B14F-4D97-AF65-F5344CB8AC3E}">
        <p14:creationId xmlns:p14="http://schemas.microsoft.com/office/powerpoint/2010/main" val="3539178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just had our botany class so you know that the sexual parts of a plant are the flowers, fruits and seeds. The angiosperms, or flowering plants, includes essentially all the plants grown for food. </a:t>
            </a:r>
          </a:p>
        </p:txBody>
      </p:sp>
      <p:sp>
        <p:nvSpPr>
          <p:cNvPr id="4" name="Slide Number Placeholder 3"/>
          <p:cNvSpPr>
            <a:spLocks noGrp="1"/>
          </p:cNvSpPr>
          <p:nvPr>
            <p:ph type="sldNum" sz="quarter" idx="5"/>
          </p:nvPr>
        </p:nvSpPr>
        <p:spPr/>
        <p:txBody>
          <a:bodyPr/>
          <a:lstStyle/>
          <a:p>
            <a:fld id="{56420C1A-90E4-4066-A72B-BD1E7CCFAA99}" type="slidenum">
              <a:rPr lang="en-US" smtClean="0"/>
              <a:t>5</a:t>
            </a:fld>
            <a:endParaRPr lang="en-US"/>
          </a:p>
        </p:txBody>
      </p:sp>
    </p:spTree>
    <p:extLst>
      <p:ext uri="{BB962C8B-B14F-4D97-AF65-F5344CB8AC3E}">
        <p14:creationId xmlns:p14="http://schemas.microsoft.com/office/powerpoint/2010/main" val="2848509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just had our botany class so you know that the sexual parts of a plant are the flowers, fruits and seeds. The angiosperms, or flowering plants, includes essentially all the plants grown for food. </a:t>
            </a:r>
          </a:p>
        </p:txBody>
      </p:sp>
      <p:sp>
        <p:nvSpPr>
          <p:cNvPr id="4" name="Slide Number Placeholder 3"/>
          <p:cNvSpPr>
            <a:spLocks noGrp="1"/>
          </p:cNvSpPr>
          <p:nvPr>
            <p:ph type="sldNum" sz="quarter" idx="5"/>
          </p:nvPr>
        </p:nvSpPr>
        <p:spPr/>
        <p:txBody>
          <a:bodyPr/>
          <a:lstStyle/>
          <a:p>
            <a:fld id="{56420C1A-90E4-4066-A72B-BD1E7CCFAA99}" type="slidenum">
              <a:rPr lang="en-US" smtClean="0"/>
              <a:t>6</a:t>
            </a:fld>
            <a:endParaRPr lang="en-US"/>
          </a:p>
        </p:txBody>
      </p:sp>
    </p:spTree>
    <p:extLst>
      <p:ext uri="{BB962C8B-B14F-4D97-AF65-F5344CB8AC3E}">
        <p14:creationId xmlns:p14="http://schemas.microsoft.com/office/powerpoint/2010/main" val="1617759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just had our botany class so you know that the sexual parts of a plant are the flowers, fruits and seeds. The angiosperms, or flowering plants, includes essentially all the plants grown for food. </a:t>
            </a:r>
          </a:p>
        </p:txBody>
      </p:sp>
      <p:sp>
        <p:nvSpPr>
          <p:cNvPr id="4" name="Slide Number Placeholder 3"/>
          <p:cNvSpPr>
            <a:spLocks noGrp="1"/>
          </p:cNvSpPr>
          <p:nvPr>
            <p:ph type="sldNum" sz="quarter" idx="5"/>
          </p:nvPr>
        </p:nvSpPr>
        <p:spPr/>
        <p:txBody>
          <a:bodyPr/>
          <a:lstStyle/>
          <a:p>
            <a:fld id="{56420C1A-90E4-4066-A72B-BD1E7CCFAA99}" type="slidenum">
              <a:rPr lang="en-US" smtClean="0"/>
              <a:t>7</a:t>
            </a:fld>
            <a:endParaRPr lang="en-US"/>
          </a:p>
        </p:txBody>
      </p:sp>
    </p:spTree>
    <p:extLst>
      <p:ext uri="{BB962C8B-B14F-4D97-AF65-F5344CB8AC3E}">
        <p14:creationId xmlns:p14="http://schemas.microsoft.com/office/powerpoint/2010/main" val="41497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our stylized flower again (remember the botany module) showing all the parts including the male and female parts.</a:t>
            </a:r>
          </a:p>
        </p:txBody>
      </p:sp>
      <p:sp>
        <p:nvSpPr>
          <p:cNvPr id="4" name="Slide Number Placeholder 3"/>
          <p:cNvSpPr>
            <a:spLocks noGrp="1"/>
          </p:cNvSpPr>
          <p:nvPr>
            <p:ph type="sldNum" sz="quarter" idx="5"/>
          </p:nvPr>
        </p:nvSpPr>
        <p:spPr/>
        <p:txBody>
          <a:bodyPr/>
          <a:lstStyle/>
          <a:p>
            <a:fld id="{56420C1A-90E4-4066-A72B-BD1E7CCFAA99}" type="slidenum">
              <a:rPr lang="en-US" smtClean="0"/>
              <a:t>8</a:t>
            </a:fld>
            <a:endParaRPr lang="en-US"/>
          </a:p>
        </p:txBody>
      </p:sp>
    </p:spTree>
    <p:extLst>
      <p:ext uri="{BB962C8B-B14F-4D97-AF65-F5344CB8AC3E}">
        <p14:creationId xmlns:p14="http://schemas.microsoft.com/office/powerpoint/2010/main" val="1122854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Parts to point out: 1) Seed Coat 2) Embryo 3) Cotyledons 4) Epicotyl 5) Radicle 6) Hypocotyl</a:t>
            </a:r>
          </a:p>
          <a:p>
            <a:r>
              <a:rPr lang="en-US" dirty="0"/>
              <a:t>What happens to them during germination?</a:t>
            </a:r>
          </a:p>
        </p:txBody>
      </p:sp>
      <p:sp>
        <p:nvSpPr>
          <p:cNvPr id="4" name="Slide Number Placeholder 3"/>
          <p:cNvSpPr>
            <a:spLocks noGrp="1"/>
          </p:cNvSpPr>
          <p:nvPr>
            <p:ph type="sldNum" sz="quarter" idx="5"/>
          </p:nvPr>
        </p:nvSpPr>
        <p:spPr/>
        <p:txBody>
          <a:bodyPr/>
          <a:lstStyle/>
          <a:p>
            <a:fld id="{56420C1A-90E4-4066-A72B-BD1E7CCFAA99}" type="slidenum">
              <a:rPr lang="en-US" smtClean="0"/>
              <a:t>9</a:t>
            </a:fld>
            <a:endParaRPr lang="en-US"/>
          </a:p>
        </p:txBody>
      </p:sp>
    </p:spTree>
    <p:extLst>
      <p:ext uri="{BB962C8B-B14F-4D97-AF65-F5344CB8AC3E}">
        <p14:creationId xmlns:p14="http://schemas.microsoft.com/office/powerpoint/2010/main" val="699569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74E00-C8D1-48CB-A7A0-3E88078346C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D42A8AF-72A9-4F8A-B7AA-08DCCE540B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C8B0F05-A378-4F52-98C6-DF100B26765A}"/>
              </a:ext>
            </a:extLst>
          </p:cNvPr>
          <p:cNvSpPr>
            <a:spLocks noGrp="1"/>
          </p:cNvSpPr>
          <p:nvPr>
            <p:ph type="dt" sz="half" idx="10"/>
          </p:nvPr>
        </p:nvSpPr>
        <p:spPr/>
        <p:txBody>
          <a:bodyPr/>
          <a:lstStyle/>
          <a:p>
            <a:fld id="{78A70B7D-1FD2-42CD-9C61-AED34E9C0990}" type="datetimeFigureOut">
              <a:rPr lang="en-US" smtClean="0"/>
              <a:t>6/19/2020</a:t>
            </a:fld>
            <a:endParaRPr lang="en-US"/>
          </a:p>
        </p:txBody>
      </p:sp>
      <p:sp>
        <p:nvSpPr>
          <p:cNvPr id="5" name="Footer Placeholder 4">
            <a:extLst>
              <a:ext uri="{FF2B5EF4-FFF2-40B4-BE49-F238E27FC236}">
                <a16:creationId xmlns:a16="http://schemas.microsoft.com/office/drawing/2014/main" id="{6D604A92-E65B-41F3-A157-B330821679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2FC6D1-2CA8-430C-A15E-6A9D8720238D}"/>
              </a:ext>
            </a:extLst>
          </p:cNvPr>
          <p:cNvSpPr>
            <a:spLocks noGrp="1"/>
          </p:cNvSpPr>
          <p:nvPr>
            <p:ph type="sldNum" sz="quarter" idx="12"/>
          </p:nvPr>
        </p:nvSpPr>
        <p:spPr/>
        <p:txBody>
          <a:bodyPr/>
          <a:lstStyle/>
          <a:p>
            <a:fld id="{602C54CE-48E3-4469-BEF5-2BBB85C6405B}" type="slidenum">
              <a:rPr lang="en-US" smtClean="0"/>
              <a:t>‹#›</a:t>
            </a:fld>
            <a:endParaRPr lang="en-US"/>
          </a:p>
        </p:txBody>
      </p:sp>
    </p:spTree>
    <p:extLst>
      <p:ext uri="{BB962C8B-B14F-4D97-AF65-F5344CB8AC3E}">
        <p14:creationId xmlns:p14="http://schemas.microsoft.com/office/powerpoint/2010/main" val="33353469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29B68-2700-48E6-9C95-83FE07EC453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00AE517-33D4-420C-9931-D1984DBB25E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C4CE1B-8834-4AA3-97DD-E276E0221729}"/>
              </a:ext>
            </a:extLst>
          </p:cNvPr>
          <p:cNvSpPr>
            <a:spLocks noGrp="1"/>
          </p:cNvSpPr>
          <p:nvPr>
            <p:ph type="dt" sz="half" idx="10"/>
          </p:nvPr>
        </p:nvSpPr>
        <p:spPr/>
        <p:txBody>
          <a:bodyPr/>
          <a:lstStyle/>
          <a:p>
            <a:fld id="{78A70B7D-1FD2-42CD-9C61-AED34E9C0990}" type="datetimeFigureOut">
              <a:rPr lang="en-US" smtClean="0"/>
              <a:t>6/19/2020</a:t>
            </a:fld>
            <a:endParaRPr lang="en-US"/>
          </a:p>
        </p:txBody>
      </p:sp>
      <p:sp>
        <p:nvSpPr>
          <p:cNvPr id="5" name="Footer Placeholder 4">
            <a:extLst>
              <a:ext uri="{FF2B5EF4-FFF2-40B4-BE49-F238E27FC236}">
                <a16:creationId xmlns:a16="http://schemas.microsoft.com/office/drawing/2014/main" id="{B5800A35-85F8-45B7-B1EE-BC051877A1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259C93-7F8D-4550-A257-078DD5FD9B11}"/>
              </a:ext>
            </a:extLst>
          </p:cNvPr>
          <p:cNvSpPr>
            <a:spLocks noGrp="1"/>
          </p:cNvSpPr>
          <p:nvPr>
            <p:ph type="sldNum" sz="quarter" idx="12"/>
          </p:nvPr>
        </p:nvSpPr>
        <p:spPr/>
        <p:txBody>
          <a:bodyPr/>
          <a:lstStyle/>
          <a:p>
            <a:fld id="{602C54CE-48E3-4469-BEF5-2BBB85C6405B}" type="slidenum">
              <a:rPr lang="en-US" smtClean="0"/>
              <a:t>‹#›</a:t>
            </a:fld>
            <a:endParaRPr lang="en-US"/>
          </a:p>
        </p:txBody>
      </p:sp>
    </p:spTree>
    <p:extLst>
      <p:ext uri="{BB962C8B-B14F-4D97-AF65-F5344CB8AC3E}">
        <p14:creationId xmlns:p14="http://schemas.microsoft.com/office/powerpoint/2010/main" val="3452841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D79984-27D0-444A-B6D3-E0FC22E620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3CB2BD-B466-4E1B-9181-E7416FC0E24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619827-8A56-46DB-8B21-02DFA26CE23A}"/>
              </a:ext>
            </a:extLst>
          </p:cNvPr>
          <p:cNvSpPr>
            <a:spLocks noGrp="1"/>
          </p:cNvSpPr>
          <p:nvPr>
            <p:ph type="dt" sz="half" idx="10"/>
          </p:nvPr>
        </p:nvSpPr>
        <p:spPr/>
        <p:txBody>
          <a:bodyPr/>
          <a:lstStyle/>
          <a:p>
            <a:fld id="{78A70B7D-1FD2-42CD-9C61-AED34E9C0990}" type="datetimeFigureOut">
              <a:rPr lang="en-US" smtClean="0"/>
              <a:t>6/19/2020</a:t>
            </a:fld>
            <a:endParaRPr lang="en-US"/>
          </a:p>
        </p:txBody>
      </p:sp>
      <p:sp>
        <p:nvSpPr>
          <p:cNvPr id="5" name="Footer Placeholder 4">
            <a:extLst>
              <a:ext uri="{FF2B5EF4-FFF2-40B4-BE49-F238E27FC236}">
                <a16:creationId xmlns:a16="http://schemas.microsoft.com/office/drawing/2014/main" id="{548BAC62-99F3-4996-A7B5-BA8513CC3D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3F1D10-D848-4A2E-BFF3-4AF3E9FEF506}"/>
              </a:ext>
            </a:extLst>
          </p:cNvPr>
          <p:cNvSpPr>
            <a:spLocks noGrp="1"/>
          </p:cNvSpPr>
          <p:nvPr>
            <p:ph type="sldNum" sz="quarter" idx="12"/>
          </p:nvPr>
        </p:nvSpPr>
        <p:spPr/>
        <p:txBody>
          <a:bodyPr/>
          <a:lstStyle/>
          <a:p>
            <a:fld id="{602C54CE-48E3-4469-BEF5-2BBB85C6405B}" type="slidenum">
              <a:rPr lang="en-US" smtClean="0"/>
              <a:t>‹#›</a:t>
            </a:fld>
            <a:endParaRPr lang="en-US"/>
          </a:p>
        </p:txBody>
      </p:sp>
    </p:spTree>
    <p:extLst>
      <p:ext uri="{BB962C8B-B14F-4D97-AF65-F5344CB8AC3E}">
        <p14:creationId xmlns:p14="http://schemas.microsoft.com/office/powerpoint/2010/main" val="18865816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600201"/>
            <a:ext cx="5384800" cy="4525963"/>
          </a:xfrm>
        </p:spPr>
        <p:txBody>
          <a:bodyPr/>
          <a:lstStyle/>
          <a:p>
            <a:pPr lvl="0"/>
            <a:endParaRPr lang="en-US" noProof="0"/>
          </a:p>
        </p:txBody>
      </p:sp>
      <p:sp>
        <p:nvSpPr>
          <p:cNvPr id="5" name="Rectangle 2">
            <a:extLst>
              <a:ext uri="{FF2B5EF4-FFF2-40B4-BE49-F238E27FC236}">
                <a16:creationId xmlns:a16="http://schemas.microsoft.com/office/drawing/2014/main" id="{B360DD5C-E32D-4B32-94AF-CFB67B01CC9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3">
            <a:extLst>
              <a:ext uri="{FF2B5EF4-FFF2-40B4-BE49-F238E27FC236}">
                <a16:creationId xmlns:a16="http://schemas.microsoft.com/office/drawing/2014/main" id="{45F89FE2-25EC-429B-89F6-9A8B3826D5C5}"/>
              </a:ext>
            </a:extLst>
          </p:cNvPr>
          <p:cNvSpPr>
            <a:spLocks noGrp="1" noChangeArrowheads="1"/>
          </p:cNvSpPr>
          <p:nvPr>
            <p:ph type="sldNum" sz="quarter" idx="11"/>
          </p:nvPr>
        </p:nvSpPr>
        <p:spPr>
          <a:ln/>
        </p:spPr>
        <p:txBody>
          <a:bodyPr/>
          <a:lstStyle>
            <a:lvl1pPr>
              <a:defRPr/>
            </a:lvl1pPr>
          </a:lstStyle>
          <a:p>
            <a:pPr>
              <a:defRPr/>
            </a:pPr>
            <a:fld id="{4DCFCF11-8D44-43CA-9C47-85F0887AA17F}" type="slidenum">
              <a:rPr lang="en-US" altLang="en-US"/>
              <a:pPr>
                <a:defRPr/>
              </a:pPr>
              <a:t>‹#›</a:t>
            </a:fld>
            <a:endParaRPr lang="en-US" altLang="en-US"/>
          </a:p>
        </p:txBody>
      </p:sp>
      <p:sp>
        <p:nvSpPr>
          <p:cNvPr id="7" name="Rectangle 14">
            <a:extLst>
              <a:ext uri="{FF2B5EF4-FFF2-40B4-BE49-F238E27FC236}">
                <a16:creationId xmlns:a16="http://schemas.microsoft.com/office/drawing/2014/main" id="{76EED781-1990-4875-9240-3E96193DAB0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45002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ClipArt Placeholder 2"/>
          <p:cNvSpPr>
            <a:spLocks noGrp="1"/>
          </p:cNvSpPr>
          <p:nvPr>
            <p:ph type="clipArt" sz="half" idx="1"/>
          </p:nvPr>
        </p:nvSpPr>
        <p:spPr>
          <a:xfrm>
            <a:off x="609600" y="1600201"/>
            <a:ext cx="5384800" cy="4525963"/>
          </a:xfrm>
        </p:spPr>
        <p:txBody>
          <a:bodyPr/>
          <a:lstStyle/>
          <a:p>
            <a:pPr lvl="0"/>
            <a:endParaRPr lang="en-US" noProof="0"/>
          </a:p>
        </p:txBody>
      </p:sp>
      <p:sp>
        <p:nvSpPr>
          <p:cNvPr id="4" name="Text Placeholder 3"/>
          <p:cNvSpPr>
            <a:spLocks noGrp="1"/>
          </p:cNvSpPr>
          <p:nvPr>
            <p:ph type="body"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a:extLst>
              <a:ext uri="{FF2B5EF4-FFF2-40B4-BE49-F238E27FC236}">
                <a16:creationId xmlns:a16="http://schemas.microsoft.com/office/drawing/2014/main" id="{17E62F62-321D-498E-8BF4-594351CEFBA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3">
            <a:extLst>
              <a:ext uri="{FF2B5EF4-FFF2-40B4-BE49-F238E27FC236}">
                <a16:creationId xmlns:a16="http://schemas.microsoft.com/office/drawing/2014/main" id="{1DC40F4F-648F-4C73-A909-432E8763B2A2}"/>
              </a:ext>
            </a:extLst>
          </p:cNvPr>
          <p:cNvSpPr>
            <a:spLocks noGrp="1" noChangeArrowheads="1"/>
          </p:cNvSpPr>
          <p:nvPr>
            <p:ph type="sldNum" sz="quarter" idx="11"/>
          </p:nvPr>
        </p:nvSpPr>
        <p:spPr>
          <a:ln/>
        </p:spPr>
        <p:txBody>
          <a:bodyPr/>
          <a:lstStyle>
            <a:lvl1pPr>
              <a:defRPr/>
            </a:lvl1pPr>
          </a:lstStyle>
          <a:p>
            <a:pPr>
              <a:defRPr/>
            </a:pPr>
            <a:fld id="{4CCE5362-8F49-44B1-B559-5A944B6EA1D4}" type="slidenum">
              <a:rPr lang="en-US" altLang="en-US"/>
              <a:pPr>
                <a:defRPr/>
              </a:pPr>
              <a:t>‹#›</a:t>
            </a:fld>
            <a:endParaRPr lang="en-US" altLang="en-US"/>
          </a:p>
        </p:txBody>
      </p:sp>
      <p:sp>
        <p:nvSpPr>
          <p:cNvPr id="7" name="Rectangle 14">
            <a:extLst>
              <a:ext uri="{FF2B5EF4-FFF2-40B4-BE49-F238E27FC236}">
                <a16:creationId xmlns:a16="http://schemas.microsoft.com/office/drawing/2014/main" id="{7D3B3461-75F2-41B5-AF64-C7BBBE9B1EB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233603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53E38-44E4-40E3-9614-0D579EBB4D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8ED23C-D3DD-4A23-940D-D8D51BAB2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AF7638-8548-48CD-8E25-34DB0A2699CA}"/>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2514DE37-1A58-4B78-97DD-F2DD13E75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41E82-77E7-4389-A4C9-BB732A439895}"/>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903400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F13ED-5550-4E24-957D-8A282E9216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60E168-82C2-4FAA-821C-D744FC33B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DBAA0-3FB3-46C4-91BA-3415113A871E}"/>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83C36DBD-DA62-44E1-8879-475FCD41D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89D45-F5C3-48C0-8102-FFD4CC1714C3}"/>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42571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B72E-AB65-4691-93D7-760564635D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87A58-90D3-42D9-8137-2B03C04B2F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9D113F-06D6-4B8C-B333-C8FEB4F32F59}"/>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F30D0A04-5E65-4BBF-A0AE-017C9A1EE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4F7D2-DBDB-4813-98B9-69A436FBEFE0}"/>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3778766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57870-6B4E-43EB-8ED7-21A99ECD23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C30F3-DD51-432F-8F7F-78280A5709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387B4F-92A7-4FA8-A75D-19AE40CA86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D05ACF-7A19-4E42-A7AB-160E2788ECE6}"/>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6" name="Footer Placeholder 5">
            <a:extLst>
              <a:ext uri="{FF2B5EF4-FFF2-40B4-BE49-F238E27FC236}">
                <a16:creationId xmlns:a16="http://schemas.microsoft.com/office/drawing/2014/main" id="{C54E83B5-D7CB-433C-AF86-AF85A2E3ED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A8855-A5E9-424B-9E0B-FB0513255359}"/>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2248146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0AF8-6CE1-40F8-9FAD-D2CEB16327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149277-3B49-4774-A765-2AB269BCF8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526BEE-5843-4132-B5FE-26A3470024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326160-8708-4846-9DC4-D2ADA24C2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CEF976-E38D-4DD9-A454-8EBD9A0E15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632B4C-0BB2-436E-B7BE-12A6797D7D85}"/>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8" name="Footer Placeholder 7">
            <a:extLst>
              <a:ext uri="{FF2B5EF4-FFF2-40B4-BE49-F238E27FC236}">
                <a16:creationId xmlns:a16="http://schemas.microsoft.com/office/drawing/2014/main" id="{7C941D83-9E50-4920-A678-65DC9723BF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A69266-2F87-46AF-844B-EA6B7474BA5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5526942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F89C5-926F-41FA-B8B2-DFCAFDAD1D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0CCFED-1D7D-4E7D-BA85-D27A9A27DFBB}"/>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4" name="Footer Placeholder 3">
            <a:extLst>
              <a:ext uri="{FF2B5EF4-FFF2-40B4-BE49-F238E27FC236}">
                <a16:creationId xmlns:a16="http://schemas.microsoft.com/office/drawing/2014/main" id="{7F5709A2-A827-4CF1-AC79-C57F8FBC70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AFE8C9-3EFE-41ED-9AE7-D662E28BB8C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09714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6DAA9-7307-4EAA-A2E4-34D236E08F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1D7372-D4F3-4203-88C3-3BC6D27A303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0D5099-E93C-4375-898F-F263C0C42D80}"/>
              </a:ext>
            </a:extLst>
          </p:cNvPr>
          <p:cNvSpPr>
            <a:spLocks noGrp="1"/>
          </p:cNvSpPr>
          <p:nvPr>
            <p:ph type="dt" sz="half" idx="10"/>
          </p:nvPr>
        </p:nvSpPr>
        <p:spPr/>
        <p:txBody>
          <a:bodyPr/>
          <a:lstStyle/>
          <a:p>
            <a:fld id="{78A70B7D-1FD2-42CD-9C61-AED34E9C0990}" type="datetimeFigureOut">
              <a:rPr lang="en-US" smtClean="0"/>
              <a:t>6/19/2020</a:t>
            </a:fld>
            <a:endParaRPr lang="en-US"/>
          </a:p>
        </p:txBody>
      </p:sp>
      <p:sp>
        <p:nvSpPr>
          <p:cNvPr id="5" name="Footer Placeholder 4">
            <a:extLst>
              <a:ext uri="{FF2B5EF4-FFF2-40B4-BE49-F238E27FC236}">
                <a16:creationId xmlns:a16="http://schemas.microsoft.com/office/drawing/2014/main" id="{F8BB12E6-A1BE-4888-A2BB-982ACDBDF7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281894-1A8A-460C-AC69-46E1A18B6003}"/>
              </a:ext>
            </a:extLst>
          </p:cNvPr>
          <p:cNvSpPr>
            <a:spLocks noGrp="1"/>
          </p:cNvSpPr>
          <p:nvPr>
            <p:ph type="sldNum" sz="quarter" idx="12"/>
          </p:nvPr>
        </p:nvSpPr>
        <p:spPr/>
        <p:txBody>
          <a:bodyPr/>
          <a:lstStyle/>
          <a:p>
            <a:fld id="{602C54CE-48E3-4469-BEF5-2BBB85C6405B}" type="slidenum">
              <a:rPr lang="en-US" smtClean="0"/>
              <a:t>‹#›</a:t>
            </a:fld>
            <a:endParaRPr lang="en-US"/>
          </a:p>
        </p:txBody>
      </p:sp>
    </p:spTree>
    <p:extLst>
      <p:ext uri="{BB962C8B-B14F-4D97-AF65-F5344CB8AC3E}">
        <p14:creationId xmlns:p14="http://schemas.microsoft.com/office/powerpoint/2010/main" val="23244710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C83793-7520-416D-938D-92AE6B19B3C2}"/>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3" name="Footer Placeholder 2">
            <a:extLst>
              <a:ext uri="{FF2B5EF4-FFF2-40B4-BE49-F238E27FC236}">
                <a16:creationId xmlns:a16="http://schemas.microsoft.com/office/drawing/2014/main" id="{0A18D008-8CAF-4021-B55E-BA0C393B08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DB26BA5-A47A-4674-8EAF-5B4B46D2AF8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0459166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78D36-AEA8-4C5B-BDA5-0BF12CF42E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0DF25F-44B4-4BC6-80F6-71B4D10D21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E6A37D-4837-4419-9610-87665B092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45041-27F3-4D5C-AC26-1AED722C4468}"/>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6" name="Footer Placeholder 5">
            <a:extLst>
              <a:ext uri="{FF2B5EF4-FFF2-40B4-BE49-F238E27FC236}">
                <a16:creationId xmlns:a16="http://schemas.microsoft.com/office/drawing/2014/main" id="{E1455016-CC71-4278-A703-F48CC31ED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AA624D-2212-4150-BA81-4E1A91203E4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6596136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DF240-F8F7-4646-A47A-F2221E4C6B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588D28-6306-47AC-BD34-4411251F22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4C1E1C-A173-4C46-8596-F804528D1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9410B-62E3-45B9-B75D-6FB7FD19F3EE}"/>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6" name="Footer Placeholder 5">
            <a:extLst>
              <a:ext uri="{FF2B5EF4-FFF2-40B4-BE49-F238E27FC236}">
                <a16:creationId xmlns:a16="http://schemas.microsoft.com/office/drawing/2014/main" id="{B695B8A7-B46D-408C-B4B0-C898725D1B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59FE1C-B1BB-485F-A6CC-1D95E8556EDD}"/>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6476135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EA8E9-3A4C-4A20-8452-AE16FCA2E4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94315D-99E5-4909-BF2A-057ACE7B1F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C6FD6-DF98-436B-AB2F-3916C5D0D61C}"/>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70ADD113-9F03-429D-985B-A614F94014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6FB99-A65A-480B-A25F-C5DC52891E54}"/>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6999274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0056D9-8984-4FC0-A3AB-1108D163C1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64E8BB-3019-480A-BE90-5783F39235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E7C17-4434-42C8-BD20-937B5AFC9A4B}"/>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9DCFC56B-FEA4-48A9-A325-1C10F4DD7E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1820A-C275-4F29-B454-D5B2D83039FE}"/>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320839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AB670-B5BE-46B5-9C03-5FC49ABDE9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E7996C-6556-459B-9FFF-355C1DED64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E2AAF94-8C43-46F4-B69F-26C014959E5C}"/>
              </a:ext>
            </a:extLst>
          </p:cNvPr>
          <p:cNvSpPr>
            <a:spLocks noGrp="1"/>
          </p:cNvSpPr>
          <p:nvPr>
            <p:ph type="dt" sz="half" idx="10"/>
          </p:nvPr>
        </p:nvSpPr>
        <p:spPr/>
        <p:txBody>
          <a:bodyPr/>
          <a:lstStyle/>
          <a:p>
            <a:fld id="{78A70B7D-1FD2-42CD-9C61-AED34E9C0990}" type="datetimeFigureOut">
              <a:rPr lang="en-US" smtClean="0"/>
              <a:t>6/19/2020</a:t>
            </a:fld>
            <a:endParaRPr lang="en-US"/>
          </a:p>
        </p:txBody>
      </p:sp>
      <p:sp>
        <p:nvSpPr>
          <p:cNvPr id="5" name="Footer Placeholder 4">
            <a:extLst>
              <a:ext uri="{FF2B5EF4-FFF2-40B4-BE49-F238E27FC236}">
                <a16:creationId xmlns:a16="http://schemas.microsoft.com/office/drawing/2014/main" id="{FE632A22-6173-4CC1-AA24-806860928F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1B2C1F-841A-4D5B-B59B-D1A7124BBD69}"/>
              </a:ext>
            </a:extLst>
          </p:cNvPr>
          <p:cNvSpPr>
            <a:spLocks noGrp="1"/>
          </p:cNvSpPr>
          <p:nvPr>
            <p:ph type="sldNum" sz="quarter" idx="12"/>
          </p:nvPr>
        </p:nvSpPr>
        <p:spPr/>
        <p:txBody>
          <a:bodyPr/>
          <a:lstStyle/>
          <a:p>
            <a:fld id="{602C54CE-48E3-4469-BEF5-2BBB85C6405B}" type="slidenum">
              <a:rPr lang="en-US" smtClean="0"/>
              <a:t>‹#›</a:t>
            </a:fld>
            <a:endParaRPr lang="en-US"/>
          </a:p>
        </p:txBody>
      </p:sp>
    </p:spTree>
    <p:extLst>
      <p:ext uri="{BB962C8B-B14F-4D97-AF65-F5344CB8AC3E}">
        <p14:creationId xmlns:p14="http://schemas.microsoft.com/office/powerpoint/2010/main" val="2551195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80682-CD4C-4C62-95F1-E21269C74A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5A01F0-294C-4897-94B7-636BF1ECB80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0A3806-45D6-4368-A6B6-1E9FE9C7E3A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F2A8108-0177-4991-A621-44C8257774E8}"/>
              </a:ext>
            </a:extLst>
          </p:cNvPr>
          <p:cNvSpPr>
            <a:spLocks noGrp="1"/>
          </p:cNvSpPr>
          <p:nvPr>
            <p:ph type="dt" sz="half" idx="10"/>
          </p:nvPr>
        </p:nvSpPr>
        <p:spPr/>
        <p:txBody>
          <a:bodyPr/>
          <a:lstStyle/>
          <a:p>
            <a:fld id="{78A70B7D-1FD2-42CD-9C61-AED34E9C0990}" type="datetimeFigureOut">
              <a:rPr lang="en-US" smtClean="0"/>
              <a:t>6/19/2020</a:t>
            </a:fld>
            <a:endParaRPr lang="en-US"/>
          </a:p>
        </p:txBody>
      </p:sp>
      <p:sp>
        <p:nvSpPr>
          <p:cNvPr id="6" name="Footer Placeholder 5">
            <a:extLst>
              <a:ext uri="{FF2B5EF4-FFF2-40B4-BE49-F238E27FC236}">
                <a16:creationId xmlns:a16="http://schemas.microsoft.com/office/drawing/2014/main" id="{18C65B77-CB8B-4192-8A87-E411C1E6A6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72A5FF-28BC-4B86-87F1-79F78D47F033}"/>
              </a:ext>
            </a:extLst>
          </p:cNvPr>
          <p:cNvSpPr>
            <a:spLocks noGrp="1"/>
          </p:cNvSpPr>
          <p:nvPr>
            <p:ph type="sldNum" sz="quarter" idx="12"/>
          </p:nvPr>
        </p:nvSpPr>
        <p:spPr/>
        <p:txBody>
          <a:bodyPr/>
          <a:lstStyle/>
          <a:p>
            <a:fld id="{602C54CE-48E3-4469-BEF5-2BBB85C6405B}" type="slidenum">
              <a:rPr lang="en-US" smtClean="0"/>
              <a:t>‹#›</a:t>
            </a:fld>
            <a:endParaRPr lang="en-US"/>
          </a:p>
        </p:txBody>
      </p:sp>
    </p:spTree>
    <p:extLst>
      <p:ext uri="{BB962C8B-B14F-4D97-AF65-F5344CB8AC3E}">
        <p14:creationId xmlns:p14="http://schemas.microsoft.com/office/powerpoint/2010/main" val="861375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C48B-F444-457D-BB78-C5F85BA7008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71EDC0A-74A9-4666-B1DE-2CCE76B3D6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E0803CA-B4A6-49CD-9440-0636B12DB5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44F6DF9-0A95-46DD-9016-AC4E36A790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865A823-A617-46A7-8BBE-2826ACA47B4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E5B27CE-9473-4940-BD24-EABF7A8A3C14}"/>
              </a:ext>
            </a:extLst>
          </p:cNvPr>
          <p:cNvSpPr>
            <a:spLocks noGrp="1"/>
          </p:cNvSpPr>
          <p:nvPr>
            <p:ph type="dt" sz="half" idx="10"/>
          </p:nvPr>
        </p:nvSpPr>
        <p:spPr/>
        <p:txBody>
          <a:bodyPr/>
          <a:lstStyle/>
          <a:p>
            <a:fld id="{78A70B7D-1FD2-42CD-9C61-AED34E9C0990}" type="datetimeFigureOut">
              <a:rPr lang="en-US" smtClean="0"/>
              <a:t>6/19/2020</a:t>
            </a:fld>
            <a:endParaRPr lang="en-US"/>
          </a:p>
        </p:txBody>
      </p:sp>
      <p:sp>
        <p:nvSpPr>
          <p:cNvPr id="8" name="Footer Placeholder 7">
            <a:extLst>
              <a:ext uri="{FF2B5EF4-FFF2-40B4-BE49-F238E27FC236}">
                <a16:creationId xmlns:a16="http://schemas.microsoft.com/office/drawing/2014/main" id="{D5E434ED-7578-415E-A181-25A6C9AD8E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604F08B-3A9C-4C8F-8747-F16C62028738}"/>
              </a:ext>
            </a:extLst>
          </p:cNvPr>
          <p:cNvSpPr>
            <a:spLocks noGrp="1"/>
          </p:cNvSpPr>
          <p:nvPr>
            <p:ph type="sldNum" sz="quarter" idx="12"/>
          </p:nvPr>
        </p:nvSpPr>
        <p:spPr/>
        <p:txBody>
          <a:bodyPr/>
          <a:lstStyle/>
          <a:p>
            <a:fld id="{602C54CE-48E3-4469-BEF5-2BBB85C6405B}" type="slidenum">
              <a:rPr lang="en-US" smtClean="0"/>
              <a:t>‹#›</a:t>
            </a:fld>
            <a:endParaRPr lang="en-US"/>
          </a:p>
        </p:txBody>
      </p:sp>
    </p:spTree>
    <p:extLst>
      <p:ext uri="{BB962C8B-B14F-4D97-AF65-F5344CB8AC3E}">
        <p14:creationId xmlns:p14="http://schemas.microsoft.com/office/powerpoint/2010/main" val="2416031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7C17A-887D-4BB1-BEFC-2706AE7849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4A247A-7266-457D-8CB6-CEAAD773FD6C}"/>
              </a:ext>
            </a:extLst>
          </p:cNvPr>
          <p:cNvSpPr>
            <a:spLocks noGrp="1"/>
          </p:cNvSpPr>
          <p:nvPr>
            <p:ph type="dt" sz="half" idx="10"/>
          </p:nvPr>
        </p:nvSpPr>
        <p:spPr/>
        <p:txBody>
          <a:bodyPr/>
          <a:lstStyle/>
          <a:p>
            <a:fld id="{78A70B7D-1FD2-42CD-9C61-AED34E9C0990}" type="datetimeFigureOut">
              <a:rPr lang="en-US" smtClean="0"/>
              <a:t>6/19/2020</a:t>
            </a:fld>
            <a:endParaRPr lang="en-US"/>
          </a:p>
        </p:txBody>
      </p:sp>
      <p:sp>
        <p:nvSpPr>
          <p:cNvPr id="4" name="Footer Placeholder 3">
            <a:extLst>
              <a:ext uri="{FF2B5EF4-FFF2-40B4-BE49-F238E27FC236}">
                <a16:creationId xmlns:a16="http://schemas.microsoft.com/office/drawing/2014/main" id="{E8C86A1A-65D4-4C1A-B740-144684B78F7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06C4597-3A5D-4997-939D-F49724E8B0D7}"/>
              </a:ext>
            </a:extLst>
          </p:cNvPr>
          <p:cNvSpPr>
            <a:spLocks noGrp="1"/>
          </p:cNvSpPr>
          <p:nvPr>
            <p:ph type="sldNum" sz="quarter" idx="12"/>
          </p:nvPr>
        </p:nvSpPr>
        <p:spPr/>
        <p:txBody>
          <a:bodyPr/>
          <a:lstStyle/>
          <a:p>
            <a:fld id="{602C54CE-48E3-4469-BEF5-2BBB85C6405B}" type="slidenum">
              <a:rPr lang="en-US" smtClean="0"/>
              <a:t>‹#›</a:t>
            </a:fld>
            <a:endParaRPr lang="en-US"/>
          </a:p>
        </p:txBody>
      </p:sp>
    </p:spTree>
    <p:extLst>
      <p:ext uri="{BB962C8B-B14F-4D97-AF65-F5344CB8AC3E}">
        <p14:creationId xmlns:p14="http://schemas.microsoft.com/office/powerpoint/2010/main" val="3719423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1E2B1B-55DC-4B0D-AC08-AD25613C5677}"/>
              </a:ext>
            </a:extLst>
          </p:cNvPr>
          <p:cNvSpPr>
            <a:spLocks noGrp="1"/>
          </p:cNvSpPr>
          <p:nvPr>
            <p:ph type="dt" sz="half" idx="10"/>
          </p:nvPr>
        </p:nvSpPr>
        <p:spPr/>
        <p:txBody>
          <a:bodyPr/>
          <a:lstStyle/>
          <a:p>
            <a:fld id="{78A70B7D-1FD2-42CD-9C61-AED34E9C0990}" type="datetimeFigureOut">
              <a:rPr lang="en-US" smtClean="0"/>
              <a:t>6/19/2020</a:t>
            </a:fld>
            <a:endParaRPr lang="en-US"/>
          </a:p>
        </p:txBody>
      </p:sp>
      <p:sp>
        <p:nvSpPr>
          <p:cNvPr id="3" name="Footer Placeholder 2">
            <a:extLst>
              <a:ext uri="{FF2B5EF4-FFF2-40B4-BE49-F238E27FC236}">
                <a16:creationId xmlns:a16="http://schemas.microsoft.com/office/drawing/2014/main" id="{FF07F3F6-F368-44B1-8FC6-1BA7E5A166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F959B4-8179-4296-B6FE-98A570380F2F}"/>
              </a:ext>
            </a:extLst>
          </p:cNvPr>
          <p:cNvSpPr>
            <a:spLocks noGrp="1"/>
          </p:cNvSpPr>
          <p:nvPr>
            <p:ph type="sldNum" sz="quarter" idx="12"/>
          </p:nvPr>
        </p:nvSpPr>
        <p:spPr/>
        <p:txBody>
          <a:bodyPr/>
          <a:lstStyle/>
          <a:p>
            <a:fld id="{602C54CE-48E3-4469-BEF5-2BBB85C6405B}" type="slidenum">
              <a:rPr lang="en-US" smtClean="0"/>
              <a:t>‹#›</a:t>
            </a:fld>
            <a:endParaRPr lang="en-US"/>
          </a:p>
        </p:txBody>
      </p:sp>
    </p:spTree>
    <p:extLst>
      <p:ext uri="{BB962C8B-B14F-4D97-AF65-F5344CB8AC3E}">
        <p14:creationId xmlns:p14="http://schemas.microsoft.com/office/powerpoint/2010/main" val="33909484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95774-F074-41A6-B9AA-491931AFD4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80CC380-0FD6-41C7-8AD6-AA936B62952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F9D177-F1EE-435F-B3D7-2C0034D2B7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E72414F-D88E-4497-A2EA-C19280261EC3}"/>
              </a:ext>
            </a:extLst>
          </p:cNvPr>
          <p:cNvSpPr>
            <a:spLocks noGrp="1"/>
          </p:cNvSpPr>
          <p:nvPr>
            <p:ph type="dt" sz="half" idx="10"/>
          </p:nvPr>
        </p:nvSpPr>
        <p:spPr/>
        <p:txBody>
          <a:bodyPr/>
          <a:lstStyle/>
          <a:p>
            <a:fld id="{78A70B7D-1FD2-42CD-9C61-AED34E9C0990}" type="datetimeFigureOut">
              <a:rPr lang="en-US" smtClean="0"/>
              <a:t>6/19/2020</a:t>
            </a:fld>
            <a:endParaRPr lang="en-US"/>
          </a:p>
        </p:txBody>
      </p:sp>
      <p:sp>
        <p:nvSpPr>
          <p:cNvPr id="6" name="Footer Placeholder 5">
            <a:extLst>
              <a:ext uri="{FF2B5EF4-FFF2-40B4-BE49-F238E27FC236}">
                <a16:creationId xmlns:a16="http://schemas.microsoft.com/office/drawing/2014/main" id="{6C16537C-D0B4-426F-B5C0-052EB5CC94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F888D0-B673-4613-88DA-989D515BA76B}"/>
              </a:ext>
            </a:extLst>
          </p:cNvPr>
          <p:cNvSpPr>
            <a:spLocks noGrp="1"/>
          </p:cNvSpPr>
          <p:nvPr>
            <p:ph type="sldNum" sz="quarter" idx="12"/>
          </p:nvPr>
        </p:nvSpPr>
        <p:spPr/>
        <p:txBody>
          <a:bodyPr/>
          <a:lstStyle/>
          <a:p>
            <a:fld id="{602C54CE-48E3-4469-BEF5-2BBB85C6405B}" type="slidenum">
              <a:rPr lang="en-US" smtClean="0"/>
              <a:t>‹#›</a:t>
            </a:fld>
            <a:endParaRPr lang="en-US"/>
          </a:p>
        </p:txBody>
      </p:sp>
    </p:spTree>
    <p:extLst>
      <p:ext uri="{BB962C8B-B14F-4D97-AF65-F5344CB8AC3E}">
        <p14:creationId xmlns:p14="http://schemas.microsoft.com/office/powerpoint/2010/main" val="25206499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38834-C979-413F-B21B-4F3777884D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C86EB76-0A10-404E-926B-59A222CDD8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EA57DBA-5B6B-44D2-AB82-922637016F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4BDFE40-37B8-4942-BAD6-B4D49A6DA35A}"/>
              </a:ext>
            </a:extLst>
          </p:cNvPr>
          <p:cNvSpPr>
            <a:spLocks noGrp="1"/>
          </p:cNvSpPr>
          <p:nvPr>
            <p:ph type="dt" sz="half" idx="10"/>
          </p:nvPr>
        </p:nvSpPr>
        <p:spPr/>
        <p:txBody>
          <a:bodyPr/>
          <a:lstStyle/>
          <a:p>
            <a:fld id="{78A70B7D-1FD2-42CD-9C61-AED34E9C0990}" type="datetimeFigureOut">
              <a:rPr lang="en-US" smtClean="0"/>
              <a:t>6/19/2020</a:t>
            </a:fld>
            <a:endParaRPr lang="en-US"/>
          </a:p>
        </p:txBody>
      </p:sp>
      <p:sp>
        <p:nvSpPr>
          <p:cNvPr id="6" name="Footer Placeholder 5">
            <a:extLst>
              <a:ext uri="{FF2B5EF4-FFF2-40B4-BE49-F238E27FC236}">
                <a16:creationId xmlns:a16="http://schemas.microsoft.com/office/drawing/2014/main" id="{BD454046-59C5-4093-A8C8-154120CA30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E7EEF5-C928-4C5E-9582-46FF9A4732D0}"/>
              </a:ext>
            </a:extLst>
          </p:cNvPr>
          <p:cNvSpPr>
            <a:spLocks noGrp="1"/>
          </p:cNvSpPr>
          <p:nvPr>
            <p:ph type="sldNum" sz="quarter" idx="12"/>
          </p:nvPr>
        </p:nvSpPr>
        <p:spPr/>
        <p:txBody>
          <a:bodyPr/>
          <a:lstStyle/>
          <a:p>
            <a:fld id="{602C54CE-48E3-4469-BEF5-2BBB85C6405B}" type="slidenum">
              <a:rPr lang="en-US" smtClean="0"/>
              <a:t>‹#›</a:t>
            </a:fld>
            <a:endParaRPr lang="en-US"/>
          </a:p>
        </p:txBody>
      </p:sp>
    </p:spTree>
    <p:extLst>
      <p:ext uri="{BB962C8B-B14F-4D97-AF65-F5344CB8AC3E}">
        <p14:creationId xmlns:p14="http://schemas.microsoft.com/office/powerpoint/2010/main" val="3812439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5B08942-17BC-4114-BC78-849AC2EAF6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ECE7911-1D7A-4D25-A544-ADA9E27123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40A1EB-7057-438B-A3B6-94087108974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A70B7D-1FD2-42CD-9C61-AED34E9C0990}" type="datetimeFigureOut">
              <a:rPr lang="en-US" smtClean="0"/>
              <a:t>6/19/2020</a:t>
            </a:fld>
            <a:endParaRPr lang="en-US"/>
          </a:p>
        </p:txBody>
      </p:sp>
      <p:sp>
        <p:nvSpPr>
          <p:cNvPr id="5" name="Footer Placeholder 4">
            <a:extLst>
              <a:ext uri="{FF2B5EF4-FFF2-40B4-BE49-F238E27FC236}">
                <a16:creationId xmlns:a16="http://schemas.microsoft.com/office/drawing/2014/main" id="{610E3CC5-323B-4115-9D3B-B88157D670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7E14AB-D200-4276-94A2-2ED3A3ED20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2C54CE-48E3-4469-BEF5-2BBB85C6405B}" type="slidenum">
              <a:rPr lang="en-US" smtClean="0"/>
              <a:t>‹#›</a:t>
            </a:fld>
            <a:endParaRPr lang="en-US"/>
          </a:p>
        </p:txBody>
      </p:sp>
    </p:spTree>
    <p:extLst>
      <p:ext uri="{BB962C8B-B14F-4D97-AF65-F5344CB8AC3E}">
        <p14:creationId xmlns:p14="http://schemas.microsoft.com/office/powerpoint/2010/main" val="3422020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0A2105-755D-4146-87B1-D2AD1EBAF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BE19D5-4CAB-428A-9B54-92A8340E4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BF61F6-1FF5-445B-9FB4-B927A39A1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694FFA15-9A28-47E6-9249-F9F5A74126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7678EA-4C58-4447-BF6A-2E05F3C514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02DEFC-815B-4A5F-8289-07482FF1D2FB}" type="slidenum">
              <a:rPr lang="en-US" smtClean="0"/>
              <a:t>‹#›</a:t>
            </a:fld>
            <a:endParaRPr lang="en-US"/>
          </a:p>
        </p:txBody>
      </p:sp>
    </p:spTree>
    <p:extLst>
      <p:ext uri="{BB962C8B-B14F-4D97-AF65-F5344CB8AC3E}">
        <p14:creationId xmlns:p14="http://schemas.microsoft.com/office/powerpoint/2010/main" val="60449454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s://www.facebook.com/groups/538153443545779/" TargetMode="Externa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CF7E-8E62-44C0-BF0B-77113AD1EDE2}"/>
              </a:ext>
            </a:extLst>
          </p:cNvPr>
          <p:cNvSpPr>
            <a:spLocks noGrp="1"/>
          </p:cNvSpPr>
          <p:nvPr>
            <p:ph type="ctrTitle"/>
          </p:nvPr>
        </p:nvSpPr>
        <p:spPr>
          <a:xfrm>
            <a:off x="6406439" y="457200"/>
            <a:ext cx="5347056" cy="3518976"/>
          </a:xfrm>
        </p:spPr>
        <p:txBody>
          <a:bodyPr anchor="b">
            <a:normAutofit fontScale="90000"/>
          </a:bodyPr>
          <a:lstStyle/>
          <a:p>
            <a:pPr algn="l"/>
            <a:r>
              <a:rPr lang="en-US" dirty="0"/>
              <a:t>Module 5:</a:t>
            </a:r>
            <a:br>
              <a:rPr lang="en-US" dirty="0"/>
            </a:br>
            <a:br>
              <a:rPr lang="en-US" dirty="0"/>
            </a:br>
            <a:r>
              <a:rPr lang="en-US" dirty="0"/>
              <a:t>Plant Propagation - Seeds</a:t>
            </a:r>
          </a:p>
        </p:txBody>
      </p:sp>
      <p:sp>
        <p:nvSpPr>
          <p:cNvPr id="3" name="Subtitle 2">
            <a:extLst>
              <a:ext uri="{FF2B5EF4-FFF2-40B4-BE49-F238E27FC236}">
                <a16:creationId xmlns:a16="http://schemas.microsoft.com/office/drawing/2014/main" id="{C15F1172-C527-4615-A1D2-9AA226C50BBA}"/>
              </a:ext>
            </a:extLst>
          </p:cNvPr>
          <p:cNvSpPr>
            <a:spLocks noGrp="1"/>
          </p:cNvSpPr>
          <p:nvPr>
            <p:ph type="subTitle" idx="1"/>
          </p:nvPr>
        </p:nvSpPr>
        <p:spPr>
          <a:xfrm>
            <a:off x="5027059" y="4912467"/>
            <a:ext cx="6960093" cy="1147863"/>
          </a:xfrm>
        </p:spPr>
        <p:txBody>
          <a:bodyPr anchor="t">
            <a:normAutofit fontScale="70000" lnSpcReduction="20000"/>
          </a:bodyPr>
          <a:lstStyle/>
          <a:p>
            <a:r>
              <a:rPr lang="en-US" sz="3600" dirty="0"/>
              <a:t>LSU AgCenter Home Gardening Certificate Course</a:t>
            </a:r>
          </a:p>
          <a:p>
            <a:endParaRPr lang="en-US" sz="2000" dirty="0"/>
          </a:p>
          <a:p>
            <a:r>
              <a:rPr lang="en-US" sz="2000" dirty="0"/>
              <a:t>Dr. Joe Willis, Dr. Paula Barton-Willis, Anna Timmerman &amp; Chris Dunaway</a:t>
            </a:r>
          </a:p>
          <a:p>
            <a:endParaRPr lang="en-US" sz="2000" dirty="0"/>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75F43CB-3FCF-427F-A611-61A76B02C01B}"/>
              </a:ext>
            </a:extLst>
          </p:cNvPr>
          <p:cNvPicPr>
            <a:picLocks noChangeAspect="1"/>
          </p:cNvPicPr>
          <p:nvPr/>
        </p:nvPicPr>
        <p:blipFill rotWithShape="1">
          <a:blip r:embed="rId3"/>
          <a:srcRect t="13892" b="22072"/>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pic>
        <p:nvPicPr>
          <p:cNvPr id="6" name="Picture 5" descr="A picture showing vegetables and the LSU AgCenter logo&#10;">
            <a:extLst>
              <a:ext uri="{FF2B5EF4-FFF2-40B4-BE49-F238E27FC236}">
                <a16:creationId xmlns:a16="http://schemas.microsoft.com/office/drawing/2014/main" id="{F9DFAC41-0714-41D5-9F04-81263211CEDB}"/>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287" y="4605337"/>
            <a:ext cx="2590800" cy="1762125"/>
          </a:xfrm>
          <a:prstGeom prst="rect">
            <a:avLst/>
          </a:prstGeom>
        </p:spPr>
      </p:pic>
    </p:spTree>
    <p:extLst>
      <p:ext uri="{BB962C8B-B14F-4D97-AF65-F5344CB8AC3E}">
        <p14:creationId xmlns:p14="http://schemas.microsoft.com/office/powerpoint/2010/main" val="323977285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4F7503-DB5D-4558-B88F-6B3BE7028814}"/>
              </a:ext>
            </a:extLst>
          </p:cNvPr>
          <p:cNvSpPr txBox="1"/>
          <p:nvPr/>
        </p:nvSpPr>
        <p:spPr>
          <a:xfrm>
            <a:off x="2529840" y="0"/>
            <a:ext cx="71323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A Note on Seed Dormancy</a:t>
            </a:r>
          </a:p>
        </p:txBody>
      </p:sp>
      <p:sp>
        <p:nvSpPr>
          <p:cNvPr id="3" name="TextBox 2">
            <a:extLst>
              <a:ext uri="{FF2B5EF4-FFF2-40B4-BE49-F238E27FC236}">
                <a16:creationId xmlns:a16="http://schemas.microsoft.com/office/drawing/2014/main" id="{A46AF53C-772F-4203-9C9E-0BAF5DFBA6D5}"/>
              </a:ext>
            </a:extLst>
          </p:cNvPr>
          <p:cNvSpPr txBox="1"/>
          <p:nvPr/>
        </p:nvSpPr>
        <p:spPr>
          <a:xfrm>
            <a:off x="1487424" y="1144646"/>
            <a:ext cx="9217152" cy="1938992"/>
          </a:xfrm>
          <a:prstGeom prst="rect">
            <a:avLst/>
          </a:prstGeom>
          <a:noFill/>
        </p:spPr>
        <p:txBody>
          <a:bodyPr wrap="square" rtlCol="0">
            <a:spAutoFit/>
          </a:bodyPr>
          <a:lstStyle/>
          <a:p>
            <a:pPr marL="742950" marR="0" lvl="0"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All seeds have some form of dormancy</a:t>
            </a:r>
          </a:p>
          <a:p>
            <a:pPr marL="742950" marR="0" lvl="0"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Physical dormancy - Scarification</a:t>
            </a:r>
          </a:p>
          <a:p>
            <a:pPr marL="742950" marR="0" lvl="0"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Chemical dormancy - Stratification</a:t>
            </a:r>
          </a:p>
        </p:txBody>
      </p:sp>
      <p:pic>
        <p:nvPicPr>
          <p:cNvPr id="4" name="Picture 3">
            <a:extLst>
              <a:ext uri="{FF2B5EF4-FFF2-40B4-BE49-F238E27FC236}">
                <a16:creationId xmlns:a16="http://schemas.microsoft.com/office/drawing/2014/main" id="{C584B7BF-0098-49A6-8E68-CC18E64CF0EE}"/>
              </a:ext>
            </a:extLst>
          </p:cNvPr>
          <p:cNvPicPr>
            <a:picLocks noChangeAspect="1"/>
          </p:cNvPicPr>
          <p:nvPr/>
        </p:nvPicPr>
        <p:blipFill>
          <a:blip r:embed="rId3"/>
          <a:stretch>
            <a:fillRect/>
          </a:stretch>
        </p:blipFill>
        <p:spPr>
          <a:xfrm>
            <a:off x="6848858" y="4150153"/>
            <a:ext cx="4565904" cy="2568321"/>
          </a:xfrm>
          <a:prstGeom prst="rect">
            <a:avLst/>
          </a:prstGeom>
        </p:spPr>
      </p:pic>
      <p:pic>
        <p:nvPicPr>
          <p:cNvPr id="5" name="Picture 4">
            <a:extLst>
              <a:ext uri="{FF2B5EF4-FFF2-40B4-BE49-F238E27FC236}">
                <a16:creationId xmlns:a16="http://schemas.microsoft.com/office/drawing/2014/main" id="{0DFC90EF-4CCC-4A4F-BC24-E21EBF939E6F}"/>
              </a:ext>
            </a:extLst>
          </p:cNvPr>
          <p:cNvPicPr>
            <a:picLocks noChangeAspect="1"/>
          </p:cNvPicPr>
          <p:nvPr/>
        </p:nvPicPr>
        <p:blipFill rotWithShape="1">
          <a:blip r:embed="rId4"/>
          <a:srcRect l="53280" t="6233" b="27126"/>
          <a:stretch/>
        </p:blipFill>
        <p:spPr>
          <a:xfrm>
            <a:off x="1191768" y="4150153"/>
            <a:ext cx="2676144" cy="2543253"/>
          </a:xfrm>
          <a:prstGeom prst="rect">
            <a:avLst/>
          </a:prstGeom>
        </p:spPr>
      </p:pic>
    </p:spTree>
    <p:extLst>
      <p:ext uri="{BB962C8B-B14F-4D97-AF65-F5344CB8AC3E}">
        <p14:creationId xmlns:p14="http://schemas.microsoft.com/office/powerpoint/2010/main" val="1532711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FC0FE0-A2F2-4A5A-80D7-D774A2F01F10}"/>
              </a:ext>
            </a:extLst>
          </p:cNvPr>
          <p:cNvSpPr txBox="1"/>
          <p:nvPr/>
        </p:nvSpPr>
        <p:spPr>
          <a:xfrm>
            <a:off x="2996184" y="-36576"/>
            <a:ext cx="619963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Scarification</a:t>
            </a:r>
          </a:p>
        </p:txBody>
      </p:sp>
      <p:sp>
        <p:nvSpPr>
          <p:cNvPr id="3" name="TextBox 2">
            <a:extLst>
              <a:ext uri="{FF2B5EF4-FFF2-40B4-BE49-F238E27FC236}">
                <a16:creationId xmlns:a16="http://schemas.microsoft.com/office/drawing/2014/main" id="{001EC067-247E-47BA-BEBA-6F86E6DA26A6}"/>
              </a:ext>
            </a:extLst>
          </p:cNvPr>
          <p:cNvSpPr txBox="1"/>
          <p:nvPr/>
        </p:nvSpPr>
        <p:spPr>
          <a:xfrm>
            <a:off x="1514856" y="1243584"/>
            <a:ext cx="9162288" cy="50167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Need to Break Seed Coat Integrity</a:t>
            </a:r>
          </a:p>
          <a:p>
            <a:pPr marL="1200150" marR="0" lvl="1"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Physical Methods</a:t>
            </a:r>
          </a:p>
          <a:p>
            <a:pPr marL="1657350" marR="0" lvl="2"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Clippers</a:t>
            </a:r>
          </a:p>
          <a:p>
            <a:pPr marL="1657350" marR="0" lvl="2"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File</a:t>
            </a:r>
          </a:p>
          <a:p>
            <a:pPr marL="1657350" marR="0" lvl="2"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Sandpaper</a:t>
            </a:r>
          </a:p>
          <a:p>
            <a:pPr marL="1657350" marR="0" lvl="2"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Heat (e.g. fire)</a:t>
            </a:r>
          </a:p>
          <a:p>
            <a:pPr marL="1200150" marR="0" lvl="1"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Chemical Methods</a:t>
            </a:r>
          </a:p>
          <a:p>
            <a:pPr marL="1657350" marR="0" lvl="2"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Sulfuric Acid</a:t>
            </a:r>
          </a:p>
        </p:txBody>
      </p:sp>
    </p:spTree>
    <p:extLst>
      <p:ext uri="{BB962C8B-B14F-4D97-AF65-F5344CB8AC3E}">
        <p14:creationId xmlns:p14="http://schemas.microsoft.com/office/powerpoint/2010/main" val="3517804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5" name="Rectangle 5">
            <a:extLst>
              <a:ext uri="{FF2B5EF4-FFF2-40B4-BE49-F238E27FC236}">
                <a16:creationId xmlns:a16="http://schemas.microsoft.com/office/drawing/2014/main" id="{35D73AE4-0DBB-483E-B38E-7FD9EB0D0ED6}"/>
              </a:ext>
            </a:extLst>
          </p:cNvPr>
          <p:cNvSpPr>
            <a:spLocks noGrp="1" noRot="1" noChangeArrowheads="1"/>
          </p:cNvSpPr>
          <p:nvPr>
            <p:ph type="title"/>
          </p:nvPr>
        </p:nvSpPr>
        <p:spPr/>
        <p:txBody>
          <a:bodyPr>
            <a:normAutofit/>
          </a:bodyPr>
          <a:lstStyle/>
          <a:p>
            <a:pPr algn="ctr" eaLnBrk="1" hangingPunct="1">
              <a:defRPr/>
            </a:pPr>
            <a:r>
              <a:rPr lang="en-US" sz="4800" dirty="0">
                <a:latin typeface="+mn-lt"/>
              </a:rPr>
              <a:t>Stratification </a:t>
            </a:r>
          </a:p>
        </p:txBody>
      </p:sp>
      <p:sp>
        <p:nvSpPr>
          <p:cNvPr id="163852" name="Rectangle 12">
            <a:extLst>
              <a:ext uri="{FF2B5EF4-FFF2-40B4-BE49-F238E27FC236}">
                <a16:creationId xmlns:a16="http://schemas.microsoft.com/office/drawing/2014/main" id="{8BF41331-A595-44D6-BA34-203C7C932BF5}"/>
              </a:ext>
            </a:extLst>
          </p:cNvPr>
          <p:cNvSpPr>
            <a:spLocks noGrp="1" noChangeArrowheads="1"/>
          </p:cNvSpPr>
          <p:nvPr>
            <p:ph type="body" sz="half" idx="2"/>
          </p:nvPr>
        </p:nvSpPr>
        <p:spPr>
          <a:xfrm>
            <a:off x="5501640" y="1628831"/>
            <a:ext cx="6080760" cy="2286001"/>
          </a:xfrm>
        </p:spPr>
        <p:txBody>
          <a:bodyPr>
            <a:normAutofit/>
          </a:bodyPr>
          <a:lstStyle/>
          <a:p>
            <a:pPr eaLnBrk="1" hangingPunct="1">
              <a:defRPr/>
            </a:pPr>
            <a:r>
              <a:rPr lang="en-US" sz="4000" dirty="0"/>
              <a:t>Cold moist period</a:t>
            </a:r>
          </a:p>
          <a:p>
            <a:pPr eaLnBrk="1" hangingPunct="1">
              <a:defRPr/>
            </a:pPr>
            <a:r>
              <a:rPr lang="en-US" sz="4000" dirty="0"/>
              <a:t>4-8 weeks</a:t>
            </a:r>
          </a:p>
          <a:p>
            <a:pPr eaLnBrk="1" hangingPunct="1">
              <a:defRPr/>
            </a:pPr>
            <a:r>
              <a:rPr lang="en-US" sz="4000" dirty="0"/>
              <a:t>38-45° F</a:t>
            </a:r>
          </a:p>
        </p:txBody>
      </p:sp>
      <p:pic>
        <p:nvPicPr>
          <p:cNvPr id="22533" name="Picture 6" descr="seed statification">
            <a:extLst>
              <a:ext uri="{FF2B5EF4-FFF2-40B4-BE49-F238E27FC236}">
                <a16:creationId xmlns:a16="http://schemas.microsoft.com/office/drawing/2014/main" id="{D6F11E90-4569-4E3F-AA65-BCA43D2984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999" y="2052563"/>
            <a:ext cx="3829634" cy="267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Text Box 8">
            <a:extLst>
              <a:ext uri="{FF2B5EF4-FFF2-40B4-BE49-F238E27FC236}">
                <a16:creationId xmlns:a16="http://schemas.microsoft.com/office/drawing/2014/main" id="{749AAEFF-6632-4E11-B5CE-D1EE9E89C8F1}"/>
              </a:ext>
            </a:extLst>
          </p:cNvPr>
          <p:cNvSpPr txBox="1">
            <a:spLocks noChangeArrowheads="1"/>
          </p:cNvSpPr>
          <p:nvPr/>
        </p:nvSpPr>
        <p:spPr bwMode="auto">
          <a:xfrm>
            <a:off x="1524000" y="4724401"/>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Garamond" panose="02020404030301010803" pitchFamily="18" charset="0"/>
              <a:ea typeface="+mn-ea"/>
              <a:cs typeface="+mn-cs"/>
            </a:endParaRPr>
          </a:p>
        </p:txBody>
      </p:sp>
      <p:pic>
        <p:nvPicPr>
          <p:cNvPr id="2" name="Picture 1">
            <a:extLst>
              <a:ext uri="{FF2B5EF4-FFF2-40B4-BE49-F238E27FC236}">
                <a16:creationId xmlns:a16="http://schemas.microsoft.com/office/drawing/2014/main" id="{5122EF3C-94E8-4781-965C-DB4019E7130B}"/>
              </a:ext>
            </a:extLst>
          </p:cNvPr>
          <p:cNvPicPr>
            <a:picLocks noChangeAspect="1"/>
          </p:cNvPicPr>
          <p:nvPr/>
        </p:nvPicPr>
        <p:blipFill>
          <a:blip r:embed="rId4"/>
          <a:stretch>
            <a:fillRect/>
          </a:stretch>
        </p:blipFill>
        <p:spPr>
          <a:xfrm>
            <a:off x="6614414" y="4126025"/>
            <a:ext cx="3855212" cy="2568535"/>
          </a:xfrm>
          <a:prstGeom prst="rect">
            <a:avLst/>
          </a:prstGeom>
        </p:spPr>
      </p:pic>
    </p:spTree>
    <p:extLst>
      <p:ext uri="{BB962C8B-B14F-4D97-AF65-F5344CB8AC3E}">
        <p14:creationId xmlns:p14="http://schemas.microsoft.com/office/powerpoint/2010/main" val="12255585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AFB5EE7C-255A-4D85-B2F2-81CD2FAFB9FB}"/>
              </a:ext>
            </a:extLst>
          </p:cNvPr>
          <p:cNvSpPr>
            <a:spLocks noGrp="1" noRot="1" noChangeArrowheads="1"/>
          </p:cNvSpPr>
          <p:nvPr>
            <p:ph type="title"/>
          </p:nvPr>
        </p:nvSpPr>
        <p:spPr>
          <a:xfrm>
            <a:off x="3810000" y="171450"/>
            <a:ext cx="4572000" cy="730568"/>
          </a:xfrm>
          <a:solidFill>
            <a:schemeClr val="bg1"/>
          </a:solidFill>
        </p:spPr>
        <p:txBody>
          <a:bodyPr>
            <a:normAutofit fontScale="90000"/>
          </a:bodyPr>
          <a:lstStyle/>
          <a:p>
            <a:pPr algn="ctr" eaLnBrk="1" hangingPunct="1">
              <a:defRPr/>
            </a:pPr>
            <a:r>
              <a:rPr lang="en-US" sz="4800" dirty="0">
                <a:latin typeface="Calibri" panose="020F0502020204030204" pitchFamily="34" charset="0"/>
                <a:cs typeface="Calibri" panose="020F0502020204030204" pitchFamily="34" charset="0"/>
              </a:rPr>
              <a:t>Seed Germination </a:t>
            </a:r>
          </a:p>
        </p:txBody>
      </p:sp>
      <p:sp>
        <p:nvSpPr>
          <p:cNvPr id="17411" name="Rectangle 3">
            <a:extLst>
              <a:ext uri="{FF2B5EF4-FFF2-40B4-BE49-F238E27FC236}">
                <a16:creationId xmlns:a16="http://schemas.microsoft.com/office/drawing/2014/main" id="{65B262A8-9627-47D6-843C-B5EEE3C0BD06}"/>
              </a:ext>
            </a:extLst>
          </p:cNvPr>
          <p:cNvSpPr>
            <a:spLocks noGrp="1" noChangeArrowheads="1"/>
          </p:cNvSpPr>
          <p:nvPr>
            <p:ph type="body" idx="1"/>
          </p:nvPr>
        </p:nvSpPr>
        <p:spPr>
          <a:xfrm>
            <a:off x="622300" y="2438401"/>
            <a:ext cx="4178300" cy="2651602"/>
          </a:xfrm>
          <a:solidFill>
            <a:schemeClr val="bg1">
              <a:alpha val="74000"/>
            </a:schemeClr>
          </a:solidFill>
        </p:spPr>
        <p:txBody>
          <a:bodyPr/>
          <a:lstStyle/>
          <a:p>
            <a:pPr marL="1200150" lvl="1" indent="-742950" eaLnBrk="1" hangingPunct="1">
              <a:buFont typeface="+mj-lt"/>
              <a:buAutoNum type="arabicPeriod"/>
              <a:defRPr/>
            </a:pPr>
            <a:r>
              <a:rPr lang="en-US" sz="4000" dirty="0">
                <a:latin typeface="Calibri" panose="020F0502020204030204" pitchFamily="34" charset="0"/>
                <a:cs typeface="Calibri" panose="020F0502020204030204" pitchFamily="34" charset="0"/>
              </a:rPr>
              <a:t>Moisture</a:t>
            </a:r>
          </a:p>
          <a:p>
            <a:pPr marL="1200150" lvl="1" indent="-742950" eaLnBrk="1" hangingPunct="1">
              <a:buFont typeface="+mj-lt"/>
              <a:buAutoNum type="arabicPeriod"/>
              <a:defRPr/>
            </a:pPr>
            <a:r>
              <a:rPr lang="en-US" sz="4000" dirty="0">
                <a:latin typeface="Calibri" panose="020F0502020204030204" pitchFamily="34" charset="0"/>
                <a:cs typeface="Calibri" panose="020F0502020204030204" pitchFamily="34" charset="0"/>
              </a:rPr>
              <a:t>Temperature</a:t>
            </a:r>
          </a:p>
          <a:p>
            <a:pPr marL="1200150" lvl="1" indent="-742950" eaLnBrk="1" hangingPunct="1">
              <a:buFont typeface="+mj-lt"/>
              <a:buAutoNum type="arabicPeriod"/>
              <a:defRPr/>
            </a:pPr>
            <a:r>
              <a:rPr lang="en-US" sz="4000" dirty="0">
                <a:latin typeface="Calibri" panose="020F0502020204030204" pitchFamily="34" charset="0"/>
                <a:cs typeface="Calibri" panose="020F0502020204030204" pitchFamily="34" charset="0"/>
              </a:rPr>
              <a:t>Oxygen</a:t>
            </a:r>
          </a:p>
          <a:p>
            <a:pPr marL="1200150" lvl="1" indent="-742950" eaLnBrk="1" hangingPunct="1">
              <a:buFont typeface="+mj-lt"/>
              <a:buAutoNum type="arabicPeriod"/>
              <a:defRPr/>
            </a:pPr>
            <a:r>
              <a:rPr lang="en-US" sz="4000" dirty="0">
                <a:latin typeface="Calibri" panose="020F0502020204030204" pitchFamily="34" charset="0"/>
                <a:cs typeface="Calibri" panose="020F0502020204030204" pitchFamily="34" charset="0"/>
              </a:rPr>
              <a:t>~Light </a:t>
            </a:r>
          </a:p>
        </p:txBody>
      </p:sp>
      <p:pic>
        <p:nvPicPr>
          <p:cNvPr id="13316" name="Picture 4">
            <a:extLst>
              <a:ext uri="{FF2B5EF4-FFF2-40B4-BE49-F238E27FC236}">
                <a16:creationId xmlns:a16="http://schemas.microsoft.com/office/drawing/2014/main" id="{B2DE00D9-F7D3-457E-9ED7-1B45F47D9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438401"/>
            <a:ext cx="4178300"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1951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54BD11-DF6B-4AC8-87AC-652D221F47F3}"/>
              </a:ext>
            </a:extLst>
          </p:cNvPr>
          <p:cNvSpPr txBox="1"/>
          <p:nvPr/>
        </p:nvSpPr>
        <p:spPr>
          <a:xfrm>
            <a:off x="3764280" y="182671"/>
            <a:ext cx="4663440" cy="830997"/>
          </a:xfrm>
          <a:prstGeom prst="rect">
            <a:avLst/>
          </a:prstGeom>
          <a:solidFill>
            <a:schemeClr val="bg1"/>
          </a:solidFill>
        </p:spPr>
        <p:txBody>
          <a:bodyPr wrap="square" rtlCol="0">
            <a:spAutoFit/>
          </a:bodyPr>
          <a:lstStyle/>
          <a:p>
            <a:pPr algn="ctr"/>
            <a:r>
              <a:rPr lang="en-US" sz="4800" dirty="0"/>
              <a:t>Moisture</a:t>
            </a:r>
          </a:p>
        </p:txBody>
      </p:sp>
      <p:sp>
        <p:nvSpPr>
          <p:cNvPr id="5" name="TextBox 4">
            <a:extLst>
              <a:ext uri="{FF2B5EF4-FFF2-40B4-BE49-F238E27FC236}">
                <a16:creationId xmlns:a16="http://schemas.microsoft.com/office/drawing/2014/main" id="{762AB406-EBB7-42E5-ABCB-1E414610C9E5}"/>
              </a:ext>
            </a:extLst>
          </p:cNvPr>
          <p:cNvSpPr txBox="1"/>
          <p:nvPr/>
        </p:nvSpPr>
        <p:spPr>
          <a:xfrm>
            <a:off x="765048" y="1877568"/>
            <a:ext cx="10661904" cy="3785652"/>
          </a:xfrm>
          <a:prstGeom prst="rect">
            <a:avLst/>
          </a:prstGeom>
          <a:solidFill>
            <a:schemeClr val="bg1">
              <a:alpha val="77000"/>
            </a:schemeClr>
          </a:solidFill>
        </p:spPr>
        <p:txBody>
          <a:bodyPr wrap="square" rtlCol="0">
            <a:spAutoFit/>
          </a:bodyPr>
          <a:lstStyle/>
          <a:p>
            <a:pPr marL="742950" indent="-742950">
              <a:buFont typeface="+mj-lt"/>
              <a:buAutoNum type="arabicPeriod"/>
            </a:pPr>
            <a:r>
              <a:rPr lang="en-US" sz="4000" dirty="0"/>
              <a:t>Too much moisture and the seed may rot</a:t>
            </a:r>
          </a:p>
          <a:p>
            <a:pPr marL="742950" indent="-742950">
              <a:buFont typeface="+mj-lt"/>
              <a:buAutoNum type="arabicPeriod"/>
            </a:pPr>
            <a:r>
              <a:rPr lang="en-US" sz="4000" dirty="0"/>
              <a:t>Too little moisture and the seed won’t germinate or it may germinate and the seedling quickly dies.</a:t>
            </a:r>
          </a:p>
          <a:p>
            <a:pPr marL="742950" indent="-742950">
              <a:buFont typeface="+mj-lt"/>
              <a:buAutoNum type="arabicPeriod"/>
            </a:pPr>
            <a:r>
              <a:rPr lang="en-US" sz="4000" dirty="0"/>
              <a:t>When the moisture is just right, the seed germinates and the seedling begins to mature</a:t>
            </a:r>
          </a:p>
        </p:txBody>
      </p:sp>
    </p:spTree>
    <p:extLst>
      <p:ext uri="{BB962C8B-B14F-4D97-AF65-F5344CB8AC3E}">
        <p14:creationId xmlns:p14="http://schemas.microsoft.com/office/powerpoint/2010/main" val="2649039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61EC4A9-C1DC-417B-91F6-DEA6251EC78D}"/>
              </a:ext>
            </a:extLst>
          </p:cNvPr>
          <p:cNvSpPr txBox="1"/>
          <p:nvPr/>
        </p:nvSpPr>
        <p:spPr>
          <a:xfrm>
            <a:off x="3939540" y="168701"/>
            <a:ext cx="4312920" cy="830997"/>
          </a:xfrm>
          <a:prstGeom prst="rect">
            <a:avLst/>
          </a:prstGeom>
          <a:solidFill>
            <a:schemeClr val="bg1"/>
          </a:solidFill>
        </p:spPr>
        <p:txBody>
          <a:bodyPr wrap="square" rtlCol="0">
            <a:spAutoFit/>
          </a:bodyPr>
          <a:lstStyle/>
          <a:p>
            <a:pPr algn="ctr"/>
            <a:r>
              <a:rPr lang="en-US" sz="4800" dirty="0"/>
              <a:t>Temperature</a:t>
            </a:r>
          </a:p>
        </p:txBody>
      </p:sp>
      <p:graphicFrame>
        <p:nvGraphicFramePr>
          <p:cNvPr id="3" name="Table 3">
            <a:extLst>
              <a:ext uri="{FF2B5EF4-FFF2-40B4-BE49-F238E27FC236}">
                <a16:creationId xmlns:a16="http://schemas.microsoft.com/office/drawing/2014/main" id="{B6EECA27-39DC-4036-B4A7-F512CA8FC8D7}"/>
              </a:ext>
            </a:extLst>
          </p:cNvPr>
          <p:cNvGraphicFramePr>
            <a:graphicFrameLocks noGrp="1"/>
          </p:cNvGraphicFramePr>
          <p:nvPr>
            <p:extLst>
              <p:ext uri="{D42A27DB-BD31-4B8C-83A1-F6EECF244321}">
                <p14:modId xmlns:p14="http://schemas.microsoft.com/office/powerpoint/2010/main" val="2004971741"/>
              </p:ext>
            </p:extLst>
          </p:nvPr>
        </p:nvGraphicFramePr>
        <p:xfrm>
          <a:off x="2032000" y="1153160"/>
          <a:ext cx="8128000" cy="512064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890889746"/>
                    </a:ext>
                  </a:extLst>
                </a:gridCol>
                <a:gridCol w="4064000">
                  <a:extLst>
                    <a:ext uri="{9D8B030D-6E8A-4147-A177-3AD203B41FA5}">
                      <a16:colId xmlns:a16="http://schemas.microsoft.com/office/drawing/2014/main" val="3412415755"/>
                    </a:ext>
                  </a:extLst>
                </a:gridCol>
              </a:tblGrid>
              <a:tr h="370840">
                <a:tc>
                  <a:txBody>
                    <a:bodyPr/>
                    <a:lstStyle/>
                    <a:p>
                      <a:r>
                        <a:rPr lang="en-US" sz="3200" dirty="0"/>
                        <a:t>Vegetable</a:t>
                      </a:r>
                    </a:p>
                  </a:txBody>
                  <a:tcPr/>
                </a:tc>
                <a:tc>
                  <a:txBody>
                    <a:bodyPr/>
                    <a:lstStyle/>
                    <a:p>
                      <a:r>
                        <a:rPr lang="en-US" sz="3200" dirty="0"/>
                        <a:t>Optimum germination temperature</a:t>
                      </a:r>
                    </a:p>
                  </a:txBody>
                  <a:tcPr/>
                </a:tc>
                <a:extLst>
                  <a:ext uri="{0D108BD9-81ED-4DB2-BD59-A6C34878D82A}">
                    <a16:rowId xmlns:a16="http://schemas.microsoft.com/office/drawing/2014/main" val="3325971877"/>
                  </a:ext>
                </a:extLst>
              </a:tr>
              <a:tr h="370840">
                <a:tc>
                  <a:txBody>
                    <a:bodyPr/>
                    <a:lstStyle/>
                    <a:p>
                      <a:r>
                        <a:rPr lang="en-US" sz="3200" dirty="0"/>
                        <a:t>Lettuce</a:t>
                      </a:r>
                    </a:p>
                  </a:txBody>
                  <a:tcPr/>
                </a:tc>
                <a:tc>
                  <a:txBody>
                    <a:bodyPr/>
                    <a:lstStyle/>
                    <a:p>
                      <a:r>
                        <a:rPr lang="en-US" sz="3200" dirty="0"/>
                        <a:t>60-68 F. (16-20 C)</a:t>
                      </a:r>
                    </a:p>
                  </a:txBody>
                  <a:tcPr/>
                </a:tc>
                <a:extLst>
                  <a:ext uri="{0D108BD9-81ED-4DB2-BD59-A6C34878D82A}">
                    <a16:rowId xmlns:a16="http://schemas.microsoft.com/office/drawing/2014/main" val="3450673497"/>
                  </a:ext>
                </a:extLst>
              </a:tr>
              <a:tr h="370840">
                <a:tc>
                  <a:txBody>
                    <a:bodyPr/>
                    <a:lstStyle/>
                    <a:p>
                      <a:r>
                        <a:rPr lang="en-US" sz="3200" dirty="0"/>
                        <a:t>Spinach</a:t>
                      </a:r>
                    </a:p>
                  </a:txBody>
                  <a:tcPr/>
                </a:tc>
                <a:tc>
                  <a:txBody>
                    <a:bodyPr/>
                    <a:lstStyle/>
                    <a:p>
                      <a:r>
                        <a:rPr lang="en-US" sz="3200" dirty="0"/>
                        <a:t>65-75 F. (18–24 C)</a:t>
                      </a:r>
                    </a:p>
                  </a:txBody>
                  <a:tcPr/>
                </a:tc>
                <a:extLst>
                  <a:ext uri="{0D108BD9-81ED-4DB2-BD59-A6C34878D82A}">
                    <a16:rowId xmlns:a16="http://schemas.microsoft.com/office/drawing/2014/main" val="3322784093"/>
                  </a:ext>
                </a:extLst>
              </a:tr>
              <a:tr h="370840">
                <a:tc>
                  <a:txBody>
                    <a:bodyPr/>
                    <a:lstStyle/>
                    <a:p>
                      <a:r>
                        <a:rPr lang="en-US" sz="3200" dirty="0"/>
                        <a:t>Cucumber</a:t>
                      </a:r>
                    </a:p>
                  </a:txBody>
                  <a:tcPr/>
                </a:tc>
                <a:tc>
                  <a:txBody>
                    <a:bodyPr/>
                    <a:lstStyle/>
                    <a:p>
                      <a:r>
                        <a:rPr lang="en-US" sz="3200" dirty="0"/>
                        <a:t>60-90 F. (16-32 C)</a:t>
                      </a:r>
                    </a:p>
                  </a:txBody>
                  <a:tcPr/>
                </a:tc>
                <a:extLst>
                  <a:ext uri="{0D108BD9-81ED-4DB2-BD59-A6C34878D82A}">
                    <a16:rowId xmlns:a16="http://schemas.microsoft.com/office/drawing/2014/main" val="3731187836"/>
                  </a:ext>
                </a:extLst>
              </a:tr>
              <a:tr h="370840">
                <a:tc>
                  <a:txBody>
                    <a:bodyPr/>
                    <a:lstStyle/>
                    <a:p>
                      <a:r>
                        <a:rPr lang="en-US" sz="3200" dirty="0"/>
                        <a:t>Okra</a:t>
                      </a:r>
                    </a:p>
                  </a:txBody>
                  <a:tcPr/>
                </a:tc>
                <a:tc>
                  <a:txBody>
                    <a:bodyPr/>
                    <a:lstStyle/>
                    <a:p>
                      <a:r>
                        <a:rPr lang="en-US" sz="3200" dirty="0"/>
                        <a:t>85-90 F. (29-32 C)</a:t>
                      </a:r>
                    </a:p>
                  </a:txBody>
                  <a:tcPr/>
                </a:tc>
                <a:extLst>
                  <a:ext uri="{0D108BD9-81ED-4DB2-BD59-A6C34878D82A}">
                    <a16:rowId xmlns:a16="http://schemas.microsoft.com/office/drawing/2014/main" val="2261709555"/>
                  </a:ext>
                </a:extLst>
              </a:tr>
              <a:tr h="370840">
                <a:tc>
                  <a:txBody>
                    <a:bodyPr/>
                    <a:lstStyle/>
                    <a:p>
                      <a:r>
                        <a:rPr lang="en-US" sz="3200" dirty="0"/>
                        <a:t>Tomato</a:t>
                      </a:r>
                    </a:p>
                  </a:txBody>
                  <a:tcPr/>
                </a:tc>
                <a:tc>
                  <a:txBody>
                    <a:bodyPr/>
                    <a:lstStyle/>
                    <a:p>
                      <a:r>
                        <a:rPr lang="en-US" sz="3200" dirty="0"/>
                        <a:t>65-85 F. (18-29 C)</a:t>
                      </a:r>
                    </a:p>
                  </a:txBody>
                  <a:tcPr/>
                </a:tc>
                <a:extLst>
                  <a:ext uri="{0D108BD9-81ED-4DB2-BD59-A6C34878D82A}">
                    <a16:rowId xmlns:a16="http://schemas.microsoft.com/office/drawing/2014/main" val="2610989357"/>
                  </a:ext>
                </a:extLst>
              </a:tr>
              <a:tr h="370840">
                <a:tc>
                  <a:txBody>
                    <a:bodyPr/>
                    <a:lstStyle/>
                    <a:p>
                      <a:r>
                        <a:rPr lang="en-US" sz="3200" dirty="0"/>
                        <a:t>Broccoli</a:t>
                      </a:r>
                    </a:p>
                  </a:txBody>
                  <a:tcPr/>
                </a:tc>
                <a:tc>
                  <a:txBody>
                    <a:bodyPr/>
                    <a:lstStyle/>
                    <a:p>
                      <a:r>
                        <a:rPr lang="en-US" sz="3200" dirty="0"/>
                        <a:t>60-80 F. (16-27 C)</a:t>
                      </a:r>
                    </a:p>
                  </a:txBody>
                  <a:tcPr/>
                </a:tc>
                <a:extLst>
                  <a:ext uri="{0D108BD9-81ED-4DB2-BD59-A6C34878D82A}">
                    <a16:rowId xmlns:a16="http://schemas.microsoft.com/office/drawing/2014/main" val="1579814807"/>
                  </a:ext>
                </a:extLst>
              </a:tr>
              <a:tr h="370840">
                <a:tc>
                  <a:txBody>
                    <a:bodyPr/>
                    <a:lstStyle/>
                    <a:p>
                      <a:r>
                        <a:rPr lang="en-US" sz="3200" dirty="0"/>
                        <a:t>Pepper</a:t>
                      </a:r>
                    </a:p>
                  </a:txBody>
                  <a:tcPr/>
                </a:tc>
                <a:tc>
                  <a:txBody>
                    <a:bodyPr/>
                    <a:lstStyle/>
                    <a:p>
                      <a:r>
                        <a:rPr lang="en-US" sz="3200" dirty="0"/>
                        <a:t>65-75 F. (18-24 C)</a:t>
                      </a:r>
                    </a:p>
                  </a:txBody>
                  <a:tcPr/>
                </a:tc>
                <a:extLst>
                  <a:ext uri="{0D108BD9-81ED-4DB2-BD59-A6C34878D82A}">
                    <a16:rowId xmlns:a16="http://schemas.microsoft.com/office/drawing/2014/main" val="1735193257"/>
                  </a:ext>
                </a:extLst>
              </a:tr>
            </a:tbl>
          </a:graphicData>
        </a:graphic>
      </p:graphicFrame>
    </p:spTree>
    <p:extLst>
      <p:ext uri="{BB962C8B-B14F-4D97-AF65-F5344CB8AC3E}">
        <p14:creationId xmlns:p14="http://schemas.microsoft.com/office/powerpoint/2010/main" val="34725528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C2519525-EBE6-494A-A134-CE913D537C2F}"/>
              </a:ext>
            </a:extLst>
          </p:cNvPr>
          <p:cNvSpPr txBox="1">
            <a:spLocks noRot="1" noChangeArrowheads="1"/>
          </p:cNvSpPr>
          <p:nvPr/>
        </p:nvSpPr>
        <p:spPr>
          <a:xfrm>
            <a:off x="3467100" y="125730"/>
            <a:ext cx="5257800" cy="737869"/>
          </a:xfrm>
          <a:prstGeom prst="rect">
            <a:avLst/>
          </a:prstGeom>
          <a:solidFill>
            <a:schemeClr val="bg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4800" dirty="0">
                <a:latin typeface="Calibri" panose="020F0502020204030204" pitchFamily="34" charset="0"/>
                <a:cs typeface="Calibri" panose="020F0502020204030204" pitchFamily="34" charset="0"/>
              </a:rPr>
              <a:t>Oxygen</a:t>
            </a:r>
          </a:p>
        </p:txBody>
      </p:sp>
      <p:pic>
        <p:nvPicPr>
          <p:cNvPr id="5" name="Picture 4">
            <a:extLst>
              <a:ext uri="{FF2B5EF4-FFF2-40B4-BE49-F238E27FC236}">
                <a16:creationId xmlns:a16="http://schemas.microsoft.com/office/drawing/2014/main" id="{553F6522-3AFE-49F4-9E8F-4C44A0E90051}"/>
              </a:ext>
            </a:extLst>
          </p:cNvPr>
          <p:cNvPicPr>
            <a:picLocks noChangeAspect="1"/>
          </p:cNvPicPr>
          <p:nvPr/>
        </p:nvPicPr>
        <p:blipFill>
          <a:blip r:embed="rId3"/>
          <a:stretch>
            <a:fillRect/>
          </a:stretch>
        </p:blipFill>
        <p:spPr>
          <a:xfrm>
            <a:off x="894080" y="1005840"/>
            <a:ext cx="10403840" cy="5852160"/>
          </a:xfrm>
          <a:prstGeom prst="rect">
            <a:avLst/>
          </a:prstGeom>
        </p:spPr>
      </p:pic>
    </p:spTree>
    <p:extLst>
      <p:ext uri="{BB962C8B-B14F-4D97-AF65-F5344CB8AC3E}">
        <p14:creationId xmlns:p14="http://schemas.microsoft.com/office/powerpoint/2010/main" val="4172224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3464F3-6838-45F9-B86E-36BC510552EE}"/>
              </a:ext>
            </a:extLst>
          </p:cNvPr>
          <p:cNvSpPr txBox="1"/>
          <p:nvPr/>
        </p:nvSpPr>
        <p:spPr>
          <a:xfrm>
            <a:off x="4206240" y="365760"/>
            <a:ext cx="3419856" cy="830997"/>
          </a:xfrm>
          <a:prstGeom prst="rect">
            <a:avLst/>
          </a:prstGeom>
          <a:solidFill>
            <a:schemeClr val="bg1"/>
          </a:solidFill>
        </p:spPr>
        <p:txBody>
          <a:bodyPr wrap="square" rtlCol="0">
            <a:spAutoFit/>
          </a:bodyPr>
          <a:lstStyle/>
          <a:p>
            <a:pPr algn="ctr"/>
            <a:r>
              <a:rPr lang="en-US" sz="4800" dirty="0"/>
              <a:t>Light?</a:t>
            </a:r>
          </a:p>
        </p:txBody>
      </p:sp>
      <p:sp>
        <p:nvSpPr>
          <p:cNvPr id="3" name="TextBox 2">
            <a:extLst>
              <a:ext uri="{FF2B5EF4-FFF2-40B4-BE49-F238E27FC236}">
                <a16:creationId xmlns:a16="http://schemas.microsoft.com/office/drawing/2014/main" id="{460F177B-DD35-4726-AD75-A4DB3071A4FD}"/>
              </a:ext>
            </a:extLst>
          </p:cNvPr>
          <p:cNvSpPr txBox="1"/>
          <p:nvPr/>
        </p:nvSpPr>
        <p:spPr>
          <a:xfrm>
            <a:off x="1371600" y="1883664"/>
            <a:ext cx="9454896" cy="3447098"/>
          </a:xfrm>
          <a:prstGeom prst="rect">
            <a:avLst/>
          </a:prstGeom>
          <a:solidFill>
            <a:schemeClr val="bg1">
              <a:alpha val="77000"/>
            </a:schemeClr>
          </a:solidFill>
        </p:spPr>
        <p:txBody>
          <a:bodyPr wrap="square" rtlCol="0">
            <a:spAutoFit/>
          </a:bodyPr>
          <a:lstStyle/>
          <a:p>
            <a:pPr marL="742950" indent="-742950">
              <a:buFont typeface="+mj-lt"/>
              <a:buAutoNum type="arabicPeriod"/>
            </a:pPr>
            <a:r>
              <a:rPr lang="en-US" sz="4000" dirty="0"/>
              <a:t>Majority aren’t affected by light</a:t>
            </a:r>
          </a:p>
          <a:p>
            <a:pPr marL="742950" indent="-742950">
              <a:buFont typeface="+mj-lt"/>
              <a:buAutoNum type="arabicPeriod"/>
            </a:pPr>
            <a:r>
              <a:rPr lang="en-US" sz="4000" dirty="0"/>
              <a:t>Lettuce, Savory, Lemon Balm and Chamomile require light</a:t>
            </a:r>
          </a:p>
          <a:p>
            <a:pPr marL="742950" indent="-742950">
              <a:buFont typeface="+mj-lt"/>
              <a:buAutoNum type="arabicPeriod"/>
            </a:pPr>
            <a:r>
              <a:rPr lang="en-US" sz="4000" i="1" dirty="0"/>
              <a:t>Allium</a:t>
            </a:r>
            <a:r>
              <a:rPr lang="en-US" sz="4000" dirty="0"/>
              <a:t> (onions, shallots, garlic, chives, leeks) may be inhibited by light</a:t>
            </a:r>
          </a:p>
          <a:p>
            <a:endParaRPr lang="en-US" dirty="0"/>
          </a:p>
        </p:txBody>
      </p:sp>
    </p:spTree>
    <p:extLst>
      <p:ext uri="{BB962C8B-B14F-4D97-AF65-F5344CB8AC3E}">
        <p14:creationId xmlns:p14="http://schemas.microsoft.com/office/powerpoint/2010/main" val="3198990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74A2FE-7449-4AF9-AAE9-441FA4461D0B}"/>
              </a:ext>
            </a:extLst>
          </p:cNvPr>
          <p:cNvSpPr txBox="1"/>
          <p:nvPr/>
        </p:nvSpPr>
        <p:spPr>
          <a:xfrm>
            <a:off x="829056" y="171450"/>
            <a:ext cx="10533888" cy="830997"/>
          </a:xfrm>
          <a:prstGeom prst="rect">
            <a:avLst/>
          </a:prstGeom>
          <a:solidFill>
            <a:schemeClr val="bg1"/>
          </a:solidFill>
        </p:spPr>
        <p:txBody>
          <a:bodyPr wrap="square" rtlCol="0">
            <a:spAutoFit/>
          </a:bodyPr>
          <a:lstStyle/>
          <a:p>
            <a:pPr algn="ctr"/>
            <a:r>
              <a:rPr lang="en-US" sz="4800" dirty="0"/>
              <a:t>Starting Your Own Seeds for Transplants</a:t>
            </a:r>
          </a:p>
        </p:txBody>
      </p:sp>
      <p:sp>
        <p:nvSpPr>
          <p:cNvPr id="3" name="TextBox 2">
            <a:extLst>
              <a:ext uri="{FF2B5EF4-FFF2-40B4-BE49-F238E27FC236}">
                <a16:creationId xmlns:a16="http://schemas.microsoft.com/office/drawing/2014/main" id="{7F3D7072-4F9E-4B8A-9448-87234DDF0DD5}"/>
              </a:ext>
            </a:extLst>
          </p:cNvPr>
          <p:cNvSpPr txBox="1"/>
          <p:nvPr/>
        </p:nvSpPr>
        <p:spPr>
          <a:xfrm>
            <a:off x="2356104" y="1752898"/>
            <a:ext cx="7479792" cy="3170099"/>
          </a:xfrm>
          <a:prstGeom prst="rect">
            <a:avLst/>
          </a:prstGeom>
          <a:solidFill>
            <a:schemeClr val="bg1">
              <a:alpha val="71000"/>
            </a:schemeClr>
          </a:solidFill>
        </p:spPr>
        <p:txBody>
          <a:bodyPr wrap="square" rtlCol="0">
            <a:spAutoFit/>
          </a:bodyPr>
          <a:lstStyle/>
          <a:p>
            <a:pPr marL="742950" indent="-742950">
              <a:buFont typeface="+mj-lt"/>
              <a:buAutoNum type="arabicPeriod"/>
            </a:pPr>
            <a:r>
              <a:rPr lang="en-US" sz="4000" dirty="0"/>
              <a:t>Extend the Growing Season</a:t>
            </a:r>
          </a:p>
          <a:p>
            <a:pPr marL="742950" indent="-742950">
              <a:buFont typeface="+mj-lt"/>
              <a:buAutoNum type="arabicPeriod"/>
            </a:pPr>
            <a:r>
              <a:rPr lang="en-US" sz="4000" dirty="0"/>
              <a:t>Wider Selection of Varieties</a:t>
            </a:r>
          </a:p>
          <a:p>
            <a:pPr marL="742950" indent="-742950">
              <a:buFont typeface="+mj-lt"/>
              <a:buAutoNum type="arabicPeriod"/>
            </a:pPr>
            <a:r>
              <a:rPr lang="en-US" sz="4000" dirty="0"/>
              <a:t>More Control Over Environmental Conditions</a:t>
            </a:r>
          </a:p>
          <a:p>
            <a:pPr marL="742950" indent="-742950">
              <a:buFont typeface="+mj-lt"/>
              <a:buAutoNum type="arabicPeriod"/>
            </a:pPr>
            <a:r>
              <a:rPr lang="en-US" sz="4000" dirty="0"/>
              <a:t>Save Money</a:t>
            </a:r>
          </a:p>
        </p:txBody>
      </p:sp>
    </p:spTree>
    <p:extLst>
      <p:ext uri="{BB962C8B-B14F-4D97-AF65-F5344CB8AC3E}">
        <p14:creationId xmlns:p14="http://schemas.microsoft.com/office/powerpoint/2010/main" val="4232555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2455F7-F3ED-4DB0-B134-C7AF1411C8C6}"/>
              </a:ext>
            </a:extLst>
          </p:cNvPr>
          <p:cNvSpPr txBox="1"/>
          <p:nvPr/>
        </p:nvSpPr>
        <p:spPr>
          <a:xfrm>
            <a:off x="829056" y="354330"/>
            <a:ext cx="10533888" cy="830997"/>
          </a:xfrm>
          <a:prstGeom prst="rect">
            <a:avLst/>
          </a:prstGeom>
          <a:solidFill>
            <a:schemeClr val="bg1"/>
          </a:solidFill>
        </p:spPr>
        <p:txBody>
          <a:bodyPr wrap="square" rtlCol="0">
            <a:spAutoFit/>
          </a:bodyPr>
          <a:lstStyle/>
          <a:p>
            <a:pPr algn="ctr"/>
            <a:r>
              <a:rPr lang="en-US" sz="4800" dirty="0"/>
              <a:t>Starting Your Own Seeds for Transplants</a:t>
            </a:r>
          </a:p>
        </p:txBody>
      </p:sp>
      <p:sp>
        <p:nvSpPr>
          <p:cNvPr id="3" name="TextBox 2">
            <a:extLst>
              <a:ext uri="{FF2B5EF4-FFF2-40B4-BE49-F238E27FC236}">
                <a16:creationId xmlns:a16="http://schemas.microsoft.com/office/drawing/2014/main" id="{C3CC6F3A-A3C7-40F4-84A5-4D3F96B82706}"/>
              </a:ext>
            </a:extLst>
          </p:cNvPr>
          <p:cNvSpPr txBox="1"/>
          <p:nvPr/>
        </p:nvSpPr>
        <p:spPr>
          <a:xfrm>
            <a:off x="1633728" y="2151727"/>
            <a:ext cx="8924544" cy="2554545"/>
          </a:xfrm>
          <a:prstGeom prst="rect">
            <a:avLst/>
          </a:prstGeom>
          <a:solidFill>
            <a:schemeClr val="bg1">
              <a:alpha val="76000"/>
            </a:schemeClr>
          </a:solidFill>
        </p:spPr>
        <p:txBody>
          <a:bodyPr wrap="square" rtlCol="0">
            <a:spAutoFit/>
          </a:bodyPr>
          <a:lstStyle/>
          <a:p>
            <a:r>
              <a:rPr lang="en-US" sz="4000" dirty="0"/>
              <a:t>5. Helps you have the exact number of plants you want to grow.</a:t>
            </a:r>
          </a:p>
          <a:p>
            <a:r>
              <a:rPr lang="en-US" sz="4000" dirty="0"/>
              <a:t>6. Increases Survival Rate</a:t>
            </a:r>
          </a:p>
          <a:p>
            <a:r>
              <a:rPr lang="en-US" sz="4000" dirty="0"/>
              <a:t>7. Reduces Weed Competition</a:t>
            </a:r>
          </a:p>
        </p:txBody>
      </p:sp>
    </p:spTree>
    <p:extLst>
      <p:ext uri="{BB962C8B-B14F-4D97-AF65-F5344CB8AC3E}">
        <p14:creationId xmlns:p14="http://schemas.microsoft.com/office/powerpoint/2010/main" val="2721699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6000"/>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BEA204-02EC-4C3D-8C23-D29A4112F31D}"/>
              </a:ext>
            </a:extLst>
          </p:cNvPr>
          <p:cNvSpPr txBox="1"/>
          <p:nvPr/>
        </p:nvSpPr>
        <p:spPr>
          <a:xfrm>
            <a:off x="947928" y="137160"/>
            <a:ext cx="10296144" cy="830997"/>
          </a:xfrm>
          <a:prstGeom prst="rect">
            <a:avLst/>
          </a:prstGeom>
          <a:solidFill>
            <a:schemeClr val="bg1"/>
          </a:solidFill>
        </p:spPr>
        <p:txBody>
          <a:bodyPr wrap="square" rtlCol="0">
            <a:spAutoFit/>
          </a:bodyPr>
          <a:lstStyle/>
          <a:p>
            <a:pPr algn="ctr"/>
            <a:r>
              <a:rPr lang="en-US" sz="4800" dirty="0"/>
              <a:t>Gardening Notebook/Garden Journal</a:t>
            </a:r>
          </a:p>
        </p:txBody>
      </p:sp>
      <p:sp>
        <p:nvSpPr>
          <p:cNvPr id="6" name="TextBox 5">
            <a:extLst>
              <a:ext uri="{FF2B5EF4-FFF2-40B4-BE49-F238E27FC236}">
                <a16:creationId xmlns:a16="http://schemas.microsoft.com/office/drawing/2014/main" id="{FD87C8AF-1EF5-407C-8CA9-5750CBFA53D3}"/>
              </a:ext>
            </a:extLst>
          </p:cNvPr>
          <p:cNvSpPr txBox="1"/>
          <p:nvPr/>
        </p:nvSpPr>
        <p:spPr>
          <a:xfrm>
            <a:off x="947928" y="1513332"/>
            <a:ext cx="10296144" cy="4247317"/>
          </a:xfrm>
          <a:prstGeom prst="rect">
            <a:avLst/>
          </a:prstGeom>
          <a:solidFill>
            <a:schemeClr val="bg1">
              <a:alpha val="74000"/>
            </a:schemeClr>
          </a:solidFill>
        </p:spPr>
        <p:txBody>
          <a:bodyPr wrap="square" rtlCol="0">
            <a:spAutoFit/>
          </a:bodyPr>
          <a:lstStyle/>
          <a:p>
            <a:pPr marL="742950" indent="-742950">
              <a:buFont typeface="+mj-lt"/>
              <a:buAutoNum type="arabicPeriod"/>
            </a:pPr>
            <a:r>
              <a:rPr lang="en-US" sz="4500" dirty="0"/>
              <a:t>Soil Test Results</a:t>
            </a:r>
          </a:p>
          <a:p>
            <a:pPr marL="742950" indent="-742950">
              <a:buFont typeface="+mj-lt"/>
              <a:buAutoNum type="arabicPeriod"/>
            </a:pPr>
            <a:r>
              <a:rPr lang="en-US" sz="4500" dirty="0"/>
              <a:t>Amendments or fertilizers used, how much, when</a:t>
            </a:r>
          </a:p>
          <a:p>
            <a:pPr marL="742950" indent="-742950">
              <a:buFont typeface="+mj-lt"/>
              <a:buAutoNum type="arabicPeriod"/>
            </a:pPr>
            <a:r>
              <a:rPr lang="en-US" sz="4500" dirty="0"/>
              <a:t>Plant varieties planted and when</a:t>
            </a:r>
          </a:p>
          <a:p>
            <a:pPr marL="742950" indent="-742950">
              <a:buFont typeface="+mj-lt"/>
              <a:buAutoNum type="arabicPeriod"/>
            </a:pPr>
            <a:r>
              <a:rPr lang="en-US" sz="4500" dirty="0"/>
              <a:t>Seedlings started and when</a:t>
            </a:r>
          </a:p>
          <a:p>
            <a:pPr marL="742950" indent="-742950">
              <a:buFont typeface="+mj-lt"/>
              <a:buAutoNum type="arabicPeriod"/>
            </a:pPr>
            <a:r>
              <a:rPr lang="en-US" sz="4500" dirty="0"/>
              <a:t>Transplants planted and when</a:t>
            </a:r>
          </a:p>
        </p:txBody>
      </p:sp>
    </p:spTree>
    <p:extLst>
      <p:ext uri="{BB962C8B-B14F-4D97-AF65-F5344CB8AC3E}">
        <p14:creationId xmlns:p14="http://schemas.microsoft.com/office/powerpoint/2010/main" val="42046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051536-A198-4058-B1B8-BCDAC4083025}"/>
              </a:ext>
            </a:extLst>
          </p:cNvPr>
          <p:cNvSpPr txBox="1"/>
          <p:nvPr/>
        </p:nvSpPr>
        <p:spPr>
          <a:xfrm>
            <a:off x="981456" y="0"/>
            <a:ext cx="10229088" cy="830997"/>
          </a:xfrm>
          <a:prstGeom prst="rect">
            <a:avLst/>
          </a:prstGeom>
          <a:noFill/>
        </p:spPr>
        <p:txBody>
          <a:bodyPr wrap="square" rtlCol="0">
            <a:spAutoFit/>
          </a:bodyPr>
          <a:lstStyle/>
          <a:p>
            <a:pPr algn="ctr"/>
            <a:r>
              <a:rPr lang="en-US" sz="4800" dirty="0"/>
              <a:t>Seed Planting Pointers – Before Planting</a:t>
            </a:r>
          </a:p>
        </p:txBody>
      </p:sp>
      <p:sp>
        <p:nvSpPr>
          <p:cNvPr id="3" name="TextBox 2">
            <a:extLst>
              <a:ext uri="{FF2B5EF4-FFF2-40B4-BE49-F238E27FC236}">
                <a16:creationId xmlns:a16="http://schemas.microsoft.com/office/drawing/2014/main" id="{5BB1CB6D-8BD0-4FCE-9677-ABCF26525947}"/>
              </a:ext>
            </a:extLst>
          </p:cNvPr>
          <p:cNvSpPr txBox="1"/>
          <p:nvPr/>
        </p:nvSpPr>
        <p:spPr>
          <a:xfrm>
            <a:off x="1121664" y="1499616"/>
            <a:ext cx="9948672" cy="4401205"/>
          </a:xfrm>
          <a:prstGeom prst="rect">
            <a:avLst/>
          </a:prstGeom>
          <a:noFill/>
        </p:spPr>
        <p:txBody>
          <a:bodyPr wrap="square" rtlCol="0">
            <a:spAutoFit/>
          </a:bodyPr>
          <a:lstStyle/>
          <a:p>
            <a:pPr marL="742950" indent="-742950">
              <a:buFont typeface="+mj-lt"/>
              <a:buAutoNum type="arabicPeriod"/>
            </a:pPr>
            <a:r>
              <a:rPr lang="en-US" sz="4000" dirty="0"/>
              <a:t>Select your seed varieties, have them at least 6 weeks before the growing season starts</a:t>
            </a:r>
          </a:p>
          <a:p>
            <a:pPr marL="742950" indent="-742950">
              <a:buFont typeface="+mj-lt"/>
              <a:buAutoNum type="arabicPeriod"/>
            </a:pPr>
            <a:r>
              <a:rPr lang="en-US" sz="4000" dirty="0"/>
              <a:t>Get your seed trays</a:t>
            </a:r>
          </a:p>
          <a:p>
            <a:pPr marL="742950" indent="-742950">
              <a:buFont typeface="+mj-lt"/>
              <a:buAutoNum type="arabicPeriod"/>
            </a:pPr>
            <a:r>
              <a:rPr lang="en-US" sz="4000" dirty="0"/>
              <a:t>Get your seed starting mix</a:t>
            </a:r>
          </a:p>
          <a:p>
            <a:pPr marL="742950" indent="-742950">
              <a:buFont typeface="+mj-lt"/>
              <a:buAutoNum type="arabicPeriod"/>
            </a:pPr>
            <a:r>
              <a:rPr lang="en-US" sz="4000" dirty="0"/>
              <a:t>Have your “seed starting area” selected and ready</a:t>
            </a:r>
          </a:p>
        </p:txBody>
      </p:sp>
    </p:spTree>
    <p:extLst>
      <p:ext uri="{BB962C8B-B14F-4D97-AF65-F5344CB8AC3E}">
        <p14:creationId xmlns:p14="http://schemas.microsoft.com/office/powerpoint/2010/main" val="26635439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D153C22-5DF5-4DBB-B1B2-032DF10AE017}"/>
              </a:ext>
            </a:extLst>
          </p:cNvPr>
          <p:cNvSpPr/>
          <p:nvPr/>
        </p:nvSpPr>
        <p:spPr>
          <a:xfrm>
            <a:off x="2010508" y="1749478"/>
            <a:ext cx="6096000" cy="4801314"/>
          </a:xfrm>
          <a:prstGeom prst="rect">
            <a:avLst/>
          </a:prstGeom>
          <a:solidFill>
            <a:schemeClr val="bg1">
              <a:alpha val="61000"/>
            </a:schemeClr>
          </a:solidFill>
        </p:spPr>
        <p:txBody>
          <a:bodyPr>
            <a:spAutoFit/>
          </a:bodyPr>
          <a:lstStyle/>
          <a:p>
            <a:pPr marL="285750" indent="-285750">
              <a:buFont typeface="Arial" panose="020B0604020202020204" pitchFamily="34" charset="0"/>
              <a:buChar char="•"/>
              <a:defRPr/>
            </a:pPr>
            <a:r>
              <a:rPr lang="en-US" sz="4000" dirty="0"/>
              <a:t>Flats</a:t>
            </a:r>
          </a:p>
          <a:p>
            <a:pPr marL="285750" indent="-285750">
              <a:buFont typeface="Arial" panose="020B0604020202020204" pitchFamily="34" charset="0"/>
              <a:buChar char="•"/>
              <a:defRPr/>
            </a:pPr>
            <a:r>
              <a:rPr lang="en-US" sz="4000" dirty="0"/>
              <a:t>Old cans</a:t>
            </a:r>
          </a:p>
          <a:p>
            <a:pPr marL="285750" indent="-285750">
              <a:buFont typeface="Arial" panose="020B0604020202020204" pitchFamily="34" charset="0"/>
              <a:buChar char="•"/>
              <a:defRPr/>
            </a:pPr>
            <a:r>
              <a:rPr lang="en-US" sz="4000" dirty="0"/>
              <a:t>Plastic pots</a:t>
            </a:r>
          </a:p>
          <a:p>
            <a:pPr marL="285750" indent="-285750">
              <a:buFont typeface="Arial" panose="020B0604020202020204" pitchFamily="34" charset="0"/>
              <a:buChar char="•"/>
              <a:defRPr/>
            </a:pPr>
            <a:r>
              <a:rPr lang="en-US" sz="4000" dirty="0"/>
              <a:t>Milk jugs</a:t>
            </a:r>
          </a:p>
          <a:p>
            <a:pPr marL="285750" indent="-285750">
              <a:buFont typeface="Arial" panose="020B0604020202020204" pitchFamily="34" charset="0"/>
              <a:buChar char="•"/>
              <a:defRPr/>
            </a:pPr>
            <a:r>
              <a:rPr lang="en-US" sz="4000" dirty="0"/>
              <a:t>Egg cartons</a:t>
            </a:r>
          </a:p>
          <a:p>
            <a:pPr marL="285750" indent="-285750">
              <a:buFont typeface="Arial" panose="020B0604020202020204" pitchFamily="34" charset="0"/>
              <a:buChar char="•"/>
              <a:defRPr/>
            </a:pPr>
            <a:r>
              <a:rPr lang="en-US" sz="4000" dirty="0"/>
              <a:t>Baby food jars</a:t>
            </a:r>
          </a:p>
          <a:p>
            <a:pPr>
              <a:defRPr/>
            </a:pPr>
            <a:endParaRPr lang="en-US" dirty="0"/>
          </a:p>
          <a:p>
            <a:pPr algn="ctr">
              <a:defRPr/>
            </a:pPr>
            <a:r>
              <a:rPr lang="en-US" sz="4800" dirty="0"/>
              <a:t>Drainage is Key!</a:t>
            </a:r>
          </a:p>
        </p:txBody>
      </p:sp>
      <p:pic>
        <p:nvPicPr>
          <p:cNvPr id="4" name="Picture 3">
            <a:extLst>
              <a:ext uri="{FF2B5EF4-FFF2-40B4-BE49-F238E27FC236}">
                <a16:creationId xmlns:a16="http://schemas.microsoft.com/office/drawing/2014/main" id="{A4BA500A-3ED9-47D9-AA0A-95F0AB9BC475}"/>
              </a:ext>
            </a:extLst>
          </p:cNvPr>
          <p:cNvPicPr>
            <a:picLocks noChangeAspect="1"/>
          </p:cNvPicPr>
          <p:nvPr/>
        </p:nvPicPr>
        <p:blipFill>
          <a:blip r:embed="rId2"/>
          <a:stretch>
            <a:fillRect/>
          </a:stretch>
        </p:blipFill>
        <p:spPr>
          <a:xfrm>
            <a:off x="6262026" y="1749478"/>
            <a:ext cx="5537251" cy="4206045"/>
          </a:xfrm>
          <a:prstGeom prst="rect">
            <a:avLst/>
          </a:prstGeom>
        </p:spPr>
      </p:pic>
      <p:sp>
        <p:nvSpPr>
          <p:cNvPr id="5" name="TextBox 4">
            <a:extLst>
              <a:ext uri="{FF2B5EF4-FFF2-40B4-BE49-F238E27FC236}">
                <a16:creationId xmlns:a16="http://schemas.microsoft.com/office/drawing/2014/main" id="{8E30073C-8109-429D-B450-9E9ACB86538E}"/>
              </a:ext>
            </a:extLst>
          </p:cNvPr>
          <p:cNvSpPr txBox="1"/>
          <p:nvPr/>
        </p:nvSpPr>
        <p:spPr>
          <a:xfrm>
            <a:off x="2747082" y="208640"/>
            <a:ext cx="6697836" cy="830997"/>
          </a:xfrm>
          <a:prstGeom prst="rect">
            <a:avLst/>
          </a:prstGeom>
          <a:solidFill>
            <a:schemeClr val="bg1"/>
          </a:solidFill>
        </p:spPr>
        <p:txBody>
          <a:bodyPr wrap="square" rtlCol="0">
            <a:spAutoFit/>
          </a:bodyPr>
          <a:lstStyle/>
          <a:p>
            <a:pPr algn="ctr"/>
            <a:r>
              <a:rPr lang="en-US" sz="4800" dirty="0"/>
              <a:t>Container Possibilities</a:t>
            </a:r>
          </a:p>
        </p:txBody>
      </p:sp>
    </p:spTree>
    <p:extLst>
      <p:ext uri="{BB962C8B-B14F-4D97-AF65-F5344CB8AC3E}">
        <p14:creationId xmlns:p14="http://schemas.microsoft.com/office/powerpoint/2010/main" val="3761980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automatically generated">
            <a:extLst>
              <a:ext uri="{FF2B5EF4-FFF2-40B4-BE49-F238E27FC236}">
                <a16:creationId xmlns:a16="http://schemas.microsoft.com/office/drawing/2014/main" id="{233EB14B-631E-4D69-A5D3-E878883088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637" y="53424"/>
            <a:ext cx="10126725" cy="6751151"/>
          </a:xfrm>
          <a:prstGeom prst="rect">
            <a:avLst/>
          </a:prstGeom>
        </p:spPr>
      </p:pic>
    </p:spTree>
    <p:extLst>
      <p:ext uri="{BB962C8B-B14F-4D97-AF65-F5344CB8AC3E}">
        <p14:creationId xmlns:p14="http://schemas.microsoft.com/office/powerpoint/2010/main" val="7226921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777B25-EC07-4A7A-B950-9AAF3DB9020D}"/>
              </a:ext>
            </a:extLst>
          </p:cNvPr>
          <p:cNvSpPr txBox="1"/>
          <p:nvPr/>
        </p:nvSpPr>
        <p:spPr>
          <a:xfrm>
            <a:off x="1497623" y="194310"/>
            <a:ext cx="9196754" cy="830997"/>
          </a:xfrm>
          <a:prstGeom prst="rect">
            <a:avLst/>
          </a:prstGeom>
          <a:solidFill>
            <a:schemeClr val="bg1"/>
          </a:solidFill>
        </p:spPr>
        <p:txBody>
          <a:bodyPr wrap="square" rtlCol="0">
            <a:spAutoFit/>
          </a:bodyPr>
          <a:lstStyle/>
          <a:p>
            <a:pPr algn="ctr"/>
            <a:r>
              <a:rPr lang="en-US" sz="4800" dirty="0"/>
              <a:t>Seed Planting Pointers – At Planting</a:t>
            </a:r>
          </a:p>
        </p:txBody>
      </p:sp>
      <p:sp>
        <p:nvSpPr>
          <p:cNvPr id="3" name="TextBox 2">
            <a:extLst>
              <a:ext uri="{FF2B5EF4-FFF2-40B4-BE49-F238E27FC236}">
                <a16:creationId xmlns:a16="http://schemas.microsoft.com/office/drawing/2014/main" id="{7CBCFB61-D31A-4C8E-8F8A-D369199F83FC}"/>
              </a:ext>
            </a:extLst>
          </p:cNvPr>
          <p:cNvSpPr txBox="1"/>
          <p:nvPr/>
        </p:nvSpPr>
        <p:spPr>
          <a:xfrm>
            <a:off x="1497623" y="1536174"/>
            <a:ext cx="9196754" cy="4401205"/>
          </a:xfrm>
          <a:prstGeom prst="rect">
            <a:avLst/>
          </a:prstGeom>
          <a:solidFill>
            <a:schemeClr val="bg1">
              <a:alpha val="72000"/>
            </a:schemeClr>
          </a:solidFill>
        </p:spPr>
        <p:txBody>
          <a:bodyPr wrap="square" rtlCol="0">
            <a:spAutoFit/>
          </a:bodyPr>
          <a:lstStyle/>
          <a:p>
            <a:pPr marL="742950" indent="-742950">
              <a:buFont typeface="+mj-lt"/>
              <a:buAutoNum type="arabicPeriod"/>
            </a:pPr>
            <a:r>
              <a:rPr lang="en-US" sz="4000" dirty="0"/>
              <a:t>Fill your seed trays with seed starting mix.</a:t>
            </a:r>
          </a:p>
          <a:p>
            <a:pPr marL="742950" indent="-742950">
              <a:buFont typeface="+mj-lt"/>
              <a:buAutoNum type="arabicPeriod"/>
            </a:pPr>
            <a:r>
              <a:rPr lang="en-US" sz="4000" dirty="0"/>
              <a:t>Moisten the soil, settle the soil</a:t>
            </a:r>
          </a:p>
          <a:p>
            <a:pPr marL="742950" indent="-742950">
              <a:buFont typeface="+mj-lt"/>
              <a:buAutoNum type="arabicPeriod"/>
            </a:pPr>
            <a:r>
              <a:rPr lang="en-US" sz="4000" dirty="0"/>
              <a:t>Fill out plant label</a:t>
            </a:r>
          </a:p>
          <a:p>
            <a:pPr marL="742950" indent="-742950">
              <a:buFont typeface="+mj-lt"/>
              <a:buAutoNum type="arabicPeriod"/>
            </a:pPr>
            <a:r>
              <a:rPr lang="en-US" sz="4000" dirty="0"/>
              <a:t>Know seed planting depth and spacing</a:t>
            </a:r>
          </a:p>
          <a:p>
            <a:pPr marL="742950" indent="-742950">
              <a:buFont typeface="+mj-lt"/>
              <a:buAutoNum type="arabicPeriod"/>
            </a:pPr>
            <a:r>
              <a:rPr lang="en-US" sz="4000" dirty="0"/>
              <a:t>Plant your seed, Water in</a:t>
            </a:r>
          </a:p>
          <a:p>
            <a:pPr marL="742950" indent="-742950">
              <a:buFont typeface="+mj-lt"/>
              <a:buAutoNum type="arabicPeriod"/>
            </a:pPr>
            <a:r>
              <a:rPr lang="en-US" sz="4000" dirty="0"/>
              <a:t>Move trays to germination area</a:t>
            </a:r>
          </a:p>
        </p:txBody>
      </p:sp>
    </p:spTree>
    <p:extLst>
      <p:ext uri="{BB962C8B-B14F-4D97-AF65-F5344CB8AC3E}">
        <p14:creationId xmlns:p14="http://schemas.microsoft.com/office/powerpoint/2010/main" val="22536568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FC376C-28CE-49D0-A5CC-7C45EFA5BDAA}"/>
              </a:ext>
            </a:extLst>
          </p:cNvPr>
          <p:cNvSpPr txBox="1"/>
          <p:nvPr/>
        </p:nvSpPr>
        <p:spPr>
          <a:xfrm>
            <a:off x="5861" y="160020"/>
            <a:ext cx="12186139" cy="830997"/>
          </a:xfrm>
          <a:prstGeom prst="rect">
            <a:avLst/>
          </a:prstGeom>
          <a:solidFill>
            <a:schemeClr val="bg1"/>
          </a:solidFill>
        </p:spPr>
        <p:txBody>
          <a:bodyPr wrap="square" rtlCol="0">
            <a:spAutoFit/>
          </a:bodyPr>
          <a:lstStyle/>
          <a:p>
            <a:pPr algn="ctr"/>
            <a:r>
              <a:rPr lang="en-US" sz="4800" dirty="0"/>
              <a:t>Seed Planting Pointers – After Seedlings Emerge</a:t>
            </a:r>
          </a:p>
        </p:txBody>
      </p:sp>
      <p:sp>
        <p:nvSpPr>
          <p:cNvPr id="3" name="TextBox 2">
            <a:extLst>
              <a:ext uri="{FF2B5EF4-FFF2-40B4-BE49-F238E27FC236}">
                <a16:creationId xmlns:a16="http://schemas.microsoft.com/office/drawing/2014/main" id="{05E68C7A-468D-40D0-8925-EF5084EA3679}"/>
              </a:ext>
            </a:extLst>
          </p:cNvPr>
          <p:cNvSpPr txBox="1"/>
          <p:nvPr/>
        </p:nvSpPr>
        <p:spPr>
          <a:xfrm>
            <a:off x="2684584" y="2019593"/>
            <a:ext cx="6822831" cy="1938992"/>
          </a:xfrm>
          <a:prstGeom prst="rect">
            <a:avLst/>
          </a:prstGeom>
          <a:solidFill>
            <a:schemeClr val="bg1">
              <a:alpha val="73000"/>
            </a:schemeClr>
          </a:solidFill>
        </p:spPr>
        <p:txBody>
          <a:bodyPr wrap="square" rtlCol="0">
            <a:spAutoFit/>
          </a:bodyPr>
          <a:lstStyle/>
          <a:p>
            <a:pPr marL="742950" indent="-742950">
              <a:buFont typeface="+mj-lt"/>
              <a:buAutoNum type="arabicPeriod"/>
            </a:pPr>
            <a:r>
              <a:rPr lang="en-US" sz="4000" dirty="0"/>
              <a:t>Move to sunny location</a:t>
            </a:r>
          </a:p>
          <a:p>
            <a:pPr marL="742950" indent="-742950">
              <a:buFont typeface="+mj-lt"/>
              <a:buAutoNum type="arabicPeriod"/>
            </a:pPr>
            <a:r>
              <a:rPr lang="en-US" sz="4000" dirty="0"/>
              <a:t>Fertilize lightly</a:t>
            </a:r>
          </a:p>
          <a:p>
            <a:pPr marL="742950" indent="-742950">
              <a:buFont typeface="+mj-lt"/>
              <a:buAutoNum type="arabicPeriod"/>
            </a:pPr>
            <a:r>
              <a:rPr lang="en-US" sz="4000" dirty="0"/>
              <a:t>Bump up if necessary</a:t>
            </a:r>
          </a:p>
        </p:txBody>
      </p:sp>
    </p:spTree>
    <p:extLst>
      <p:ext uri="{BB962C8B-B14F-4D97-AF65-F5344CB8AC3E}">
        <p14:creationId xmlns:p14="http://schemas.microsoft.com/office/powerpoint/2010/main" val="22133696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B34BEEA-BC3C-4E23-B0C8-1E02241E6ECA}"/>
              </a:ext>
            </a:extLst>
          </p:cNvPr>
          <p:cNvPicPr>
            <a:picLocks noChangeAspect="1"/>
          </p:cNvPicPr>
          <p:nvPr/>
        </p:nvPicPr>
        <p:blipFill>
          <a:blip r:embed="rId2"/>
          <a:stretch>
            <a:fillRect/>
          </a:stretch>
        </p:blipFill>
        <p:spPr>
          <a:xfrm>
            <a:off x="7159309" y="1948815"/>
            <a:ext cx="4478674" cy="2960370"/>
          </a:xfrm>
          <a:prstGeom prst="rect">
            <a:avLst/>
          </a:prstGeom>
        </p:spPr>
      </p:pic>
      <p:sp>
        <p:nvSpPr>
          <p:cNvPr id="3" name="Rectangle 2">
            <a:extLst>
              <a:ext uri="{FF2B5EF4-FFF2-40B4-BE49-F238E27FC236}">
                <a16:creationId xmlns:a16="http://schemas.microsoft.com/office/drawing/2014/main" id="{5DD0180A-CCBC-401D-9309-A225BF07EE48}"/>
              </a:ext>
            </a:extLst>
          </p:cNvPr>
          <p:cNvSpPr/>
          <p:nvPr/>
        </p:nvSpPr>
        <p:spPr>
          <a:xfrm>
            <a:off x="7159310" y="5103495"/>
            <a:ext cx="4478673" cy="1015663"/>
          </a:xfrm>
          <a:prstGeom prst="rect">
            <a:avLst/>
          </a:prstGeom>
          <a:solidFill>
            <a:schemeClr val="bg1"/>
          </a:solidFill>
        </p:spPr>
        <p:txBody>
          <a:bodyPr wrap="square">
            <a:spAutoFit/>
          </a:bodyPr>
          <a:lstStyle/>
          <a:p>
            <a:endParaRPr lang="en-US" sz="1200" b="0" i="0" u="none" strike="noStrike" baseline="0" dirty="0">
              <a:solidFill>
                <a:srgbClr val="000000"/>
              </a:solidFill>
              <a:latin typeface="Century Gothic" panose="020B0502020202020204" pitchFamily="34" charset="0"/>
            </a:endParaRPr>
          </a:p>
          <a:p>
            <a:pPr algn="ctr"/>
            <a:r>
              <a:rPr lang="en-US" sz="2400" dirty="0">
                <a:latin typeface="Calibri" panose="020F0502020204030204" pitchFamily="34" charset="0"/>
                <a:cs typeface="Calibri" panose="020F0502020204030204" pitchFamily="34" charset="0"/>
              </a:rPr>
              <a:t>Many heirloom vegetables are worth saving seeds from</a:t>
            </a:r>
          </a:p>
        </p:txBody>
      </p:sp>
      <p:sp>
        <p:nvSpPr>
          <p:cNvPr id="4" name="Rectangle 3">
            <a:extLst>
              <a:ext uri="{FF2B5EF4-FFF2-40B4-BE49-F238E27FC236}">
                <a16:creationId xmlns:a16="http://schemas.microsoft.com/office/drawing/2014/main" id="{95FF8BFE-95CE-4FCD-94BB-430C5C02D168}"/>
              </a:ext>
            </a:extLst>
          </p:cNvPr>
          <p:cNvSpPr/>
          <p:nvPr/>
        </p:nvSpPr>
        <p:spPr>
          <a:xfrm>
            <a:off x="3048000" y="150959"/>
            <a:ext cx="6096000" cy="1015663"/>
          </a:xfrm>
          <a:prstGeom prst="rect">
            <a:avLst/>
          </a:prstGeom>
          <a:solidFill>
            <a:schemeClr val="bg1"/>
          </a:solidFill>
        </p:spPr>
        <p:txBody>
          <a:bodyPr>
            <a:spAutoFit/>
          </a:bodyPr>
          <a:lstStyle/>
          <a:p>
            <a:endParaRPr lang="en-US" sz="1200" b="0" i="0" u="none" strike="noStrike" baseline="0" dirty="0">
              <a:solidFill>
                <a:srgbClr val="000000"/>
              </a:solidFill>
              <a:latin typeface="Century Gothic" panose="020B0502020202020204" pitchFamily="34" charset="0"/>
            </a:endParaRPr>
          </a:p>
          <a:p>
            <a:pPr algn="ctr"/>
            <a:r>
              <a:rPr lang="en-US" sz="4800" b="0" i="0" u="none" strike="noStrike" baseline="0" dirty="0">
                <a:solidFill>
                  <a:srgbClr val="252525"/>
                </a:solidFill>
                <a:latin typeface="Calibri" panose="020F0502020204030204" pitchFamily="34" charset="0"/>
                <a:cs typeface="Calibri" panose="020F0502020204030204" pitchFamily="34" charset="0"/>
              </a:rPr>
              <a:t>Saving Seeds - Why</a:t>
            </a:r>
            <a:endParaRPr lang="en-US" sz="4800" dirty="0">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54AB406F-19E7-437C-A62E-50073F9AED0B}"/>
              </a:ext>
            </a:extLst>
          </p:cNvPr>
          <p:cNvSpPr/>
          <p:nvPr/>
        </p:nvSpPr>
        <p:spPr>
          <a:xfrm>
            <a:off x="248528" y="1074730"/>
            <a:ext cx="6767733" cy="5632311"/>
          </a:xfrm>
          <a:prstGeom prst="rect">
            <a:avLst/>
          </a:prstGeom>
          <a:solidFill>
            <a:schemeClr val="bg1">
              <a:alpha val="70000"/>
            </a:schemeClr>
          </a:solidFill>
        </p:spPr>
        <p:txBody>
          <a:bodyPr wrap="square">
            <a:spAutoFit/>
          </a:bodyPr>
          <a:lstStyle/>
          <a:p>
            <a:pPr marL="742950" indent="-742950">
              <a:buFont typeface="+mj-lt"/>
              <a:buAutoNum type="arabicPeriod"/>
            </a:pPr>
            <a:r>
              <a:rPr lang="en-US" sz="4000" dirty="0"/>
              <a:t>Create new varieties adapted to your growing conditions and tastes</a:t>
            </a:r>
          </a:p>
          <a:p>
            <a:pPr marL="742950" indent="-742950">
              <a:buFont typeface="+mj-lt"/>
              <a:buAutoNum type="arabicPeriod"/>
            </a:pPr>
            <a:r>
              <a:rPr lang="en-US" sz="4000" dirty="0"/>
              <a:t>Save money</a:t>
            </a:r>
          </a:p>
          <a:p>
            <a:pPr marL="742950" indent="-742950">
              <a:buFont typeface="+mj-lt"/>
              <a:buAutoNum type="arabicPeriod"/>
            </a:pPr>
            <a:r>
              <a:rPr lang="en-US" sz="4000" dirty="0"/>
              <a:t>Preserve genetic diversity (heirlooms)</a:t>
            </a:r>
          </a:p>
          <a:p>
            <a:pPr marL="742950" indent="-742950">
              <a:buFont typeface="+mj-lt"/>
              <a:buAutoNum type="arabicPeriod"/>
            </a:pPr>
            <a:r>
              <a:rPr lang="en-US" sz="4000" dirty="0"/>
              <a:t>Retain pest resistance</a:t>
            </a:r>
          </a:p>
          <a:p>
            <a:pPr marL="742950" indent="-742950">
              <a:buFont typeface="+mj-lt"/>
              <a:buAutoNum type="arabicPeriod"/>
            </a:pPr>
            <a:r>
              <a:rPr lang="en-US" sz="4000" dirty="0"/>
              <a:t>Connect with what you grow</a:t>
            </a:r>
          </a:p>
        </p:txBody>
      </p:sp>
    </p:spTree>
    <p:extLst>
      <p:ext uri="{BB962C8B-B14F-4D97-AF65-F5344CB8AC3E}">
        <p14:creationId xmlns:p14="http://schemas.microsoft.com/office/powerpoint/2010/main" val="16470527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A31108-A01B-471E-9F38-AB02B1988C29}"/>
              </a:ext>
            </a:extLst>
          </p:cNvPr>
          <p:cNvSpPr txBox="1"/>
          <p:nvPr/>
        </p:nvSpPr>
        <p:spPr>
          <a:xfrm>
            <a:off x="310783" y="2957657"/>
            <a:ext cx="11570434" cy="2246769"/>
          </a:xfrm>
          <a:prstGeom prst="rect">
            <a:avLst/>
          </a:prstGeom>
          <a:solidFill>
            <a:schemeClr val="bg1">
              <a:alpha val="70000"/>
            </a:schemeClr>
          </a:solidFill>
        </p:spPr>
        <p:txBody>
          <a:bodyPr wrap="square" rtlCol="0">
            <a:spAutoFit/>
          </a:bodyPr>
          <a:lstStyle/>
          <a:p>
            <a:r>
              <a:rPr lang="en-US" sz="3500" b="1" dirty="0"/>
              <a:t>Open-pollinated</a:t>
            </a:r>
            <a:r>
              <a:rPr lang="en-US" sz="3500" dirty="0"/>
              <a:t> plant varieties are those, which </a:t>
            </a:r>
            <a:r>
              <a:rPr lang="en-US" sz="3500" b="1" dirty="0"/>
              <a:t>if properly isolated from other varieties of the same species</a:t>
            </a:r>
            <a:r>
              <a:rPr lang="en-US" sz="3500" dirty="0"/>
              <a:t>, will produce seed that is genetically “true to type.” This means the seed will produce a plant identical to the parent, or nearly so.</a:t>
            </a:r>
          </a:p>
        </p:txBody>
      </p:sp>
      <p:sp>
        <p:nvSpPr>
          <p:cNvPr id="10" name="TextBox 9">
            <a:extLst>
              <a:ext uri="{FF2B5EF4-FFF2-40B4-BE49-F238E27FC236}">
                <a16:creationId xmlns:a16="http://schemas.microsoft.com/office/drawing/2014/main" id="{F3FB98B3-6864-4B23-BF42-1BA50C1A9CD1}"/>
              </a:ext>
            </a:extLst>
          </p:cNvPr>
          <p:cNvSpPr txBox="1"/>
          <p:nvPr/>
        </p:nvSpPr>
        <p:spPr>
          <a:xfrm>
            <a:off x="2760803" y="1470036"/>
            <a:ext cx="6670393" cy="830997"/>
          </a:xfrm>
          <a:prstGeom prst="rect">
            <a:avLst/>
          </a:prstGeom>
          <a:solidFill>
            <a:schemeClr val="bg1"/>
          </a:solidFill>
        </p:spPr>
        <p:txBody>
          <a:bodyPr wrap="square" rtlCol="0">
            <a:spAutoFit/>
          </a:bodyPr>
          <a:lstStyle/>
          <a:p>
            <a:pPr algn="ctr"/>
            <a:r>
              <a:rPr lang="en-US" sz="4800" dirty="0"/>
              <a:t>Hybrid vs Open-pollinated</a:t>
            </a:r>
          </a:p>
        </p:txBody>
      </p:sp>
      <p:sp>
        <p:nvSpPr>
          <p:cNvPr id="11" name="TextBox 10">
            <a:extLst>
              <a:ext uri="{FF2B5EF4-FFF2-40B4-BE49-F238E27FC236}">
                <a16:creationId xmlns:a16="http://schemas.microsoft.com/office/drawing/2014/main" id="{47698AFA-7DDF-41EA-B295-424982F7E6F8}"/>
              </a:ext>
            </a:extLst>
          </p:cNvPr>
          <p:cNvSpPr txBox="1"/>
          <p:nvPr/>
        </p:nvSpPr>
        <p:spPr>
          <a:xfrm>
            <a:off x="1940763" y="310727"/>
            <a:ext cx="7784103" cy="830997"/>
          </a:xfrm>
          <a:prstGeom prst="rect">
            <a:avLst/>
          </a:prstGeom>
          <a:solidFill>
            <a:schemeClr val="bg1"/>
          </a:solidFill>
        </p:spPr>
        <p:txBody>
          <a:bodyPr wrap="square" rtlCol="0">
            <a:spAutoFit/>
          </a:bodyPr>
          <a:lstStyle/>
          <a:p>
            <a:pPr algn="ctr"/>
            <a:r>
              <a:rPr lang="en-US" sz="4800" dirty="0"/>
              <a:t>Saving Seeds – Which Ones</a:t>
            </a:r>
          </a:p>
        </p:txBody>
      </p:sp>
    </p:spTree>
    <p:extLst>
      <p:ext uri="{BB962C8B-B14F-4D97-AF65-F5344CB8AC3E}">
        <p14:creationId xmlns:p14="http://schemas.microsoft.com/office/powerpoint/2010/main" val="30801833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879803B-5BA8-4B3B-A277-61C66ABF28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144" y="237818"/>
            <a:ext cx="8496886" cy="6382363"/>
          </a:xfrm>
          <a:prstGeom prst="rect">
            <a:avLst/>
          </a:prstGeom>
        </p:spPr>
      </p:pic>
    </p:spTree>
    <p:extLst>
      <p:ext uri="{BB962C8B-B14F-4D97-AF65-F5344CB8AC3E}">
        <p14:creationId xmlns:p14="http://schemas.microsoft.com/office/powerpoint/2010/main" val="3152417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DEBD6D3-C98C-4A7F-A040-1D21DA173903}"/>
              </a:ext>
            </a:extLst>
          </p:cNvPr>
          <p:cNvSpPr txBox="1"/>
          <p:nvPr/>
        </p:nvSpPr>
        <p:spPr>
          <a:xfrm>
            <a:off x="338788" y="2506640"/>
            <a:ext cx="11338560" cy="3323987"/>
          </a:xfrm>
          <a:prstGeom prst="rect">
            <a:avLst/>
          </a:prstGeom>
          <a:solidFill>
            <a:schemeClr val="bg1">
              <a:alpha val="66000"/>
            </a:schemeClr>
          </a:solidFill>
        </p:spPr>
        <p:txBody>
          <a:bodyPr wrap="square" rtlCol="0">
            <a:spAutoFit/>
          </a:bodyPr>
          <a:lstStyle/>
          <a:p>
            <a:r>
              <a:rPr lang="en-US" sz="3500" b="1" dirty="0"/>
              <a:t>Hybrid </a:t>
            </a:r>
            <a:r>
              <a:rPr lang="en-US" sz="3500" dirty="0"/>
              <a:t>plant varieties come from the selective and deliberate cross pollination of two different parent varieties. The goal is to produce offspring with the best traits from each of the parents. The </a:t>
            </a:r>
            <a:r>
              <a:rPr lang="en-US" sz="3500" b="1" dirty="0"/>
              <a:t>majority of seed produced by a hybrid plant will not be “true to type”. </a:t>
            </a:r>
            <a:r>
              <a:rPr lang="en-US" sz="3500" dirty="0"/>
              <a:t>Cross-pollination is a process that occurs naturally within members of the same plant species.</a:t>
            </a:r>
          </a:p>
        </p:txBody>
      </p:sp>
      <p:sp>
        <p:nvSpPr>
          <p:cNvPr id="10" name="TextBox 9">
            <a:extLst>
              <a:ext uri="{FF2B5EF4-FFF2-40B4-BE49-F238E27FC236}">
                <a16:creationId xmlns:a16="http://schemas.microsoft.com/office/drawing/2014/main" id="{F3FB98B3-6864-4B23-BF42-1BA50C1A9CD1}"/>
              </a:ext>
            </a:extLst>
          </p:cNvPr>
          <p:cNvSpPr txBox="1"/>
          <p:nvPr/>
        </p:nvSpPr>
        <p:spPr>
          <a:xfrm>
            <a:off x="2672872" y="1163810"/>
            <a:ext cx="6670393" cy="830997"/>
          </a:xfrm>
          <a:prstGeom prst="rect">
            <a:avLst/>
          </a:prstGeom>
          <a:solidFill>
            <a:schemeClr val="bg1"/>
          </a:solidFill>
        </p:spPr>
        <p:txBody>
          <a:bodyPr wrap="square" rtlCol="0">
            <a:spAutoFit/>
          </a:bodyPr>
          <a:lstStyle/>
          <a:p>
            <a:pPr algn="ctr"/>
            <a:r>
              <a:rPr lang="en-US" sz="4800" dirty="0"/>
              <a:t>Hybrid vs Open-pollinated</a:t>
            </a:r>
          </a:p>
        </p:txBody>
      </p:sp>
      <p:sp>
        <p:nvSpPr>
          <p:cNvPr id="11" name="TextBox 10">
            <a:extLst>
              <a:ext uri="{FF2B5EF4-FFF2-40B4-BE49-F238E27FC236}">
                <a16:creationId xmlns:a16="http://schemas.microsoft.com/office/drawing/2014/main" id="{47698AFA-7DDF-41EA-B295-424982F7E6F8}"/>
              </a:ext>
            </a:extLst>
          </p:cNvPr>
          <p:cNvSpPr txBox="1"/>
          <p:nvPr/>
        </p:nvSpPr>
        <p:spPr>
          <a:xfrm>
            <a:off x="2116018" y="123680"/>
            <a:ext cx="7784103" cy="830997"/>
          </a:xfrm>
          <a:prstGeom prst="rect">
            <a:avLst/>
          </a:prstGeom>
          <a:solidFill>
            <a:schemeClr val="bg1"/>
          </a:solidFill>
        </p:spPr>
        <p:txBody>
          <a:bodyPr wrap="square" rtlCol="0">
            <a:spAutoFit/>
          </a:bodyPr>
          <a:lstStyle/>
          <a:p>
            <a:pPr algn="ctr"/>
            <a:r>
              <a:rPr lang="en-US" sz="4800" dirty="0"/>
              <a:t>Saving Seeds – Which Ones</a:t>
            </a:r>
          </a:p>
        </p:txBody>
      </p:sp>
    </p:spTree>
    <p:extLst>
      <p:ext uri="{BB962C8B-B14F-4D97-AF65-F5344CB8AC3E}">
        <p14:creationId xmlns:p14="http://schemas.microsoft.com/office/powerpoint/2010/main" val="21528404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8F6CD55-14AB-4437-8BB5-E90422EABB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425" y="3314700"/>
            <a:ext cx="3290610" cy="3290610"/>
          </a:xfrm>
          <a:prstGeom prst="rect">
            <a:avLst/>
          </a:prstGeom>
        </p:spPr>
      </p:pic>
      <p:pic>
        <p:nvPicPr>
          <p:cNvPr id="7" name="Picture 6">
            <a:extLst>
              <a:ext uri="{FF2B5EF4-FFF2-40B4-BE49-F238E27FC236}">
                <a16:creationId xmlns:a16="http://schemas.microsoft.com/office/drawing/2014/main" id="{9D75A52F-784D-49EC-A444-AEF67CCA7724}"/>
              </a:ext>
            </a:extLst>
          </p:cNvPr>
          <p:cNvPicPr>
            <a:picLocks noChangeAspect="1"/>
          </p:cNvPicPr>
          <p:nvPr/>
        </p:nvPicPr>
        <p:blipFill rotWithShape="1">
          <a:blip r:embed="rId4">
            <a:extLst>
              <a:ext uri="{28A0092B-C50C-407E-A947-70E740481C1C}">
                <a14:useLocalDpi xmlns:a14="http://schemas.microsoft.com/office/drawing/2010/main" val="0"/>
              </a:ext>
            </a:extLst>
          </a:blip>
          <a:srcRect t="15643"/>
          <a:stretch/>
        </p:blipFill>
        <p:spPr>
          <a:xfrm>
            <a:off x="279886" y="138390"/>
            <a:ext cx="3503444" cy="2936683"/>
          </a:xfrm>
          <a:prstGeom prst="rect">
            <a:avLst/>
          </a:prstGeom>
        </p:spPr>
      </p:pic>
      <p:pic>
        <p:nvPicPr>
          <p:cNvPr id="8" name="Picture 7">
            <a:extLst>
              <a:ext uri="{FF2B5EF4-FFF2-40B4-BE49-F238E27FC236}">
                <a16:creationId xmlns:a16="http://schemas.microsoft.com/office/drawing/2014/main" id="{EB30F3B0-BCE7-4895-B7F4-E6916A54C053}"/>
              </a:ext>
            </a:extLst>
          </p:cNvPr>
          <p:cNvPicPr>
            <a:picLocks noChangeAspect="1"/>
          </p:cNvPicPr>
          <p:nvPr/>
        </p:nvPicPr>
        <p:blipFill rotWithShape="1">
          <a:blip r:embed="rId5">
            <a:extLst>
              <a:ext uri="{28A0092B-C50C-407E-A947-70E740481C1C}">
                <a14:useLocalDpi xmlns:a14="http://schemas.microsoft.com/office/drawing/2010/main" val="0"/>
              </a:ext>
            </a:extLst>
          </a:blip>
          <a:srcRect t="22788" b="4903"/>
          <a:stretch/>
        </p:blipFill>
        <p:spPr>
          <a:xfrm>
            <a:off x="5795010" y="138390"/>
            <a:ext cx="3559317" cy="3031558"/>
          </a:xfrm>
          <a:prstGeom prst="rect">
            <a:avLst/>
          </a:prstGeom>
        </p:spPr>
      </p:pic>
      <p:pic>
        <p:nvPicPr>
          <p:cNvPr id="9" name="Picture 8">
            <a:extLst>
              <a:ext uri="{FF2B5EF4-FFF2-40B4-BE49-F238E27FC236}">
                <a16:creationId xmlns:a16="http://schemas.microsoft.com/office/drawing/2014/main" id="{D080BC4D-507D-4826-A45A-D0889E6A1CE5}"/>
              </a:ext>
            </a:extLst>
          </p:cNvPr>
          <p:cNvPicPr>
            <a:picLocks noChangeAspect="1"/>
          </p:cNvPicPr>
          <p:nvPr/>
        </p:nvPicPr>
        <p:blipFill>
          <a:blip r:embed="rId6"/>
          <a:stretch>
            <a:fillRect/>
          </a:stretch>
        </p:blipFill>
        <p:spPr>
          <a:xfrm>
            <a:off x="7943850" y="3314700"/>
            <a:ext cx="3830052" cy="3177970"/>
          </a:xfrm>
          <a:prstGeom prst="rect">
            <a:avLst/>
          </a:prstGeom>
        </p:spPr>
      </p:pic>
    </p:spTree>
    <p:extLst>
      <p:ext uri="{BB962C8B-B14F-4D97-AF65-F5344CB8AC3E}">
        <p14:creationId xmlns:p14="http://schemas.microsoft.com/office/powerpoint/2010/main" val="358503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BEA204-02EC-4C3D-8C23-D29A4112F31D}"/>
              </a:ext>
            </a:extLst>
          </p:cNvPr>
          <p:cNvSpPr txBox="1"/>
          <p:nvPr/>
        </p:nvSpPr>
        <p:spPr>
          <a:xfrm>
            <a:off x="947928" y="146697"/>
            <a:ext cx="10296144" cy="830997"/>
          </a:xfrm>
          <a:prstGeom prst="rect">
            <a:avLst/>
          </a:prstGeom>
          <a:solidFill>
            <a:schemeClr val="bg1"/>
          </a:solidFill>
        </p:spPr>
        <p:txBody>
          <a:bodyPr wrap="square" rtlCol="0">
            <a:spAutoFit/>
          </a:bodyPr>
          <a:lstStyle/>
          <a:p>
            <a:pPr algn="ctr"/>
            <a:r>
              <a:rPr lang="en-US" sz="4800" dirty="0"/>
              <a:t>Gardening Notebook/Garden Journal</a:t>
            </a:r>
          </a:p>
        </p:txBody>
      </p:sp>
      <p:sp>
        <p:nvSpPr>
          <p:cNvPr id="6" name="TextBox 5">
            <a:extLst>
              <a:ext uri="{FF2B5EF4-FFF2-40B4-BE49-F238E27FC236}">
                <a16:creationId xmlns:a16="http://schemas.microsoft.com/office/drawing/2014/main" id="{FD87C8AF-1EF5-407C-8CA9-5750CBFA53D3}"/>
              </a:ext>
            </a:extLst>
          </p:cNvPr>
          <p:cNvSpPr txBox="1"/>
          <p:nvPr/>
        </p:nvSpPr>
        <p:spPr>
          <a:xfrm>
            <a:off x="802767" y="1078992"/>
            <a:ext cx="10586466" cy="5632311"/>
          </a:xfrm>
          <a:prstGeom prst="rect">
            <a:avLst/>
          </a:prstGeom>
          <a:solidFill>
            <a:schemeClr val="bg1">
              <a:alpha val="65000"/>
            </a:schemeClr>
          </a:solidFill>
        </p:spPr>
        <p:txBody>
          <a:bodyPr wrap="square" rtlCol="0">
            <a:spAutoFit/>
          </a:bodyPr>
          <a:lstStyle/>
          <a:p>
            <a:r>
              <a:rPr lang="en-US" sz="4500" dirty="0"/>
              <a:t>6. Insects or diseases noted, when, control measures</a:t>
            </a:r>
          </a:p>
          <a:p>
            <a:r>
              <a:rPr lang="en-US" sz="4500" dirty="0"/>
              <a:t>7. Sprays (chemical or organic) used, when, how much, why</a:t>
            </a:r>
          </a:p>
          <a:p>
            <a:r>
              <a:rPr lang="en-US" sz="4500" dirty="0"/>
              <a:t>8. Unusual weather conditions</a:t>
            </a:r>
          </a:p>
          <a:p>
            <a:r>
              <a:rPr lang="en-US" sz="4500" dirty="0"/>
              <a:t>9. Production of vegetables, which ones you liked best</a:t>
            </a:r>
          </a:p>
          <a:p>
            <a:r>
              <a:rPr lang="en-US" sz="4500" dirty="0"/>
              <a:t>10. History</a:t>
            </a:r>
          </a:p>
        </p:txBody>
      </p:sp>
    </p:spTree>
    <p:extLst>
      <p:ext uri="{BB962C8B-B14F-4D97-AF65-F5344CB8AC3E}">
        <p14:creationId xmlns:p14="http://schemas.microsoft.com/office/powerpoint/2010/main" val="31836459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91BEEB-CA2F-4591-BC5B-3E2DFFCEAE93}"/>
              </a:ext>
            </a:extLst>
          </p:cNvPr>
          <p:cNvSpPr txBox="1"/>
          <p:nvPr/>
        </p:nvSpPr>
        <p:spPr>
          <a:xfrm>
            <a:off x="2447192" y="265232"/>
            <a:ext cx="7297615" cy="830997"/>
          </a:xfrm>
          <a:prstGeom prst="rect">
            <a:avLst/>
          </a:prstGeom>
          <a:solidFill>
            <a:schemeClr val="bg1"/>
          </a:solidFill>
        </p:spPr>
        <p:txBody>
          <a:bodyPr wrap="square" rtlCol="0">
            <a:spAutoFit/>
          </a:bodyPr>
          <a:lstStyle/>
          <a:p>
            <a:pPr algn="ctr"/>
            <a:r>
              <a:rPr lang="en-US" sz="4800" dirty="0"/>
              <a:t>Saving Seeds</a:t>
            </a:r>
          </a:p>
        </p:txBody>
      </p:sp>
      <p:sp>
        <p:nvSpPr>
          <p:cNvPr id="3" name="TextBox 2">
            <a:extLst>
              <a:ext uri="{FF2B5EF4-FFF2-40B4-BE49-F238E27FC236}">
                <a16:creationId xmlns:a16="http://schemas.microsoft.com/office/drawing/2014/main" id="{DC2E6193-7109-48A5-B29F-95B4D949B19B}"/>
              </a:ext>
            </a:extLst>
          </p:cNvPr>
          <p:cNvSpPr txBox="1"/>
          <p:nvPr/>
        </p:nvSpPr>
        <p:spPr>
          <a:xfrm>
            <a:off x="1371600" y="1550084"/>
            <a:ext cx="9794631" cy="4524315"/>
          </a:xfrm>
          <a:prstGeom prst="rect">
            <a:avLst/>
          </a:prstGeom>
          <a:solidFill>
            <a:schemeClr val="bg1">
              <a:alpha val="74000"/>
            </a:schemeClr>
          </a:solidFill>
        </p:spPr>
        <p:txBody>
          <a:bodyPr wrap="square" rtlCol="0">
            <a:spAutoFit/>
          </a:bodyPr>
          <a:lstStyle/>
          <a:p>
            <a:pPr marL="742950" indent="-742950">
              <a:buFont typeface="+mj-lt"/>
              <a:buAutoNum type="arabicPeriod"/>
            </a:pPr>
            <a:r>
              <a:rPr lang="en-US" sz="4000" dirty="0"/>
              <a:t>The Fruit and Seed Generally Mature Simultaneously</a:t>
            </a:r>
          </a:p>
          <a:p>
            <a:pPr marL="742950" indent="-742950">
              <a:buFont typeface="+mj-lt"/>
              <a:buAutoNum type="arabicPeriod"/>
            </a:pPr>
            <a:r>
              <a:rPr lang="en-US" sz="4000" dirty="0"/>
              <a:t>Remove Seed From Fruit</a:t>
            </a:r>
          </a:p>
          <a:p>
            <a:pPr marL="742950" indent="-742950">
              <a:buFont typeface="+mj-lt"/>
              <a:buAutoNum type="arabicPeriod"/>
            </a:pPr>
            <a:r>
              <a:rPr lang="en-US" sz="4000" dirty="0"/>
              <a:t>Clean the Seed</a:t>
            </a:r>
          </a:p>
          <a:p>
            <a:pPr marL="742950" indent="-742950">
              <a:buFont typeface="+mj-lt"/>
              <a:buAutoNum type="arabicPeriod"/>
            </a:pPr>
            <a:r>
              <a:rPr lang="en-US" sz="4000" dirty="0"/>
              <a:t>Dry the Seed</a:t>
            </a:r>
          </a:p>
          <a:p>
            <a:pPr marL="742950" indent="-742950">
              <a:buFont typeface="+mj-lt"/>
              <a:buAutoNum type="arabicPeriod"/>
            </a:pPr>
            <a:r>
              <a:rPr lang="en-US" sz="4000" dirty="0"/>
              <a:t>Package the Seed and Label Completely</a:t>
            </a:r>
          </a:p>
          <a:p>
            <a:pPr marL="914400" indent="-914400">
              <a:buFont typeface="+mj-lt"/>
              <a:buAutoNum type="arabicPeriod"/>
            </a:pPr>
            <a:r>
              <a:rPr lang="en-US" sz="4800" b="1" dirty="0"/>
              <a:t>Label – Label - Label</a:t>
            </a:r>
          </a:p>
        </p:txBody>
      </p:sp>
    </p:spTree>
    <p:extLst>
      <p:ext uri="{BB962C8B-B14F-4D97-AF65-F5344CB8AC3E}">
        <p14:creationId xmlns:p14="http://schemas.microsoft.com/office/powerpoint/2010/main" val="42334879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a:extLst>
              <a:ext uri="{FF2B5EF4-FFF2-40B4-BE49-F238E27FC236}">
                <a16:creationId xmlns:a16="http://schemas.microsoft.com/office/drawing/2014/main" id="{FE4FBF80-2E49-4CB6-8D10-64532BB606A4}"/>
              </a:ext>
            </a:extLst>
          </p:cNvPr>
          <p:cNvSpPr>
            <a:spLocks noGrp="1" noChangeArrowheads="1"/>
          </p:cNvSpPr>
          <p:nvPr>
            <p:ph type="body" sz="half" idx="1"/>
          </p:nvPr>
        </p:nvSpPr>
        <p:spPr>
          <a:xfrm>
            <a:off x="331973" y="1213339"/>
            <a:ext cx="5384800" cy="2215661"/>
          </a:xfrm>
          <a:solidFill>
            <a:schemeClr val="bg1">
              <a:alpha val="46000"/>
            </a:schemeClr>
          </a:solidFill>
        </p:spPr>
        <p:txBody>
          <a:bodyPr/>
          <a:lstStyle/>
          <a:p>
            <a:pPr marL="742950" indent="-742950" eaLnBrk="1" hangingPunct="1">
              <a:buFont typeface="+mj-lt"/>
              <a:buAutoNum type="arabicPeriod"/>
              <a:defRPr/>
            </a:pPr>
            <a:r>
              <a:rPr lang="en-US" sz="4000" dirty="0"/>
              <a:t>Dry - 6-8% Relative Humidity</a:t>
            </a:r>
          </a:p>
          <a:p>
            <a:pPr marL="742950" indent="-742950">
              <a:buFont typeface="+mj-lt"/>
              <a:buAutoNum type="arabicPeriod"/>
              <a:defRPr/>
            </a:pPr>
            <a:r>
              <a:rPr lang="en-US" sz="4000" dirty="0"/>
              <a:t>Cool - 32-45</a:t>
            </a:r>
            <a:r>
              <a:rPr lang="en-US" sz="4000" baseline="30000" dirty="0"/>
              <a:t>o</a:t>
            </a:r>
            <a:r>
              <a:rPr lang="en-US" sz="4000" dirty="0"/>
              <a:t>F (0-7</a:t>
            </a:r>
            <a:r>
              <a:rPr lang="en-US" sz="4000" baseline="30000" dirty="0"/>
              <a:t>o</a:t>
            </a:r>
            <a:r>
              <a:rPr lang="en-US" sz="4000" dirty="0"/>
              <a:t>C)</a:t>
            </a:r>
          </a:p>
          <a:p>
            <a:pPr>
              <a:defRPr/>
            </a:pPr>
            <a:endParaRPr lang="en-US" dirty="0"/>
          </a:p>
          <a:p>
            <a:pPr eaLnBrk="1" hangingPunct="1">
              <a:defRPr/>
            </a:pPr>
            <a:endParaRPr lang="en-US" dirty="0"/>
          </a:p>
        </p:txBody>
      </p:sp>
      <p:sp>
        <p:nvSpPr>
          <p:cNvPr id="4" name="TextBox 3">
            <a:extLst>
              <a:ext uri="{FF2B5EF4-FFF2-40B4-BE49-F238E27FC236}">
                <a16:creationId xmlns:a16="http://schemas.microsoft.com/office/drawing/2014/main" id="{66408751-2111-4082-B901-9AFF0BD897E4}"/>
              </a:ext>
            </a:extLst>
          </p:cNvPr>
          <p:cNvSpPr txBox="1"/>
          <p:nvPr/>
        </p:nvSpPr>
        <p:spPr>
          <a:xfrm>
            <a:off x="3125470" y="199943"/>
            <a:ext cx="5715000" cy="830997"/>
          </a:xfrm>
          <a:prstGeom prst="rect">
            <a:avLst/>
          </a:prstGeom>
          <a:solidFill>
            <a:schemeClr val="bg1"/>
          </a:solidFill>
        </p:spPr>
        <p:txBody>
          <a:bodyPr wrap="square" rtlCol="0">
            <a:spAutoFit/>
          </a:bodyPr>
          <a:lstStyle/>
          <a:p>
            <a:pPr algn="ctr"/>
            <a:r>
              <a:rPr lang="en-US" sz="4800" dirty="0"/>
              <a:t>Seed Storage</a:t>
            </a:r>
          </a:p>
        </p:txBody>
      </p:sp>
      <p:pic>
        <p:nvPicPr>
          <p:cNvPr id="5" name="Picture 4">
            <a:extLst>
              <a:ext uri="{FF2B5EF4-FFF2-40B4-BE49-F238E27FC236}">
                <a16:creationId xmlns:a16="http://schemas.microsoft.com/office/drawing/2014/main" id="{A32EC233-168D-404F-B4B7-73D545964F6E}"/>
              </a:ext>
            </a:extLst>
          </p:cNvPr>
          <p:cNvPicPr>
            <a:picLocks noChangeAspect="1"/>
          </p:cNvPicPr>
          <p:nvPr/>
        </p:nvPicPr>
        <p:blipFill>
          <a:blip r:embed="rId3"/>
          <a:stretch>
            <a:fillRect/>
          </a:stretch>
        </p:blipFill>
        <p:spPr>
          <a:xfrm>
            <a:off x="4885104" y="3326130"/>
            <a:ext cx="2421792" cy="3229057"/>
          </a:xfrm>
          <a:prstGeom prst="rect">
            <a:avLst/>
          </a:prstGeom>
        </p:spPr>
      </p:pic>
      <p:pic>
        <p:nvPicPr>
          <p:cNvPr id="7" name="Picture 6">
            <a:extLst>
              <a:ext uri="{FF2B5EF4-FFF2-40B4-BE49-F238E27FC236}">
                <a16:creationId xmlns:a16="http://schemas.microsoft.com/office/drawing/2014/main" id="{5B0D81F1-186D-4E42-95C3-8731E14A1089}"/>
              </a:ext>
            </a:extLst>
          </p:cNvPr>
          <p:cNvPicPr>
            <a:picLocks noChangeAspect="1"/>
          </p:cNvPicPr>
          <p:nvPr/>
        </p:nvPicPr>
        <p:blipFill>
          <a:blip r:embed="rId4"/>
          <a:stretch>
            <a:fillRect/>
          </a:stretch>
        </p:blipFill>
        <p:spPr>
          <a:xfrm>
            <a:off x="7579764" y="1597134"/>
            <a:ext cx="4189227" cy="3141920"/>
          </a:xfrm>
          <a:prstGeom prst="rect">
            <a:avLst/>
          </a:prstGeom>
        </p:spPr>
      </p:pic>
    </p:spTree>
    <p:extLst>
      <p:ext uri="{BB962C8B-B14F-4D97-AF65-F5344CB8AC3E}">
        <p14:creationId xmlns:p14="http://schemas.microsoft.com/office/powerpoint/2010/main" val="25443146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624655F-6EC3-4DF5-8B1A-7BF2BD8766D7}"/>
              </a:ext>
            </a:extLst>
          </p:cNvPr>
          <p:cNvSpPr txBox="1"/>
          <p:nvPr/>
        </p:nvSpPr>
        <p:spPr>
          <a:xfrm>
            <a:off x="2400300" y="34166"/>
            <a:ext cx="7948246" cy="830997"/>
          </a:xfrm>
          <a:prstGeom prst="rect">
            <a:avLst/>
          </a:prstGeom>
          <a:solidFill>
            <a:schemeClr val="bg1"/>
          </a:solidFill>
        </p:spPr>
        <p:txBody>
          <a:bodyPr wrap="square" rtlCol="0">
            <a:spAutoFit/>
          </a:bodyPr>
          <a:lstStyle/>
          <a:p>
            <a:pPr algn="ctr"/>
            <a:r>
              <a:rPr lang="en-US" sz="4800" dirty="0"/>
              <a:t>How Long Can Seed Be Stored</a:t>
            </a:r>
          </a:p>
        </p:txBody>
      </p:sp>
      <p:graphicFrame>
        <p:nvGraphicFramePr>
          <p:cNvPr id="6" name="Table 6">
            <a:extLst>
              <a:ext uri="{FF2B5EF4-FFF2-40B4-BE49-F238E27FC236}">
                <a16:creationId xmlns:a16="http://schemas.microsoft.com/office/drawing/2014/main" id="{2D5ECF64-EE04-4F90-8701-22BE5F4C69EC}"/>
              </a:ext>
            </a:extLst>
          </p:cNvPr>
          <p:cNvGraphicFramePr>
            <a:graphicFrameLocks noGrp="1"/>
          </p:cNvGraphicFramePr>
          <p:nvPr>
            <p:extLst>
              <p:ext uri="{D42A27DB-BD31-4B8C-83A1-F6EECF244321}">
                <p14:modId xmlns:p14="http://schemas.microsoft.com/office/powerpoint/2010/main" val="1391321338"/>
              </p:ext>
            </p:extLst>
          </p:nvPr>
        </p:nvGraphicFramePr>
        <p:xfrm>
          <a:off x="2678723" y="971674"/>
          <a:ext cx="7391400" cy="5852160"/>
        </p:xfrm>
        <a:graphic>
          <a:graphicData uri="http://schemas.openxmlformats.org/drawingml/2006/table">
            <a:tbl>
              <a:tblPr firstRow="1" bandRow="1">
                <a:tableStyleId>{5C22544A-7EE6-4342-B048-85BDC9FD1C3A}</a:tableStyleId>
              </a:tblPr>
              <a:tblGrid>
                <a:gridCol w="3695700">
                  <a:extLst>
                    <a:ext uri="{9D8B030D-6E8A-4147-A177-3AD203B41FA5}">
                      <a16:colId xmlns:a16="http://schemas.microsoft.com/office/drawing/2014/main" val="664303542"/>
                    </a:ext>
                  </a:extLst>
                </a:gridCol>
                <a:gridCol w="3695700">
                  <a:extLst>
                    <a:ext uri="{9D8B030D-6E8A-4147-A177-3AD203B41FA5}">
                      <a16:colId xmlns:a16="http://schemas.microsoft.com/office/drawing/2014/main" val="1788912574"/>
                    </a:ext>
                  </a:extLst>
                </a:gridCol>
              </a:tblGrid>
              <a:tr h="246666">
                <a:tc>
                  <a:txBody>
                    <a:bodyPr/>
                    <a:lstStyle/>
                    <a:p>
                      <a:r>
                        <a:rPr lang="en-US" sz="2400" dirty="0"/>
                        <a:t>Variety</a:t>
                      </a:r>
                    </a:p>
                  </a:txBody>
                  <a:tcPr/>
                </a:tc>
                <a:tc>
                  <a:txBody>
                    <a:bodyPr/>
                    <a:lstStyle/>
                    <a:p>
                      <a:r>
                        <a:rPr lang="en-US" sz="2400" dirty="0"/>
                        <a:t>Avg. Yrs. Under Proper Conditions</a:t>
                      </a:r>
                    </a:p>
                  </a:txBody>
                  <a:tcPr/>
                </a:tc>
                <a:extLst>
                  <a:ext uri="{0D108BD9-81ED-4DB2-BD59-A6C34878D82A}">
                    <a16:rowId xmlns:a16="http://schemas.microsoft.com/office/drawing/2014/main" val="2725722563"/>
                  </a:ext>
                </a:extLst>
              </a:tr>
              <a:tr h="246666">
                <a:tc>
                  <a:txBody>
                    <a:bodyPr/>
                    <a:lstStyle/>
                    <a:p>
                      <a:r>
                        <a:rPr lang="en-US" sz="2400" dirty="0"/>
                        <a:t>Beans</a:t>
                      </a:r>
                    </a:p>
                  </a:txBody>
                  <a:tcPr/>
                </a:tc>
                <a:tc>
                  <a:txBody>
                    <a:bodyPr/>
                    <a:lstStyle/>
                    <a:p>
                      <a:r>
                        <a:rPr lang="en-US" sz="2400" dirty="0"/>
                        <a:t>2-4</a:t>
                      </a:r>
                    </a:p>
                  </a:txBody>
                  <a:tcPr/>
                </a:tc>
                <a:extLst>
                  <a:ext uri="{0D108BD9-81ED-4DB2-BD59-A6C34878D82A}">
                    <a16:rowId xmlns:a16="http://schemas.microsoft.com/office/drawing/2014/main" val="2995958813"/>
                  </a:ext>
                </a:extLst>
              </a:tr>
              <a:tr h="246666">
                <a:tc>
                  <a:txBody>
                    <a:bodyPr/>
                    <a:lstStyle/>
                    <a:p>
                      <a:r>
                        <a:rPr lang="en-US" sz="2400" dirty="0"/>
                        <a:t>Broccoli</a:t>
                      </a:r>
                    </a:p>
                  </a:txBody>
                  <a:tcPr/>
                </a:tc>
                <a:tc>
                  <a:txBody>
                    <a:bodyPr/>
                    <a:lstStyle/>
                    <a:p>
                      <a:r>
                        <a:rPr lang="en-US" sz="2400" dirty="0"/>
                        <a:t>3-5</a:t>
                      </a:r>
                    </a:p>
                  </a:txBody>
                  <a:tcPr/>
                </a:tc>
                <a:extLst>
                  <a:ext uri="{0D108BD9-81ED-4DB2-BD59-A6C34878D82A}">
                    <a16:rowId xmlns:a16="http://schemas.microsoft.com/office/drawing/2014/main" val="1748979757"/>
                  </a:ext>
                </a:extLst>
              </a:tr>
              <a:tr h="246666">
                <a:tc>
                  <a:txBody>
                    <a:bodyPr/>
                    <a:lstStyle/>
                    <a:p>
                      <a:r>
                        <a:rPr lang="en-US" sz="2400" dirty="0"/>
                        <a:t>Carrots</a:t>
                      </a:r>
                    </a:p>
                  </a:txBody>
                  <a:tcPr/>
                </a:tc>
                <a:tc>
                  <a:txBody>
                    <a:bodyPr/>
                    <a:lstStyle/>
                    <a:p>
                      <a:r>
                        <a:rPr lang="en-US" sz="2400" dirty="0"/>
                        <a:t>3-4</a:t>
                      </a:r>
                    </a:p>
                  </a:txBody>
                  <a:tcPr/>
                </a:tc>
                <a:extLst>
                  <a:ext uri="{0D108BD9-81ED-4DB2-BD59-A6C34878D82A}">
                    <a16:rowId xmlns:a16="http://schemas.microsoft.com/office/drawing/2014/main" val="320465717"/>
                  </a:ext>
                </a:extLst>
              </a:tr>
              <a:tr h="246666">
                <a:tc>
                  <a:txBody>
                    <a:bodyPr/>
                    <a:lstStyle/>
                    <a:p>
                      <a:r>
                        <a:rPr lang="en-US" sz="2400" dirty="0"/>
                        <a:t>Cauliflower</a:t>
                      </a:r>
                    </a:p>
                  </a:txBody>
                  <a:tcPr/>
                </a:tc>
                <a:tc>
                  <a:txBody>
                    <a:bodyPr/>
                    <a:lstStyle/>
                    <a:p>
                      <a:r>
                        <a:rPr lang="en-US" sz="2400" dirty="0"/>
                        <a:t>4-5</a:t>
                      </a:r>
                    </a:p>
                  </a:txBody>
                  <a:tcPr/>
                </a:tc>
                <a:extLst>
                  <a:ext uri="{0D108BD9-81ED-4DB2-BD59-A6C34878D82A}">
                    <a16:rowId xmlns:a16="http://schemas.microsoft.com/office/drawing/2014/main" val="3612713434"/>
                  </a:ext>
                </a:extLst>
              </a:tr>
              <a:tr h="246666">
                <a:tc>
                  <a:txBody>
                    <a:bodyPr/>
                    <a:lstStyle/>
                    <a:p>
                      <a:r>
                        <a:rPr lang="en-US" sz="2400" dirty="0"/>
                        <a:t>Corn</a:t>
                      </a:r>
                    </a:p>
                  </a:txBody>
                  <a:tcPr/>
                </a:tc>
                <a:tc>
                  <a:txBody>
                    <a:bodyPr/>
                    <a:lstStyle/>
                    <a:p>
                      <a:r>
                        <a:rPr lang="en-US" sz="2400" dirty="0"/>
                        <a:t>1-3</a:t>
                      </a:r>
                    </a:p>
                  </a:txBody>
                  <a:tcPr/>
                </a:tc>
                <a:extLst>
                  <a:ext uri="{0D108BD9-81ED-4DB2-BD59-A6C34878D82A}">
                    <a16:rowId xmlns:a16="http://schemas.microsoft.com/office/drawing/2014/main" val="2570239053"/>
                  </a:ext>
                </a:extLst>
              </a:tr>
              <a:tr h="246666">
                <a:tc>
                  <a:txBody>
                    <a:bodyPr/>
                    <a:lstStyle/>
                    <a:p>
                      <a:r>
                        <a:rPr lang="en-US" sz="2400" dirty="0"/>
                        <a:t>Cucumber</a:t>
                      </a:r>
                    </a:p>
                  </a:txBody>
                  <a:tcPr/>
                </a:tc>
                <a:tc>
                  <a:txBody>
                    <a:bodyPr/>
                    <a:lstStyle/>
                    <a:p>
                      <a:r>
                        <a:rPr lang="en-US" sz="2400" dirty="0"/>
                        <a:t>3-6</a:t>
                      </a:r>
                    </a:p>
                  </a:txBody>
                  <a:tcPr/>
                </a:tc>
                <a:extLst>
                  <a:ext uri="{0D108BD9-81ED-4DB2-BD59-A6C34878D82A}">
                    <a16:rowId xmlns:a16="http://schemas.microsoft.com/office/drawing/2014/main" val="3658761173"/>
                  </a:ext>
                </a:extLst>
              </a:tr>
              <a:tr h="246666">
                <a:tc>
                  <a:txBody>
                    <a:bodyPr/>
                    <a:lstStyle/>
                    <a:p>
                      <a:r>
                        <a:rPr lang="en-US" sz="2400" dirty="0"/>
                        <a:t>Eggplant</a:t>
                      </a:r>
                    </a:p>
                  </a:txBody>
                  <a:tcPr/>
                </a:tc>
                <a:tc>
                  <a:txBody>
                    <a:bodyPr/>
                    <a:lstStyle/>
                    <a:p>
                      <a:r>
                        <a:rPr lang="en-US" sz="2400" dirty="0"/>
                        <a:t>4-5</a:t>
                      </a:r>
                    </a:p>
                  </a:txBody>
                  <a:tcPr/>
                </a:tc>
                <a:extLst>
                  <a:ext uri="{0D108BD9-81ED-4DB2-BD59-A6C34878D82A}">
                    <a16:rowId xmlns:a16="http://schemas.microsoft.com/office/drawing/2014/main" val="1609621513"/>
                  </a:ext>
                </a:extLst>
              </a:tr>
              <a:tr h="246666">
                <a:tc>
                  <a:txBody>
                    <a:bodyPr/>
                    <a:lstStyle/>
                    <a:p>
                      <a:r>
                        <a:rPr lang="en-US" sz="2400" dirty="0"/>
                        <a:t>Lettuce</a:t>
                      </a:r>
                    </a:p>
                  </a:txBody>
                  <a:tcPr/>
                </a:tc>
                <a:tc>
                  <a:txBody>
                    <a:bodyPr/>
                    <a:lstStyle/>
                    <a:p>
                      <a:r>
                        <a:rPr lang="en-US" sz="2400" dirty="0"/>
                        <a:t>1-6</a:t>
                      </a:r>
                    </a:p>
                  </a:txBody>
                  <a:tcPr/>
                </a:tc>
                <a:extLst>
                  <a:ext uri="{0D108BD9-81ED-4DB2-BD59-A6C34878D82A}">
                    <a16:rowId xmlns:a16="http://schemas.microsoft.com/office/drawing/2014/main" val="1978970235"/>
                  </a:ext>
                </a:extLst>
              </a:tr>
              <a:tr h="246666">
                <a:tc>
                  <a:txBody>
                    <a:bodyPr/>
                    <a:lstStyle/>
                    <a:p>
                      <a:r>
                        <a:rPr lang="en-US" sz="2400" dirty="0"/>
                        <a:t>Okra</a:t>
                      </a:r>
                    </a:p>
                  </a:txBody>
                  <a:tcPr/>
                </a:tc>
                <a:tc>
                  <a:txBody>
                    <a:bodyPr/>
                    <a:lstStyle/>
                    <a:p>
                      <a:r>
                        <a:rPr lang="en-US" sz="2400" dirty="0"/>
                        <a:t>2-3</a:t>
                      </a:r>
                    </a:p>
                  </a:txBody>
                  <a:tcPr/>
                </a:tc>
                <a:extLst>
                  <a:ext uri="{0D108BD9-81ED-4DB2-BD59-A6C34878D82A}">
                    <a16:rowId xmlns:a16="http://schemas.microsoft.com/office/drawing/2014/main" val="1931464395"/>
                  </a:ext>
                </a:extLst>
              </a:tr>
              <a:tr h="246666">
                <a:tc>
                  <a:txBody>
                    <a:bodyPr/>
                    <a:lstStyle/>
                    <a:p>
                      <a:r>
                        <a:rPr lang="en-US" sz="2400" dirty="0"/>
                        <a:t>Pepper</a:t>
                      </a:r>
                    </a:p>
                  </a:txBody>
                  <a:tcPr/>
                </a:tc>
                <a:tc>
                  <a:txBody>
                    <a:bodyPr/>
                    <a:lstStyle/>
                    <a:p>
                      <a:r>
                        <a:rPr lang="en-US" sz="2400" dirty="0"/>
                        <a:t>2-5</a:t>
                      </a:r>
                    </a:p>
                  </a:txBody>
                  <a:tcPr/>
                </a:tc>
                <a:extLst>
                  <a:ext uri="{0D108BD9-81ED-4DB2-BD59-A6C34878D82A}">
                    <a16:rowId xmlns:a16="http://schemas.microsoft.com/office/drawing/2014/main" val="4242039387"/>
                  </a:ext>
                </a:extLst>
              </a:tr>
              <a:tr h="246666">
                <a:tc>
                  <a:txBody>
                    <a:bodyPr/>
                    <a:lstStyle/>
                    <a:p>
                      <a:r>
                        <a:rPr lang="en-US" sz="2400" dirty="0"/>
                        <a:t>Tomato</a:t>
                      </a:r>
                    </a:p>
                  </a:txBody>
                  <a:tcPr/>
                </a:tc>
                <a:tc>
                  <a:txBody>
                    <a:bodyPr/>
                    <a:lstStyle/>
                    <a:p>
                      <a:r>
                        <a:rPr lang="en-US" sz="2400" dirty="0"/>
                        <a:t>3-7</a:t>
                      </a:r>
                    </a:p>
                  </a:txBody>
                  <a:tcPr/>
                </a:tc>
                <a:extLst>
                  <a:ext uri="{0D108BD9-81ED-4DB2-BD59-A6C34878D82A}">
                    <a16:rowId xmlns:a16="http://schemas.microsoft.com/office/drawing/2014/main" val="2466303852"/>
                  </a:ext>
                </a:extLst>
              </a:tr>
            </a:tbl>
          </a:graphicData>
        </a:graphic>
      </p:graphicFrame>
    </p:spTree>
    <p:extLst>
      <p:ext uri="{BB962C8B-B14F-4D97-AF65-F5344CB8AC3E}">
        <p14:creationId xmlns:p14="http://schemas.microsoft.com/office/powerpoint/2010/main" val="7532184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7785AC5-82DE-4540-9822-1DD518F14C66}"/>
              </a:ext>
            </a:extLst>
          </p:cNvPr>
          <p:cNvSpPr>
            <a:spLocks noGrp="1"/>
          </p:cNvSpPr>
          <p:nvPr>
            <p:ph type="subTitle" idx="1"/>
          </p:nvPr>
        </p:nvSpPr>
        <p:spPr>
          <a:xfrm>
            <a:off x="6702812" y="890171"/>
            <a:ext cx="4645250" cy="5077657"/>
          </a:xfrm>
        </p:spPr>
        <p:txBody>
          <a:bodyPr anchor="t">
            <a:normAutofit lnSpcReduction="10000"/>
          </a:bodyPr>
          <a:lstStyle/>
          <a:p>
            <a:pPr algn="l"/>
            <a:endParaRPr lang="en-US" sz="2000" dirty="0"/>
          </a:p>
          <a:p>
            <a:pPr algn="l"/>
            <a:endParaRPr lang="en-US" sz="2000" dirty="0"/>
          </a:p>
          <a:p>
            <a:pPr algn="l"/>
            <a:endParaRPr lang="en-US" sz="2000" dirty="0"/>
          </a:p>
          <a:p>
            <a:pPr algn="l"/>
            <a:endParaRPr lang="en-US" sz="2000" dirty="0"/>
          </a:p>
          <a:p>
            <a:pPr algn="l"/>
            <a:endParaRPr lang="en-US" sz="2000" dirty="0"/>
          </a:p>
          <a:p>
            <a:pPr algn="l"/>
            <a:endParaRPr lang="en-US" sz="2000" dirty="0"/>
          </a:p>
          <a:p>
            <a:pPr algn="l"/>
            <a:endParaRPr lang="en-US" sz="2000" dirty="0"/>
          </a:p>
          <a:p>
            <a:pPr algn="l"/>
            <a:endParaRPr lang="en-US" sz="2000" dirty="0"/>
          </a:p>
          <a:p>
            <a:pPr algn="l"/>
            <a:r>
              <a:rPr lang="en-US" sz="2000" dirty="0"/>
              <a:t>Please post all your questions and results to the message board that was emailed to you. </a:t>
            </a:r>
          </a:p>
          <a:p>
            <a:pPr algn="l"/>
            <a:endParaRPr lang="en-US" sz="2000" dirty="0"/>
          </a:p>
          <a:p>
            <a:pPr algn="l"/>
            <a:r>
              <a:rPr lang="en-US" sz="2000" dirty="0">
                <a:hlinkClick r:id="rId2">
                  <a:extLst>
                    <a:ext uri="{A12FA001-AC4F-418D-AE19-62706E023703}">
                      <ahyp:hlinkClr xmlns:ahyp="http://schemas.microsoft.com/office/drawing/2018/hyperlinkcolor" val="tx"/>
                    </a:ext>
                  </a:extLst>
                </a:hlinkClick>
              </a:rPr>
              <a:t>https://www.facebook.com/groups/538153443545779/</a:t>
            </a:r>
            <a:endParaRPr lang="en-US" sz="2000" dirty="0"/>
          </a:p>
        </p:txBody>
      </p:sp>
      <p:sp>
        <p:nvSpPr>
          <p:cNvPr id="1028" name="Freeform: Shape 7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een vegetables , LSU AgCenter logo">
            <a:extLst>
              <a:ext uri="{FF2B5EF4-FFF2-40B4-BE49-F238E27FC236}">
                <a16:creationId xmlns:a16="http://schemas.microsoft.com/office/drawing/2014/main" id="{7C6A2C55-BF61-4D23-BF0B-B9976613AAD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898" b="22066"/>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A picture containing food, plate, drawing&#10;&#10;Description automatically generated">
            <a:extLst>
              <a:ext uri="{FF2B5EF4-FFF2-40B4-BE49-F238E27FC236}">
                <a16:creationId xmlns:a16="http://schemas.microsoft.com/office/drawing/2014/main" id="{0B62133A-B70D-4A0E-A6EA-D85F5E81F1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750" y="4633912"/>
            <a:ext cx="2590800" cy="1762125"/>
          </a:xfrm>
          <a:prstGeom prst="rect">
            <a:avLst/>
          </a:prstGeom>
        </p:spPr>
      </p:pic>
    </p:spTree>
    <p:extLst>
      <p:ext uri="{BB962C8B-B14F-4D97-AF65-F5344CB8AC3E}">
        <p14:creationId xmlns:p14="http://schemas.microsoft.com/office/powerpoint/2010/main" val="3287901876"/>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a:extLst>
              <a:ext uri="{FF2B5EF4-FFF2-40B4-BE49-F238E27FC236}">
                <a16:creationId xmlns:a16="http://schemas.microsoft.com/office/drawing/2014/main" id="{8435086F-8F35-4E7C-BF04-94AD78FE1FAA}"/>
              </a:ext>
            </a:extLst>
          </p:cNvPr>
          <p:cNvSpPr>
            <a:spLocks noGrp="1" noRot="1" noChangeArrowheads="1"/>
          </p:cNvSpPr>
          <p:nvPr>
            <p:ph type="title"/>
          </p:nvPr>
        </p:nvSpPr>
        <p:spPr>
          <a:xfrm>
            <a:off x="742950" y="192563"/>
            <a:ext cx="10367010" cy="1143000"/>
          </a:xfrm>
          <a:solidFill>
            <a:schemeClr val="bg1"/>
          </a:solidFill>
        </p:spPr>
        <p:txBody>
          <a:bodyPr>
            <a:noAutofit/>
          </a:bodyPr>
          <a:lstStyle/>
          <a:p>
            <a:pPr algn="ctr" eaLnBrk="1" hangingPunct="1">
              <a:defRPr/>
            </a:pPr>
            <a:r>
              <a:rPr lang="en-US" sz="4800" dirty="0">
                <a:latin typeface="+mn-lt"/>
              </a:rPr>
              <a:t>Two Basic Methods of </a:t>
            </a:r>
            <a:br>
              <a:rPr lang="en-US" sz="4800" dirty="0">
                <a:latin typeface="+mn-lt"/>
              </a:rPr>
            </a:br>
            <a:r>
              <a:rPr lang="en-US" sz="4800" dirty="0">
                <a:latin typeface="+mn-lt"/>
              </a:rPr>
              <a:t>Plant Propagation </a:t>
            </a:r>
          </a:p>
        </p:txBody>
      </p:sp>
      <p:sp>
        <p:nvSpPr>
          <p:cNvPr id="14341" name="Rectangle 5">
            <a:extLst>
              <a:ext uri="{FF2B5EF4-FFF2-40B4-BE49-F238E27FC236}">
                <a16:creationId xmlns:a16="http://schemas.microsoft.com/office/drawing/2014/main" id="{4FC69D13-45FB-4EB2-A97A-25A0256B255B}"/>
              </a:ext>
            </a:extLst>
          </p:cNvPr>
          <p:cNvSpPr>
            <a:spLocks noGrp="1" noChangeArrowheads="1"/>
          </p:cNvSpPr>
          <p:nvPr>
            <p:ph type="body" sz="half" idx="1"/>
          </p:nvPr>
        </p:nvSpPr>
        <p:spPr>
          <a:xfrm>
            <a:off x="1560512" y="1654493"/>
            <a:ext cx="2619375" cy="519114"/>
          </a:xfrm>
          <a:solidFill>
            <a:schemeClr val="bg1"/>
          </a:solidFill>
        </p:spPr>
        <p:txBody>
          <a:bodyPr/>
          <a:lstStyle/>
          <a:p>
            <a:pPr eaLnBrk="1" hangingPunct="1">
              <a:buFont typeface="Wingdings" panose="05000000000000000000" pitchFamily="2" charset="2"/>
              <a:buNone/>
              <a:defRPr/>
            </a:pPr>
            <a:r>
              <a:rPr lang="en-US" b="1" dirty="0"/>
              <a:t>	Seeds</a:t>
            </a:r>
            <a:r>
              <a:rPr lang="en-US" dirty="0"/>
              <a:t> </a:t>
            </a:r>
            <a:r>
              <a:rPr lang="en-US" b="1" dirty="0"/>
              <a:t>(sexual)</a:t>
            </a:r>
          </a:p>
          <a:p>
            <a:pPr eaLnBrk="1" hangingPunct="1">
              <a:buFont typeface="Wingdings" panose="05000000000000000000" pitchFamily="2" charset="2"/>
              <a:buNone/>
              <a:defRPr/>
            </a:pPr>
            <a:endParaRPr lang="en-US" b="1" dirty="0"/>
          </a:p>
        </p:txBody>
      </p:sp>
      <p:pic>
        <p:nvPicPr>
          <p:cNvPr id="3" name="Picture 2">
            <a:extLst>
              <a:ext uri="{FF2B5EF4-FFF2-40B4-BE49-F238E27FC236}">
                <a16:creationId xmlns:a16="http://schemas.microsoft.com/office/drawing/2014/main" id="{248AF847-4E11-4E1A-9ADA-43D750DDE894}"/>
              </a:ext>
            </a:extLst>
          </p:cNvPr>
          <p:cNvPicPr>
            <a:picLocks noChangeAspect="1"/>
          </p:cNvPicPr>
          <p:nvPr/>
        </p:nvPicPr>
        <p:blipFill>
          <a:blip r:embed="rId3"/>
          <a:stretch>
            <a:fillRect/>
          </a:stretch>
        </p:blipFill>
        <p:spPr>
          <a:xfrm>
            <a:off x="609600" y="2438400"/>
            <a:ext cx="4521200" cy="3616959"/>
          </a:xfrm>
          <a:prstGeom prst="rect">
            <a:avLst/>
          </a:prstGeom>
        </p:spPr>
      </p:pic>
      <p:pic>
        <p:nvPicPr>
          <p:cNvPr id="4" name="Picture 3">
            <a:extLst>
              <a:ext uri="{FF2B5EF4-FFF2-40B4-BE49-F238E27FC236}">
                <a16:creationId xmlns:a16="http://schemas.microsoft.com/office/drawing/2014/main" id="{4E9D8FA0-364D-40D4-86CD-472BA506A9E3}"/>
              </a:ext>
            </a:extLst>
          </p:cNvPr>
          <p:cNvPicPr>
            <a:picLocks noChangeAspect="1"/>
          </p:cNvPicPr>
          <p:nvPr/>
        </p:nvPicPr>
        <p:blipFill rotWithShape="1">
          <a:blip r:embed="rId4"/>
          <a:srcRect t="9792" b="9792"/>
          <a:stretch/>
        </p:blipFill>
        <p:spPr>
          <a:xfrm>
            <a:off x="7315201" y="2437286"/>
            <a:ext cx="3505202" cy="4228151"/>
          </a:xfrm>
          <a:prstGeom prst="rect">
            <a:avLst/>
          </a:prstGeom>
        </p:spPr>
      </p:pic>
      <p:sp>
        <p:nvSpPr>
          <p:cNvPr id="10" name="Rectangle 5">
            <a:extLst>
              <a:ext uri="{FF2B5EF4-FFF2-40B4-BE49-F238E27FC236}">
                <a16:creationId xmlns:a16="http://schemas.microsoft.com/office/drawing/2014/main" id="{8E8B29E0-60A3-42B9-8966-8F858927726A}"/>
              </a:ext>
            </a:extLst>
          </p:cNvPr>
          <p:cNvSpPr txBox="1">
            <a:spLocks noChangeArrowheads="1"/>
          </p:cNvSpPr>
          <p:nvPr/>
        </p:nvSpPr>
        <p:spPr>
          <a:xfrm>
            <a:off x="7223762" y="1654493"/>
            <a:ext cx="3688079" cy="519114"/>
          </a:xfrm>
          <a:prstGeom prst="rect">
            <a:avLst/>
          </a:prstGeom>
          <a:solidFill>
            <a:schemeClr val="bg1"/>
          </a:solidFill>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defRPr/>
            </a:pPr>
            <a:r>
              <a:rPr lang="en-US" sz="4000" b="1" dirty="0"/>
              <a:t>	Vegetative</a:t>
            </a:r>
            <a:r>
              <a:rPr lang="en-US" sz="4000" dirty="0"/>
              <a:t> </a:t>
            </a:r>
            <a:r>
              <a:rPr lang="en-US" sz="4000" b="1" dirty="0"/>
              <a:t>(asexual)</a:t>
            </a:r>
          </a:p>
          <a:p>
            <a:pPr>
              <a:buFont typeface="Wingdings" panose="05000000000000000000" pitchFamily="2" charset="2"/>
              <a:buNone/>
              <a:defRPr/>
            </a:pPr>
            <a:endParaRPr lang="en-US" b="1" dirty="0"/>
          </a:p>
        </p:txBody>
      </p:sp>
    </p:spTree>
    <p:extLst>
      <p:ext uri="{BB962C8B-B14F-4D97-AF65-F5344CB8AC3E}">
        <p14:creationId xmlns:p14="http://schemas.microsoft.com/office/powerpoint/2010/main" val="3238898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A46B474-CBE7-4CF6-BB48-C31AD9264A73}"/>
              </a:ext>
            </a:extLst>
          </p:cNvPr>
          <p:cNvSpPr/>
          <p:nvPr/>
        </p:nvSpPr>
        <p:spPr>
          <a:xfrm>
            <a:off x="1223010" y="1797117"/>
            <a:ext cx="9681210" cy="3862596"/>
          </a:xfrm>
          <a:prstGeom prst="rect">
            <a:avLst/>
          </a:prstGeom>
          <a:solidFill>
            <a:schemeClr val="bg1">
              <a:alpha val="62000"/>
            </a:schemeClr>
          </a:solidFill>
        </p:spPr>
        <p:txBody>
          <a:bodyPr wrap="square">
            <a:spAutoFit/>
          </a:bodyPr>
          <a:lstStyle/>
          <a:p>
            <a:r>
              <a:rPr lang="en-US" sz="3500" dirty="0">
                <a:solidFill>
                  <a:srgbClr val="000000"/>
                </a:solidFill>
              </a:rPr>
              <a:t>Flowers contain the male and female flower parts either in the same flower (perfect) or in separate flowers (imperfect)</a:t>
            </a:r>
          </a:p>
          <a:p>
            <a:r>
              <a:rPr lang="en-US" sz="3500" dirty="0">
                <a:solidFill>
                  <a:srgbClr val="252525"/>
                </a:solidFill>
              </a:rPr>
              <a:t>Pollen (male) is moved from the anther to the stigma (female)</a:t>
            </a:r>
          </a:p>
          <a:p>
            <a:r>
              <a:rPr lang="en-US" sz="3500" dirty="0">
                <a:solidFill>
                  <a:srgbClr val="252525"/>
                </a:solidFill>
              </a:rPr>
              <a:t>Transfer of pollen can be by wind, by insects and animals, or by self-pollination</a:t>
            </a:r>
          </a:p>
        </p:txBody>
      </p:sp>
      <p:sp>
        <p:nvSpPr>
          <p:cNvPr id="5" name="Rectangle 4">
            <a:extLst>
              <a:ext uri="{FF2B5EF4-FFF2-40B4-BE49-F238E27FC236}">
                <a16:creationId xmlns:a16="http://schemas.microsoft.com/office/drawing/2014/main" id="{B611B390-D4BA-4C64-B459-46DA8057F12A}"/>
              </a:ext>
            </a:extLst>
          </p:cNvPr>
          <p:cNvSpPr/>
          <p:nvPr/>
        </p:nvSpPr>
        <p:spPr>
          <a:xfrm>
            <a:off x="1577340" y="80688"/>
            <a:ext cx="9037320" cy="830997"/>
          </a:xfrm>
          <a:prstGeom prst="rect">
            <a:avLst/>
          </a:prstGeom>
          <a:solidFill>
            <a:schemeClr val="bg1"/>
          </a:solidFill>
        </p:spPr>
        <p:txBody>
          <a:bodyPr wrap="square">
            <a:spAutoFit/>
          </a:bodyPr>
          <a:lstStyle/>
          <a:p>
            <a:pPr lvl="0" algn="ctr"/>
            <a:r>
              <a:rPr lang="en-US" sz="4800" dirty="0">
                <a:solidFill>
                  <a:srgbClr val="252525"/>
                </a:solidFill>
                <a:latin typeface="Calibri" panose="020F0502020204030204" pitchFamily="34" charset="0"/>
                <a:cs typeface="Calibri" panose="020F0502020204030204" pitchFamily="34" charset="0"/>
              </a:rPr>
              <a:t>Sexual Reproduction in Plants</a:t>
            </a:r>
          </a:p>
        </p:txBody>
      </p:sp>
    </p:spTree>
    <p:extLst>
      <p:ext uri="{BB962C8B-B14F-4D97-AF65-F5344CB8AC3E}">
        <p14:creationId xmlns:p14="http://schemas.microsoft.com/office/powerpoint/2010/main" val="343603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A46B474-CBE7-4CF6-BB48-C31AD9264A73}"/>
              </a:ext>
            </a:extLst>
          </p:cNvPr>
          <p:cNvSpPr/>
          <p:nvPr/>
        </p:nvSpPr>
        <p:spPr>
          <a:xfrm>
            <a:off x="306705" y="1228397"/>
            <a:ext cx="11578590" cy="4401205"/>
          </a:xfrm>
          <a:prstGeom prst="rect">
            <a:avLst/>
          </a:prstGeom>
          <a:solidFill>
            <a:schemeClr val="bg1">
              <a:alpha val="76000"/>
            </a:schemeClr>
          </a:solidFill>
        </p:spPr>
        <p:txBody>
          <a:bodyPr wrap="square">
            <a:spAutoFit/>
          </a:bodyPr>
          <a:lstStyle/>
          <a:p>
            <a:endParaRPr lang="en-US" sz="3500" b="0" i="0" u="none" strike="noStrike" baseline="0" dirty="0">
              <a:solidFill>
                <a:srgbClr val="000000"/>
              </a:solidFill>
              <a:latin typeface="Century Gothic" panose="020B0502020202020204" pitchFamily="34" charset="0"/>
            </a:endParaRPr>
          </a:p>
          <a:p>
            <a:r>
              <a:rPr lang="en-US" sz="3500" dirty="0">
                <a:solidFill>
                  <a:srgbClr val="252525"/>
                </a:solidFill>
              </a:rPr>
              <a:t>The pollen tube forms and the sperm cell moves down the tube to the egg (ovule) in the ovary.</a:t>
            </a:r>
          </a:p>
          <a:p>
            <a:r>
              <a:rPr lang="en-US" sz="3500" dirty="0">
                <a:solidFill>
                  <a:srgbClr val="252525"/>
                </a:solidFill>
              </a:rPr>
              <a:t>They join and the act of fertilization is complete.</a:t>
            </a:r>
          </a:p>
          <a:p>
            <a:r>
              <a:rPr lang="en-US" sz="3500" dirty="0">
                <a:solidFill>
                  <a:srgbClr val="252525"/>
                </a:solidFill>
              </a:rPr>
              <a:t>The plant develops (sets) seed</a:t>
            </a:r>
          </a:p>
          <a:p>
            <a:r>
              <a:rPr lang="en-US" sz="3500" dirty="0">
                <a:solidFill>
                  <a:srgbClr val="000000"/>
                </a:solidFill>
              </a:rPr>
              <a:t>The seed contains genes from the male and female flower parts</a:t>
            </a:r>
          </a:p>
          <a:p>
            <a:r>
              <a:rPr lang="en-US" sz="3500" dirty="0">
                <a:solidFill>
                  <a:srgbClr val="000000"/>
                </a:solidFill>
              </a:rPr>
              <a:t>They can both be from the same plant or from different plants</a:t>
            </a:r>
          </a:p>
        </p:txBody>
      </p:sp>
      <p:sp>
        <p:nvSpPr>
          <p:cNvPr id="5" name="Rectangle 4">
            <a:extLst>
              <a:ext uri="{FF2B5EF4-FFF2-40B4-BE49-F238E27FC236}">
                <a16:creationId xmlns:a16="http://schemas.microsoft.com/office/drawing/2014/main" id="{B611B390-D4BA-4C64-B459-46DA8057F12A}"/>
              </a:ext>
            </a:extLst>
          </p:cNvPr>
          <p:cNvSpPr/>
          <p:nvPr/>
        </p:nvSpPr>
        <p:spPr>
          <a:xfrm>
            <a:off x="1577340" y="114300"/>
            <a:ext cx="9037320" cy="830997"/>
          </a:xfrm>
          <a:prstGeom prst="rect">
            <a:avLst/>
          </a:prstGeom>
          <a:solidFill>
            <a:schemeClr val="bg1"/>
          </a:solidFill>
        </p:spPr>
        <p:txBody>
          <a:bodyPr wrap="square">
            <a:spAutoFit/>
          </a:bodyPr>
          <a:lstStyle/>
          <a:p>
            <a:pPr lvl="0" algn="ctr"/>
            <a:r>
              <a:rPr lang="en-US" sz="4800" dirty="0">
                <a:solidFill>
                  <a:srgbClr val="252525"/>
                </a:solidFill>
                <a:latin typeface="Calibri" panose="020F0502020204030204" pitchFamily="34" charset="0"/>
                <a:cs typeface="Calibri" panose="020F0502020204030204" pitchFamily="34" charset="0"/>
              </a:rPr>
              <a:t>Sexual Reproduction in Plants</a:t>
            </a:r>
          </a:p>
        </p:txBody>
      </p:sp>
    </p:spTree>
    <p:extLst>
      <p:ext uri="{BB962C8B-B14F-4D97-AF65-F5344CB8AC3E}">
        <p14:creationId xmlns:p14="http://schemas.microsoft.com/office/powerpoint/2010/main" val="2517372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4AD1BA-3270-42CC-9E55-C5BD52AA0809}"/>
              </a:ext>
            </a:extLst>
          </p:cNvPr>
          <p:cNvPicPr>
            <a:picLocks noChangeAspect="1"/>
          </p:cNvPicPr>
          <p:nvPr/>
        </p:nvPicPr>
        <p:blipFill>
          <a:blip r:embed="rId3"/>
          <a:stretch>
            <a:fillRect/>
          </a:stretch>
        </p:blipFill>
        <p:spPr>
          <a:xfrm>
            <a:off x="7509582" y="1668780"/>
            <a:ext cx="3612788" cy="2731770"/>
          </a:xfrm>
          <a:prstGeom prst="rect">
            <a:avLst/>
          </a:prstGeom>
        </p:spPr>
      </p:pic>
      <p:sp>
        <p:nvSpPr>
          <p:cNvPr id="4" name="Rectangle 3">
            <a:extLst>
              <a:ext uri="{FF2B5EF4-FFF2-40B4-BE49-F238E27FC236}">
                <a16:creationId xmlns:a16="http://schemas.microsoft.com/office/drawing/2014/main" id="{6A46B474-CBE7-4CF6-BB48-C31AD9264A73}"/>
              </a:ext>
            </a:extLst>
          </p:cNvPr>
          <p:cNvSpPr/>
          <p:nvPr/>
        </p:nvSpPr>
        <p:spPr>
          <a:xfrm>
            <a:off x="480060" y="1254016"/>
            <a:ext cx="6675120" cy="4862870"/>
          </a:xfrm>
          <a:prstGeom prst="rect">
            <a:avLst/>
          </a:prstGeom>
          <a:solidFill>
            <a:schemeClr val="bg1">
              <a:alpha val="73000"/>
            </a:schemeClr>
          </a:solidFill>
        </p:spPr>
        <p:txBody>
          <a:bodyPr wrap="square">
            <a:spAutoFit/>
          </a:bodyPr>
          <a:lstStyle/>
          <a:p>
            <a:endParaRPr lang="en-US" sz="1200" b="0" i="0" u="none" strike="noStrike" baseline="0" dirty="0">
              <a:solidFill>
                <a:srgbClr val="000000"/>
              </a:solidFill>
              <a:latin typeface="Century Gothic" panose="020B0502020202020204" pitchFamily="34" charset="0"/>
            </a:endParaRPr>
          </a:p>
          <a:p>
            <a:r>
              <a:rPr lang="en-US" sz="3500" dirty="0">
                <a:solidFill>
                  <a:srgbClr val="252525"/>
                </a:solidFill>
              </a:rPr>
              <a:t>Sexual reproduction a</a:t>
            </a:r>
            <a:r>
              <a:rPr lang="en-US" sz="3500" dirty="0">
                <a:solidFill>
                  <a:srgbClr val="000000"/>
                </a:solidFill>
              </a:rPr>
              <a:t>llows for crossbreeding or sharing of differing genetic material</a:t>
            </a:r>
          </a:p>
          <a:p>
            <a:r>
              <a:rPr lang="en-US" sz="3500" dirty="0">
                <a:solidFill>
                  <a:srgbClr val="252525"/>
                </a:solidFill>
              </a:rPr>
              <a:t>Sexual reproduction allows greater genetic diversity </a:t>
            </a:r>
          </a:p>
          <a:p>
            <a:r>
              <a:rPr lang="en-US" sz="3500" dirty="0">
                <a:solidFill>
                  <a:srgbClr val="000000"/>
                </a:solidFill>
              </a:rPr>
              <a:t>Many garden plants and trees/shrubs create seed that is easy to save and collect </a:t>
            </a:r>
          </a:p>
          <a:p>
            <a:endParaRPr lang="en-US" dirty="0">
              <a:solidFill>
                <a:srgbClr val="000000"/>
              </a:solidFill>
            </a:endParaRPr>
          </a:p>
        </p:txBody>
      </p:sp>
      <p:sp>
        <p:nvSpPr>
          <p:cNvPr id="2" name="TextBox 1">
            <a:extLst>
              <a:ext uri="{FF2B5EF4-FFF2-40B4-BE49-F238E27FC236}">
                <a16:creationId xmlns:a16="http://schemas.microsoft.com/office/drawing/2014/main" id="{DBD32C16-CC58-4116-A1D6-00143310F07D}"/>
              </a:ext>
            </a:extLst>
          </p:cNvPr>
          <p:cNvSpPr txBox="1"/>
          <p:nvPr/>
        </p:nvSpPr>
        <p:spPr>
          <a:xfrm>
            <a:off x="7726017" y="4916557"/>
            <a:ext cx="3260035" cy="923330"/>
          </a:xfrm>
          <a:prstGeom prst="rect">
            <a:avLst/>
          </a:prstGeom>
          <a:solidFill>
            <a:schemeClr val="bg1"/>
          </a:solidFill>
        </p:spPr>
        <p:txBody>
          <a:bodyPr wrap="square" rtlCol="0">
            <a:spAutoFit/>
          </a:bodyPr>
          <a:lstStyle/>
          <a:p>
            <a:pPr algn="ctr"/>
            <a:r>
              <a:rPr lang="en-US" dirty="0">
                <a:solidFill>
                  <a:srgbClr val="000000"/>
                </a:solidFill>
              </a:rPr>
              <a:t>The mustard or </a:t>
            </a:r>
            <a:r>
              <a:rPr lang="en-US" i="1" dirty="0">
                <a:solidFill>
                  <a:srgbClr val="000000"/>
                </a:solidFill>
              </a:rPr>
              <a:t>Brassica </a:t>
            </a:r>
            <a:r>
              <a:rPr lang="en-US" dirty="0">
                <a:solidFill>
                  <a:srgbClr val="000000"/>
                </a:solidFill>
              </a:rPr>
              <a:t>family creates seed that is easy to collect</a:t>
            </a:r>
            <a:endParaRPr lang="en-US" dirty="0"/>
          </a:p>
        </p:txBody>
      </p:sp>
      <p:sp>
        <p:nvSpPr>
          <p:cNvPr id="5" name="Rectangle 4">
            <a:extLst>
              <a:ext uri="{FF2B5EF4-FFF2-40B4-BE49-F238E27FC236}">
                <a16:creationId xmlns:a16="http://schemas.microsoft.com/office/drawing/2014/main" id="{B611B390-D4BA-4C64-B459-46DA8057F12A}"/>
              </a:ext>
            </a:extLst>
          </p:cNvPr>
          <p:cNvSpPr/>
          <p:nvPr/>
        </p:nvSpPr>
        <p:spPr>
          <a:xfrm>
            <a:off x="1577340" y="164281"/>
            <a:ext cx="9037320" cy="830997"/>
          </a:xfrm>
          <a:prstGeom prst="rect">
            <a:avLst/>
          </a:prstGeom>
          <a:solidFill>
            <a:schemeClr val="bg1"/>
          </a:solidFill>
        </p:spPr>
        <p:txBody>
          <a:bodyPr wrap="square">
            <a:spAutoFit/>
          </a:bodyPr>
          <a:lstStyle/>
          <a:p>
            <a:pPr lvl="0" algn="ctr"/>
            <a:r>
              <a:rPr lang="en-US" sz="4800" dirty="0">
                <a:solidFill>
                  <a:srgbClr val="252525"/>
                </a:solidFill>
                <a:latin typeface="Calibri" panose="020F0502020204030204" pitchFamily="34" charset="0"/>
                <a:cs typeface="Calibri" panose="020F0502020204030204" pitchFamily="34" charset="0"/>
              </a:rPr>
              <a:t>Sexual Reproduction in Plants</a:t>
            </a:r>
          </a:p>
        </p:txBody>
      </p:sp>
    </p:spTree>
    <p:extLst>
      <p:ext uri="{BB962C8B-B14F-4D97-AF65-F5344CB8AC3E}">
        <p14:creationId xmlns:p14="http://schemas.microsoft.com/office/powerpoint/2010/main" val="3734975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22CEDAE-EA75-42A0-A5F5-BD7B9C141984}"/>
              </a:ext>
            </a:extLst>
          </p:cNvPr>
          <p:cNvPicPr>
            <a:picLocks noChangeAspect="1"/>
          </p:cNvPicPr>
          <p:nvPr/>
        </p:nvPicPr>
        <p:blipFill>
          <a:blip r:embed="rId3">
            <a:alphaModFix amt="80000"/>
          </a:blip>
          <a:stretch>
            <a:fillRect/>
          </a:stretch>
        </p:blipFill>
        <p:spPr>
          <a:xfrm>
            <a:off x="1621153" y="1394059"/>
            <a:ext cx="9726931" cy="4900970"/>
          </a:xfrm>
          <a:prstGeom prst="rect">
            <a:avLst/>
          </a:prstGeom>
        </p:spPr>
      </p:pic>
      <p:sp>
        <p:nvSpPr>
          <p:cNvPr id="3" name="Rectangle 2">
            <a:extLst>
              <a:ext uri="{FF2B5EF4-FFF2-40B4-BE49-F238E27FC236}">
                <a16:creationId xmlns:a16="http://schemas.microsoft.com/office/drawing/2014/main" id="{65ADC2AF-6304-4443-8E42-F2D254CE7EF9}"/>
              </a:ext>
            </a:extLst>
          </p:cNvPr>
          <p:cNvSpPr/>
          <p:nvPr/>
        </p:nvSpPr>
        <p:spPr>
          <a:xfrm>
            <a:off x="1964053" y="55139"/>
            <a:ext cx="8721090" cy="1015663"/>
          </a:xfrm>
          <a:prstGeom prst="rect">
            <a:avLst/>
          </a:prstGeom>
          <a:solidFill>
            <a:schemeClr val="bg1"/>
          </a:solidFill>
        </p:spPr>
        <p:txBody>
          <a:bodyPr wrap="square">
            <a:spAutoFit/>
          </a:bodyPr>
          <a:lstStyle/>
          <a:p>
            <a:endParaRPr lang="en-US" sz="1200" b="0" i="0" u="none" strike="noStrike" baseline="0" dirty="0">
              <a:solidFill>
                <a:srgbClr val="000000"/>
              </a:solidFill>
              <a:latin typeface="Century Gothic" panose="020B0502020202020204" pitchFamily="34" charset="0"/>
            </a:endParaRPr>
          </a:p>
          <a:p>
            <a:pPr algn="ctr"/>
            <a:r>
              <a:rPr lang="en-US" sz="4800" b="0" i="0" u="none" strike="noStrike" baseline="0" dirty="0">
                <a:solidFill>
                  <a:srgbClr val="252525"/>
                </a:solidFill>
                <a:latin typeface="Calibri" panose="020F0502020204030204" pitchFamily="34" charset="0"/>
                <a:cs typeface="Calibri" panose="020F0502020204030204" pitchFamily="34" charset="0"/>
              </a:rPr>
              <a:t>Sexual Reproduction in Plants</a:t>
            </a:r>
            <a:endParaRPr lang="en-US" sz="4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55180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E3B14CF-3A41-4488-AE2A-287A21F9E720}"/>
              </a:ext>
            </a:extLst>
          </p:cNvPr>
          <p:cNvSpPr txBox="1"/>
          <p:nvPr/>
        </p:nvSpPr>
        <p:spPr>
          <a:xfrm>
            <a:off x="2161431" y="0"/>
            <a:ext cx="7830312" cy="830997"/>
          </a:xfrm>
          <a:prstGeom prst="rect">
            <a:avLst/>
          </a:prstGeom>
          <a:solidFill>
            <a:schemeClr val="bg1"/>
          </a:solidFill>
        </p:spPr>
        <p:txBody>
          <a:bodyPr wrap="square" rtlCol="0">
            <a:spAutoFit/>
          </a:bodyPr>
          <a:lstStyle/>
          <a:p>
            <a:pPr algn="ctr"/>
            <a:r>
              <a:rPr lang="en-US" sz="4800" dirty="0"/>
              <a:t>Seed Anatomy &amp; Germination</a:t>
            </a:r>
          </a:p>
        </p:txBody>
      </p:sp>
      <p:pic>
        <p:nvPicPr>
          <p:cNvPr id="5" name="Picture 4">
            <a:extLst>
              <a:ext uri="{FF2B5EF4-FFF2-40B4-BE49-F238E27FC236}">
                <a16:creationId xmlns:a16="http://schemas.microsoft.com/office/drawing/2014/main" id="{1E56F082-9EB6-4710-82B3-6D6974D28944}"/>
              </a:ext>
            </a:extLst>
          </p:cNvPr>
          <p:cNvPicPr>
            <a:picLocks noChangeAspect="1"/>
          </p:cNvPicPr>
          <p:nvPr/>
        </p:nvPicPr>
        <p:blipFill>
          <a:blip r:embed="rId3">
            <a:alphaModFix amt="70000"/>
          </a:blip>
          <a:stretch>
            <a:fillRect/>
          </a:stretch>
        </p:blipFill>
        <p:spPr>
          <a:xfrm>
            <a:off x="2557272" y="830997"/>
            <a:ext cx="7038630" cy="6049869"/>
          </a:xfrm>
          <a:prstGeom prst="rect">
            <a:avLst/>
          </a:prstGeom>
        </p:spPr>
      </p:pic>
    </p:spTree>
    <p:extLst>
      <p:ext uri="{BB962C8B-B14F-4D97-AF65-F5344CB8AC3E}">
        <p14:creationId xmlns:p14="http://schemas.microsoft.com/office/powerpoint/2010/main" val="36995931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6108</TotalTime>
  <Words>4588</Words>
  <Application>Microsoft Office PowerPoint</Application>
  <PresentationFormat>Widescreen</PresentationFormat>
  <Paragraphs>264</Paragraphs>
  <Slides>33</Slides>
  <Notes>30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33</vt:i4>
      </vt:variant>
    </vt:vector>
  </HeadingPairs>
  <TitlesOfParts>
    <vt:vector size="41" baseType="lpstr">
      <vt:lpstr>Arial</vt:lpstr>
      <vt:lpstr>Calibri</vt:lpstr>
      <vt:lpstr>Calibri Light</vt:lpstr>
      <vt:lpstr>Century Gothic</vt:lpstr>
      <vt:lpstr>Garamond</vt:lpstr>
      <vt:lpstr>Wingdings</vt:lpstr>
      <vt:lpstr>Office Theme</vt:lpstr>
      <vt:lpstr>1_Office Theme</vt:lpstr>
      <vt:lpstr>Module 5:  Plant Propagation - Seeds</vt:lpstr>
      <vt:lpstr>PowerPoint Presentation</vt:lpstr>
      <vt:lpstr>PowerPoint Presentation</vt:lpstr>
      <vt:lpstr>Two Basic Methods of  Plant Propagation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Stratification </vt:lpstr>
      <vt:lpstr>Seed Germination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Joe Willis</dc:creator>
  <cp:lastModifiedBy>Timmerman, Anna</cp:lastModifiedBy>
  <cp:revision>88</cp:revision>
  <dcterms:created xsi:type="dcterms:W3CDTF">2017-10-20T02:28:20Z</dcterms:created>
  <dcterms:modified xsi:type="dcterms:W3CDTF">2020-06-19T17:57:54Z</dcterms:modified>
</cp:coreProperties>
</file>