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83" r:id="rId4"/>
    <p:sldId id="279" r:id="rId5"/>
    <p:sldId id="284" r:id="rId6"/>
    <p:sldId id="285" r:id="rId7"/>
    <p:sldId id="280" r:id="rId8"/>
    <p:sldId id="281" r:id="rId9"/>
    <p:sldId id="276" r:id="rId10"/>
    <p:sldId id="277" r:id="rId11"/>
    <p:sldId id="278" r:id="rId12"/>
    <p:sldId id="273" r:id="rId13"/>
    <p:sldId id="274" r:id="rId14"/>
    <p:sldId id="275" r:id="rId15"/>
    <p:sldId id="286" r:id="rId16"/>
    <p:sldId id="270" r:id="rId17"/>
    <p:sldId id="271" r:id="rId18"/>
    <p:sldId id="287" r:id="rId19"/>
    <p:sldId id="25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8/10/2020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8/10/2020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hyperlink" Target="https://www.facebook.com/groups/538153443545779/"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560891" y="398071"/>
            <a:ext cx="4645250" cy="2889114"/>
          </a:xfrm>
        </p:spPr>
        <p:txBody>
          <a:bodyPr anchor="b">
            <a:normAutofit fontScale="90000"/>
          </a:bodyPr>
          <a:lstStyle/>
          <a:p>
            <a:pPr algn="l"/>
            <a:r>
              <a:rPr lang="en-US" dirty="0"/>
              <a:t>Module 19:</a:t>
            </a:r>
            <a:br>
              <a:rPr lang="en-US" dirty="0"/>
            </a:br>
            <a:r>
              <a:rPr lang="en-US" dirty="0"/>
              <a:t> </a:t>
            </a:r>
            <a:br>
              <a:rPr lang="en-US" dirty="0"/>
            </a:br>
            <a:r>
              <a:rPr lang="en-US" dirty="0"/>
              <a:t>Herbs in the Home Garden</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Subtitle 2">
            <a:extLst>
              <a:ext uri="{FF2B5EF4-FFF2-40B4-BE49-F238E27FC236}">
                <a16:creationId xmlns:a16="http://schemas.microsoft.com/office/drawing/2014/main" id="{75CBF79E-7274-4D0B-8390-12A17458E2A1}"/>
              </a:ext>
            </a:extLst>
          </p:cNvPr>
          <p:cNvSpPr txBox="1">
            <a:spLocks/>
          </p:cNvSpPr>
          <p:nvPr/>
        </p:nvSpPr>
        <p:spPr>
          <a:xfrm>
            <a:off x="5027059" y="4912467"/>
            <a:ext cx="6960093" cy="1147863"/>
          </a:xfrm>
          <a:prstGeom prst="rect">
            <a:avLst/>
          </a:prstGeom>
        </p:spPr>
        <p:txBody>
          <a:bodyPr vert="horz" lIns="91440" tIns="45720" rIns="91440" bIns="45720" rtlCol="0" anchor="t">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dirty="0"/>
              <a:t>LSU AgCenter Home Gardening Certificate Course</a:t>
            </a:r>
          </a:p>
          <a:p>
            <a:endParaRPr lang="en-US" sz="2000" dirty="0"/>
          </a:p>
          <a:p>
            <a:r>
              <a:rPr lang="en-US" sz="2000" dirty="0"/>
              <a:t>Dr. Joe Willis, Dr. Paula Barton-Willis, Anna Timmerman &amp; Chris Dunaway</a:t>
            </a:r>
          </a:p>
          <a:p>
            <a:endParaRPr lang="en-US" sz="2000" dirty="0"/>
          </a:p>
        </p:txBody>
      </p:sp>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6A1BB8-5E03-4CB0-9603-33CC7A2EC067}"/>
              </a:ext>
            </a:extLst>
          </p:cNvPr>
          <p:cNvSpPr txBox="1"/>
          <p:nvPr/>
        </p:nvSpPr>
        <p:spPr>
          <a:xfrm>
            <a:off x="3274218" y="0"/>
            <a:ext cx="5643563" cy="830997"/>
          </a:xfrm>
          <a:prstGeom prst="rect">
            <a:avLst/>
          </a:prstGeom>
          <a:noFill/>
        </p:spPr>
        <p:txBody>
          <a:bodyPr wrap="square" rtlCol="0">
            <a:spAutoFit/>
          </a:bodyPr>
          <a:lstStyle/>
          <a:p>
            <a:pPr algn="ctr"/>
            <a:r>
              <a:rPr lang="en-US" sz="4800" dirty="0"/>
              <a:t>Medium - Tall Herbs</a:t>
            </a:r>
          </a:p>
        </p:txBody>
      </p:sp>
      <p:sp>
        <p:nvSpPr>
          <p:cNvPr id="3" name="TextBox 2">
            <a:extLst>
              <a:ext uri="{FF2B5EF4-FFF2-40B4-BE49-F238E27FC236}">
                <a16:creationId xmlns:a16="http://schemas.microsoft.com/office/drawing/2014/main" id="{26025023-C134-4182-BC87-F2D79D3C2BE5}"/>
              </a:ext>
            </a:extLst>
          </p:cNvPr>
          <p:cNvSpPr txBox="1"/>
          <p:nvPr/>
        </p:nvSpPr>
        <p:spPr>
          <a:xfrm>
            <a:off x="1741581" y="887777"/>
            <a:ext cx="8204599" cy="4524315"/>
          </a:xfrm>
          <a:prstGeom prst="rect">
            <a:avLst/>
          </a:prstGeom>
          <a:noFill/>
        </p:spPr>
        <p:txBody>
          <a:bodyPr wrap="square" rtlCol="0">
            <a:spAutoFit/>
          </a:bodyPr>
          <a:lstStyle/>
          <a:p>
            <a:pPr marL="571500" indent="-571500">
              <a:buFont typeface="Arial" panose="020B0604020202020204" pitchFamily="34" charset="0"/>
              <a:buChar char="•"/>
            </a:pPr>
            <a:r>
              <a:rPr lang="en-US" sz="3200" dirty="0"/>
              <a:t>Anise (</a:t>
            </a:r>
            <a:r>
              <a:rPr lang="en-US" sz="3200" i="1" dirty="0"/>
              <a:t>Pimpinella </a:t>
            </a:r>
            <a:r>
              <a:rPr lang="en-US" sz="3200" i="1" dirty="0" err="1"/>
              <a:t>anisum</a:t>
            </a:r>
            <a:r>
              <a:rPr lang="en-US" sz="3200" dirty="0"/>
              <a:t>)</a:t>
            </a:r>
          </a:p>
          <a:p>
            <a:pPr marL="571500" indent="-571500">
              <a:buFont typeface="Arial" panose="020B0604020202020204" pitchFamily="34" charset="0"/>
              <a:buChar char="•"/>
            </a:pPr>
            <a:r>
              <a:rPr lang="en-US" sz="3200" dirty="0"/>
              <a:t>Basil (</a:t>
            </a:r>
            <a:r>
              <a:rPr lang="en-US" sz="3200" i="1" dirty="0" err="1"/>
              <a:t>Ocimum</a:t>
            </a:r>
            <a:r>
              <a:rPr lang="en-US" sz="3200" i="1" dirty="0"/>
              <a:t> </a:t>
            </a:r>
            <a:r>
              <a:rPr lang="en-US" sz="3200" i="1" dirty="0" err="1"/>
              <a:t>basilicum</a:t>
            </a:r>
            <a:r>
              <a:rPr lang="en-US" sz="3200" dirty="0"/>
              <a:t>)</a:t>
            </a:r>
          </a:p>
          <a:p>
            <a:pPr marL="571500" indent="-571500">
              <a:buFont typeface="Arial" panose="020B0604020202020204" pitchFamily="34" charset="0"/>
              <a:buChar char="•"/>
            </a:pPr>
            <a:r>
              <a:rPr lang="en-US" sz="3200" dirty="0"/>
              <a:t>Coriander (</a:t>
            </a:r>
            <a:r>
              <a:rPr lang="en-US" sz="3200" i="1" dirty="0"/>
              <a:t>Coriandrum sativum</a:t>
            </a:r>
            <a:r>
              <a:rPr lang="en-US" sz="3200" dirty="0"/>
              <a:t>), seeds</a:t>
            </a:r>
          </a:p>
          <a:p>
            <a:pPr marL="571500" indent="-571500">
              <a:buFont typeface="Arial" panose="020B0604020202020204" pitchFamily="34" charset="0"/>
              <a:buChar char="•"/>
            </a:pPr>
            <a:r>
              <a:rPr lang="en-US" sz="3200" dirty="0"/>
              <a:t>Dill (</a:t>
            </a:r>
            <a:r>
              <a:rPr lang="en-US" sz="3200" i="1" dirty="0" err="1"/>
              <a:t>Anethum</a:t>
            </a:r>
            <a:r>
              <a:rPr lang="en-US" sz="3200" i="1" dirty="0"/>
              <a:t> </a:t>
            </a:r>
            <a:r>
              <a:rPr lang="en-US" sz="3200" i="1" dirty="0" err="1"/>
              <a:t>graveolens</a:t>
            </a:r>
            <a:r>
              <a:rPr lang="en-US" sz="3200" dirty="0"/>
              <a:t>)</a:t>
            </a:r>
          </a:p>
          <a:p>
            <a:pPr marL="571500" indent="-571500">
              <a:buFont typeface="Arial" panose="020B0604020202020204" pitchFamily="34" charset="0"/>
              <a:buChar char="•"/>
            </a:pPr>
            <a:r>
              <a:rPr lang="en-US" sz="3200" dirty="0"/>
              <a:t>Fennel (</a:t>
            </a:r>
            <a:r>
              <a:rPr lang="en-US" sz="3200" i="1" dirty="0" err="1"/>
              <a:t>Foeniculum</a:t>
            </a:r>
            <a:r>
              <a:rPr lang="en-US" sz="3200" i="1" dirty="0"/>
              <a:t> vulgare</a:t>
            </a:r>
            <a:r>
              <a:rPr lang="en-US" sz="3200" dirty="0"/>
              <a:t>)</a:t>
            </a:r>
          </a:p>
          <a:p>
            <a:pPr marL="571500" indent="-571500">
              <a:buFont typeface="Arial" panose="020B0604020202020204" pitchFamily="34" charset="0"/>
              <a:buChar char="•"/>
            </a:pPr>
            <a:r>
              <a:rPr lang="en-US" sz="3200" dirty="0"/>
              <a:t>Lemon balm (</a:t>
            </a:r>
            <a:r>
              <a:rPr lang="en-US" sz="3200" i="1" dirty="0"/>
              <a:t>Melissa officinalis</a:t>
            </a:r>
            <a:r>
              <a:rPr lang="en-US" sz="3200" dirty="0"/>
              <a:t>)</a:t>
            </a:r>
          </a:p>
          <a:p>
            <a:pPr marL="571500" indent="-571500">
              <a:buFont typeface="Arial" panose="020B0604020202020204" pitchFamily="34" charset="0"/>
              <a:buChar char="•"/>
            </a:pPr>
            <a:r>
              <a:rPr lang="en-US" sz="3200" dirty="0"/>
              <a:t>Pineapple sage (</a:t>
            </a:r>
            <a:r>
              <a:rPr lang="en-US" sz="3200" i="1" dirty="0"/>
              <a:t>Salvia elegans</a:t>
            </a:r>
            <a:r>
              <a:rPr lang="en-US" sz="3200" dirty="0"/>
              <a:t>)</a:t>
            </a:r>
          </a:p>
          <a:p>
            <a:pPr marL="571500" indent="-571500">
              <a:buFont typeface="Arial" panose="020B0604020202020204" pitchFamily="34" charset="0"/>
              <a:buChar char="•"/>
            </a:pPr>
            <a:r>
              <a:rPr lang="en-US" sz="3200" dirty="0"/>
              <a:t>Rosemary (</a:t>
            </a:r>
            <a:r>
              <a:rPr lang="en-US" sz="3200" i="1" dirty="0"/>
              <a:t>Rosmarinus </a:t>
            </a:r>
            <a:r>
              <a:rPr lang="en-US" sz="3200" i="1" dirty="0" err="1"/>
              <a:t>officianalis</a:t>
            </a:r>
            <a:r>
              <a:rPr lang="en-US" sz="3200" dirty="0"/>
              <a:t>), standard</a:t>
            </a:r>
          </a:p>
          <a:p>
            <a:pPr marL="571500" indent="-571500">
              <a:buFont typeface="Arial" panose="020B0604020202020204" pitchFamily="34" charset="0"/>
              <a:buChar char="•"/>
            </a:pPr>
            <a:r>
              <a:rPr lang="en-US" sz="3200" dirty="0"/>
              <a:t>Sage (</a:t>
            </a:r>
            <a:r>
              <a:rPr lang="en-US" sz="3200" i="1" dirty="0"/>
              <a:t>Salvia officinalis</a:t>
            </a:r>
            <a:r>
              <a:rPr lang="en-US" sz="3200" dirty="0"/>
              <a:t>)</a:t>
            </a:r>
          </a:p>
        </p:txBody>
      </p:sp>
      <p:pic>
        <p:nvPicPr>
          <p:cNvPr id="4" name="Picture 3">
            <a:extLst>
              <a:ext uri="{FF2B5EF4-FFF2-40B4-BE49-F238E27FC236}">
                <a16:creationId xmlns:a16="http://schemas.microsoft.com/office/drawing/2014/main" id="{AB8062B7-34C5-4769-B9E4-D9E5A1F396CB}"/>
              </a:ext>
            </a:extLst>
          </p:cNvPr>
          <p:cNvPicPr>
            <a:picLocks noChangeAspect="1"/>
          </p:cNvPicPr>
          <p:nvPr/>
        </p:nvPicPr>
        <p:blipFill>
          <a:blip r:embed="rId3"/>
          <a:stretch>
            <a:fillRect/>
          </a:stretch>
        </p:blipFill>
        <p:spPr>
          <a:xfrm>
            <a:off x="0" y="0"/>
            <a:ext cx="1743075" cy="1743075"/>
          </a:xfrm>
          <a:prstGeom prst="rect">
            <a:avLst/>
          </a:prstGeom>
        </p:spPr>
      </p:pic>
      <p:pic>
        <p:nvPicPr>
          <p:cNvPr id="5" name="Picture 4">
            <a:extLst>
              <a:ext uri="{FF2B5EF4-FFF2-40B4-BE49-F238E27FC236}">
                <a16:creationId xmlns:a16="http://schemas.microsoft.com/office/drawing/2014/main" id="{61F3F7A0-CB3A-4358-B64A-4B51D95DF12E}"/>
              </a:ext>
            </a:extLst>
          </p:cNvPr>
          <p:cNvPicPr>
            <a:picLocks noChangeAspect="1"/>
          </p:cNvPicPr>
          <p:nvPr/>
        </p:nvPicPr>
        <p:blipFill>
          <a:blip r:embed="rId4"/>
          <a:stretch>
            <a:fillRect/>
          </a:stretch>
        </p:blipFill>
        <p:spPr>
          <a:xfrm>
            <a:off x="-1" y="1866895"/>
            <a:ext cx="1682351" cy="1682351"/>
          </a:xfrm>
          <a:prstGeom prst="rect">
            <a:avLst/>
          </a:prstGeom>
        </p:spPr>
      </p:pic>
      <p:pic>
        <p:nvPicPr>
          <p:cNvPr id="6" name="Picture 5">
            <a:extLst>
              <a:ext uri="{FF2B5EF4-FFF2-40B4-BE49-F238E27FC236}">
                <a16:creationId xmlns:a16="http://schemas.microsoft.com/office/drawing/2014/main" id="{F27FE31F-75D1-4EBA-AB1C-4171FB4A6D4F}"/>
              </a:ext>
            </a:extLst>
          </p:cNvPr>
          <p:cNvPicPr>
            <a:picLocks noChangeAspect="1"/>
          </p:cNvPicPr>
          <p:nvPr/>
        </p:nvPicPr>
        <p:blipFill>
          <a:blip r:embed="rId5"/>
          <a:stretch>
            <a:fillRect/>
          </a:stretch>
        </p:blipFill>
        <p:spPr>
          <a:xfrm>
            <a:off x="-27388" y="3673066"/>
            <a:ext cx="1709738" cy="1280653"/>
          </a:xfrm>
          <a:prstGeom prst="rect">
            <a:avLst/>
          </a:prstGeom>
        </p:spPr>
      </p:pic>
      <p:pic>
        <p:nvPicPr>
          <p:cNvPr id="7" name="Picture 6">
            <a:extLst>
              <a:ext uri="{FF2B5EF4-FFF2-40B4-BE49-F238E27FC236}">
                <a16:creationId xmlns:a16="http://schemas.microsoft.com/office/drawing/2014/main" id="{C9C44D62-D612-4461-A6CA-49E874A355F7}"/>
              </a:ext>
            </a:extLst>
          </p:cNvPr>
          <p:cNvPicPr>
            <a:picLocks noChangeAspect="1"/>
          </p:cNvPicPr>
          <p:nvPr/>
        </p:nvPicPr>
        <p:blipFill>
          <a:blip r:embed="rId6"/>
          <a:stretch>
            <a:fillRect/>
          </a:stretch>
        </p:blipFill>
        <p:spPr>
          <a:xfrm>
            <a:off x="85724" y="5077539"/>
            <a:ext cx="1571626" cy="1571626"/>
          </a:xfrm>
          <a:prstGeom prst="rect">
            <a:avLst/>
          </a:prstGeom>
        </p:spPr>
      </p:pic>
      <p:pic>
        <p:nvPicPr>
          <p:cNvPr id="8" name="Picture 7">
            <a:extLst>
              <a:ext uri="{FF2B5EF4-FFF2-40B4-BE49-F238E27FC236}">
                <a16:creationId xmlns:a16="http://schemas.microsoft.com/office/drawing/2014/main" id="{0BBFAA95-02FB-4FF2-8F46-42533BBD2B16}"/>
              </a:ext>
            </a:extLst>
          </p:cNvPr>
          <p:cNvPicPr>
            <a:picLocks noChangeAspect="1"/>
          </p:cNvPicPr>
          <p:nvPr/>
        </p:nvPicPr>
        <p:blipFill>
          <a:blip r:embed="rId7"/>
          <a:stretch>
            <a:fillRect/>
          </a:stretch>
        </p:blipFill>
        <p:spPr>
          <a:xfrm>
            <a:off x="9911951" y="95278"/>
            <a:ext cx="2143125" cy="2143125"/>
          </a:xfrm>
          <a:prstGeom prst="rect">
            <a:avLst/>
          </a:prstGeom>
        </p:spPr>
      </p:pic>
      <p:pic>
        <p:nvPicPr>
          <p:cNvPr id="9" name="Picture 8">
            <a:extLst>
              <a:ext uri="{FF2B5EF4-FFF2-40B4-BE49-F238E27FC236}">
                <a16:creationId xmlns:a16="http://schemas.microsoft.com/office/drawing/2014/main" id="{AFB816E1-9D06-43D9-83A9-E49745881ABC}"/>
              </a:ext>
            </a:extLst>
          </p:cNvPr>
          <p:cNvPicPr>
            <a:picLocks noChangeAspect="1"/>
          </p:cNvPicPr>
          <p:nvPr/>
        </p:nvPicPr>
        <p:blipFill>
          <a:blip r:embed="rId8"/>
          <a:stretch>
            <a:fillRect/>
          </a:stretch>
        </p:blipFill>
        <p:spPr>
          <a:xfrm>
            <a:off x="10170912" y="2323845"/>
            <a:ext cx="2047875" cy="2047875"/>
          </a:xfrm>
          <a:prstGeom prst="rect">
            <a:avLst/>
          </a:prstGeom>
        </p:spPr>
      </p:pic>
      <p:pic>
        <p:nvPicPr>
          <p:cNvPr id="10" name="Picture 9">
            <a:extLst>
              <a:ext uri="{FF2B5EF4-FFF2-40B4-BE49-F238E27FC236}">
                <a16:creationId xmlns:a16="http://schemas.microsoft.com/office/drawing/2014/main" id="{D855740F-B147-4C56-8411-B46B20E89B56}"/>
              </a:ext>
            </a:extLst>
          </p:cNvPr>
          <p:cNvPicPr>
            <a:picLocks noChangeAspect="1"/>
          </p:cNvPicPr>
          <p:nvPr/>
        </p:nvPicPr>
        <p:blipFill>
          <a:blip r:embed="rId9"/>
          <a:stretch>
            <a:fillRect/>
          </a:stretch>
        </p:blipFill>
        <p:spPr>
          <a:xfrm>
            <a:off x="10088161" y="4576734"/>
            <a:ext cx="2047876" cy="1737337"/>
          </a:xfrm>
          <a:prstGeom prst="rect">
            <a:avLst/>
          </a:prstGeom>
        </p:spPr>
      </p:pic>
      <p:pic>
        <p:nvPicPr>
          <p:cNvPr id="11" name="Picture 10">
            <a:extLst>
              <a:ext uri="{FF2B5EF4-FFF2-40B4-BE49-F238E27FC236}">
                <a16:creationId xmlns:a16="http://schemas.microsoft.com/office/drawing/2014/main" id="{90E584EA-44C3-40C7-922B-562161082450}"/>
              </a:ext>
            </a:extLst>
          </p:cNvPr>
          <p:cNvPicPr>
            <a:picLocks noChangeAspect="1"/>
          </p:cNvPicPr>
          <p:nvPr/>
        </p:nvPicPr>
        <p:blipFill>
          <a:blip r:embed="rId10"/>
          <a:stretch>
            <a:fillRect/>
          </a:stretch>
        </p:blipFill>
        <p:spPr>
          <a:xfrm>
            <a:off x="2608062" y="5379136"/>
            <a:ext cx="2176462" cy="1448337"/>
          </a:xfrm>
          <a:prstGeom prst="rect">
            <a:avLst/>
          </a:prstGeom>
        </p:spPr>
      </p:pic>
      <p:pic>
        <p:nvPicPr>
          <p:cNvPr id="12" name="Picture 11">
            <a:extLst>
              <a:ext uri="{FF2B5EF4-FFF2-40B4-BE49-F238E27FC236}">
                <a16:creationId xmlns:a16="http://schemas.microsoft.com/office/drawing/2014/main" id="{392639AC-2D26-4275-9881-FA25120C11E9}"/>
              </a:ext>
            </a:extLst>
          </p:cNvPr>
          <p:cNvPicPr>
            <a:picLocks noChangeAspect="1"/>
          </p:cNvPicPr>
          <p:nvPr/>
        </p:nvPicPr>
        <p:blipFill>
          <a:blip r:embed="rId11"/>
          <a:stretch>
            <a:fillRect/>
          </a:stretch>
        </p:blipFill>
        <p:spPr>
          <a:xfrm>
            <a:off x="6691311" y="4922474"/>
            <a:ext cx="1904999" cy="1904999"/>
          </a:xfrm>
          <a:prstGeom prst="rect">
            <a:avLst/>
          </a:prstGeom>
        </p:spPr>
      </p:pic>
    </p:spTree>
    <p:extLst>
      <p:ext uri="{BB962C8B-B14F-4D97-AF65-F5344CB8AC3E}">
        <p14:creationId xmlns:p14="http://schemas.microsoft.com/office/powerpoint/2010/main" val="157767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FC284E-498B-4C1A-A00F-EA8CA214B548}"/>
              </a:ext>
            </a:extLst>
          </p:cNvPr>
          <p:cNvSpPr txBox="1"/>
          <p:nvPr/>
        </p:nvSpPr>
        <p:spPr>
          <a:xfrm>
            <a:off x="3509962" y="0"/>
            <a:ext cx="5172075" cy="830997"/>
          </a:xfrm>
          <a:prstGeom prst="rect">
            <a:avLst/>
          </a:prstGeom>
          <a:noFill/>
        </p:spPr>
        <p:txBody>
          <a:bodyPr wrap="square" rtlCol="0">
            <a:spAutoFit/>
          </a:bodyPr>
          <a:lstStyle/>
          <a:p>
            <a:pPr algn="ctr"/>
            <a:r>
              <a:rPr lang="en-US" sz="4800" dirty="0"/>
              <a:t>Very Tall Herbs</a:t>
            </a:r>
          </a:p>
        </p:txBody>
      </p:sp>
      <p:sp>
        <p:nvSpPr>
          <p:cNvPr id="3" name="TextBox 2">
            <a:extLst>
              <a:ext uri="{FF2B5EF4-FFF2-40B4-BE49-F238E27FC236}">
                <a16:creationId xmlns:a16="http://schemas.microsoft.com/office/drawing/2014/main" id="{05E75557-55D8-4AA9-97B2-36EDB0069DFA}"/>
              </a:ext>
            </a:extLst>
          </p:cNvPr>
          <p:cNvSpPr txBox="1"/>
          <p:nvPr/>
        </p:nvSpPr>
        <p:spPr>
          <a:xfrm>
            <a:off x="2431255" y="1366897"/>
            <a:ext cx="7329488" cy="2062103"/>
          </a:xfrm>
          <a:prstGeom prst="rect">
            <a:avLst/>
          </a:prstGeom>
          <a:noFill/>
        </p:spPr>
        <p:txBody>
          <a:bodyPr wrap="square" rtlCol="0">
            <a:spAutoFit/>
          </a:bodyPr>
          <a:lstStyle/>
          <a:p>
            <a:pPr marL="457200" indent="-457200">
              <a:buFont typeface="Arial" panose="020B0604020202020204" pitchFamily="34" charset="0"/>
              <a:buChar char="•"/>
            </a:pPr>
            <a:r>
              <a:rPr lang="en-US" sz="3200" dirty="0"/>
              <a:t>Bay leaf (</a:t>
            </a:r>
            <a:r>
              <a:rPr lang="en-US" sz="3200" i="1" dirty="0"/>
              <a:t>Laurus </a:t>
            </a:r>
            <a:r>
              <a:rPr lang="en-US" sz="3200" i="1" dirty="0" err="1"/>
              <a:t>nobilis</a:t>
            </a:r>
            <a:r>
              <a:rPr lang="en-US" sz="3200" dirty="0"/>
              <a:t>) small tree</a:t>
            </a:r>
          </a:p>
          <a:p>
            <a:pPr marL="457200" indent="-457200">
              <a:buFont typeface="Arial" panose="020B0604020202020204" pitchFamily="34" charset="0"/>
              <a:buChar char="•"/>
            </a:pPr>
            <a:r>
              <a:rPr lang="en-US" sz="3200" dirty="0"/>
              <a:t>Ginger (</a:t>
            </a:r>
            <a:r>
              <a:rPr lang="en-US" sz="3200" i="1" dirty="0"/>
              <a:t>Zingiber </a:t>
            </a:r>
            <a:r>
              <a:rPr lang="en-US" sz="3200" i="1" dirty="0" err="1"/>
              <a:t>officinale</a:t>
            </a:r>
            <a:r>
              <a:rPr lang="en-US" sz="3200" dirty="0"/>
              <a:t>)</a:t>
            </a:r>
          </a:p>
          <a:p>
            <a:pPr marL="457200" indent="-457200">
              <a:buFont typeface="Arial" panose="020B0604020202020204" pitchFamily="34" charset="0"/>
              <a:buChar char="•"/>
            </a:pPr>
            <a:r>
              <a:rPr lang="en-US" sz="3200" dirty="0"/>
              <a:t>Lemon grass (</a:t>
            </a:r>
            <a:r>
              <a:rPr lang="en-US" sz="3200" i="1" dirty="0"/>
              <a:t>Cymbopogon </a:t>
            </a:r>
            <a:r>
              <a:rPr lang="en-US" sz="3200" i="1" dirty="0" err="1"/>
              <a:t>citratus</a:t>
            </a:r>
            <a:r>
              <a:rPr lang="en-US" sz="3200" dirty="0"/>
              <a:t>)</a:t>
            </a:r>
          </a:p>
          <a:p>
            <a:pPr marL="457200" indent="-457200">
              <a:buFont typeface="Arial" panose="020B0604020202020204" pitchFamily="34" charset="0"/>
              <a:buChar char="•"/>
            </a:pPr>
            <a:r>
              <a:rPr lang="en-US" sz="3200" dirty="0"/>
              <a:t>Turmeric (</a:t>
            </a:r>
            <a:r>
              <a:rPr lang="en-US" sz="3200" i="1" dirty="0"/>
              <a:t>Curcuma longa</a:t>
            </a:r>
            <a:r>
              <a:rPr lang="en-US" sz="3200" dirty="0"/>
              <a:t>)</a:t>
            </a:r>
          </a:p>
        </p:txBody>
      </p:sp>
      <p:pic>
        <p:nvPicPr>
          <p:cNvPr id="4" name="Picture 3">
            <a:extLst>
              <a:ext uri="{FF2B5EF4-FFF2-40B4-BE49-F238E27FC236}">
                <a16:creationId xmlns:a16="http://schemas.microsoft.com/office/drawing/2014/main" id="{02C0906C-9D55-481D-9C1D-0457B664B8AE}"/>
              </a:ext>
            </a:extLst>
          </p:cNvPr>
          <p:cNvPicPr>
            <a:picLocks noChangeAspect="1"/>
          </p:cNvPicPr>
          <p:nvPr/>
        </p:nvPicPr>
        <p:blipFill>
          <a:blip r:embed="rId3"/>
          <a:stretch>
            <a:fillRect/>
          </a:stretch>
        </p:blipFill>
        <p:spPr>
          <a:xfrm>
            <a:off x="0" y="3671887"/>
            <a:ext cx="3661683" cy="2414588"/>
          </a:xfrm>
          <a:prstGeom prst="rect">
            <a:avLst/>
          </a:prstGeom>
        </p:spPr>
      </p:pic>
      <p:pic>
        <p:nvPicPr>
          <p:cNvPr id="5" name="Picture 4">
            <a:extLst>
              <a:ext uri="{FF2B5EF4-FFF2-40B4-BE49-F238E27FC236}">
                <a16:creationId xmlns:a16="http://schemas.microsoft.com/office/drawing/2014/main" id="{AE4E31DA-6110-40C5-A713-D31840B3E18B}"/>
              </a:ext>
            </a:extLst>
          </p:cNvPr>
          <p:cNvPicPr>
            <a:picLocks noChangeAspect="1"/>
          </p:cNvPicPr>
          <p:nvPr/>
        </p:nvPicPr>
        <p:blipFill>
          <a:blip r:embed="rId4"/>
          <a:stretch>
            <a:fillRect/>
          </a:stretch>
        </p:blipFill>
        <p:spPr>
          <a:xfrm>
            <a:off x="4388942" y="4262348"/>
            <a:ext cx="3414114" cy="2386072"/>
          </a:xfrm>
          <a:prstGeom prst="rect">
            <a:avLst/>
          </a:prstGeom>
        </p:spPr>
      </p:pic>
      <p:pic>
        <p:nvPicPr>
          <p:cNvPr id="6" name="Picture 5">
            <a:extLst>
              <a:ext uri="{FF2B5EF4-FFF2-40B4-BE49-F238E27FC236}">
                <a16:creationId xmlns:a16="http://schemas.microsoft.com/office/drawing/2014/main" id="{087017EF-8D92-469C-B338-2A4D7027ED47}"/>
              </a:ext>
            </a:extLst>
          </p:cNvPr>
          <p:cNvPicPr>
            <a:picLocks noChangeAspect="1"/>
          </p:cNvPicPr>
          <p:nvPr/>
        </p:nvPicPr>
        <p:blipFill>
          <a:blip r:embed="rId5"/>
          <a:stretch>
            <a:fillRect/>
          </a:stretch>
        </p:blipFill>
        <p:spPr>
          <a:xfrm>
            <a:off x="9134475" y="497830"/>
            <a:ext cx="2753012" cy="2062102"/>
          </a:xfrm>
          <a:prstGeom prst="rect">
            <a:avLst/>
          </a:prstGeom>
        </p:spPr>
      </p:pic>
      <p:pic>
        <p:nvPicPr>
          <p:cNvPr id="7" name="Picture 6">
            <a:extLst>
              <a:ext uri="{FF2B5EF4-FFF2-40B4-BE49-F238E27FC236}">
                <a16:creationId xmlns:a16="http://schemas.microsoft.com/office/drawing/2014/main" id="{2FF91523-589C-4E88-B411-A7D4F4D0D526}"/>
              </a:ext>
            </a:extLst>
          </p:cNvPr>
          <p:cNvPicPr>
            <a:picLocks noChangeAspect="1"/>
          </p:cNvPicPr>
          <p:nvPr/>
        </p:nvPicPr>
        <p:blipFill>
          <a:blip r:embed="rId6"/>
          <a:stretch>
            <a:fillRect/>
          </a:stretch>
        </p:blipFill>
        <p:spPr>
          <a:xfrm>
            <a:off x="9134475" y="3496530"/>
            <a:ext cx="2753011" cy="2765301"/>
          </a:xfrm>
          <a:prstGeom prst="rect">
            <a:avLst/>
          </a:prstGeom>
        </p:spPr>
      </p:pic>
    </p:spTree>
    <p:extLst>
      <p:ext uri="{BB962C8B-B14F-4D97-AF65-F5344CB8AC3E}">
        <p14:creationId xmlns:p14="http://schemas.microsoft.com/office/powerpoint/2010/main" val="1009501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D925A4-93B6-4A15-8D82-759185AAB7F2}"/>
              </a:ext>
            </a:extLst>
          </p:cNvPr>
          <p:cNvSpPr txBox="1"/>
          <p:nvPr/>
        </p:nvSpPr>
        <p:spPr>
          <a:xfrm>
            <a:off x="2903934" y="0"/>
            <a:ext cx="6384132" cy="830997"/>
          </a:xfrm>
          <a:prstGeom prst="rect">
            <a:avLst/>
          </a:prstGeom>
          <a:noFill/>
        </p:spPr>
        <p:txBody>
          <a:bodyPr wrap="square" rtlCol="0">
            <a:spAutoFit/>
          </a:bodyPr>
          <a:lstStyle/>
          <a:p>
            <a:pPr algn="ctr"/>
            <a:r>
              <a:rPr lang="en-US" sz="4800" dirty="0"/>
              <a:t>Annual &amp; Biennial Herbs</a:t>
            </a:r>
          </a:p>
        </p:txBody>
      </p:sp>
      <p:sp>
        <p:nvSpPr>
          <p:cNvPr id="3" name="TextBox 2">
            <a:extLst>
              <a:ext uri="{FF2B5EF4-FFF2-40B4-BE49-F238E27FC236}">
                <a16:creationId xmlns:a16="http://schemas.microsoft.com/office/drawing/2014/main" id="{DD2F6DF7-1ED3-44FB-85FA-A11C595B5625}"/>
              </a:ext>
            </a:extLst>
          </p:cNvPr>
          <p:cNvSpPr txBox="1"/>
          <p:nvPr/>
        </p:nvSpPr>
        <p:spPr>
          <a:xfrm>
            <a:off x="142875" y="742615"/>
            <a:ext cx="8043921" cy="4524315"/>
          </a:xfrm>
          <a:prstGeom prst="rect">
            <a:avLst/>
          </a:prstGeom>
          <a:noFill/>
        </p:spPr>
        <p:txBody>
          <a:bodyPr wrap="square" rtlCol="0">
            <a:spAutoFit/>
          </a:bodyPr>
          <a:lstStyle/>
          <a:p>
            <a:pPr marL="457200" indent="-457200">
              <a:buFont typeface="Arial" panose="020B0604020202020204" pitchFamily="34" charset="0"/>
              <a:buChar char="•"/>
            </a:pPr>
            <a:r>
              <a:rPr lang="en-US" sz="3200" dirty="0"/>
              <a:t>Anise – green and mature seed</a:t>
            </a:r>
          </a:p>
          <a:p>
            <a:pPr marL="457200" indent="-457200">
              <a:buFont typeface="Arial" panose="020B0604020202020204" pitchFamily="34" charset="0"/>
              <a:buChar char="•"/>
            </a:pPr>
            <a:r>
              <a:rPr lang="en-US" sz="3200" dirty="0"/>
              <a:t>Basil – at least 64 species to choose from, pinch back, remove flower heads</a:t>
            </a:r>
          </a:p>
          <a:p>
            <a:pPr marL="457200" indent="-457200">
              <a:buFont typeface="Arial" panose="020B0604020202020204" pitchFamily="34" charset="0"/>
              <a:buChar char="•"/>
            </a:pPr>
            <a:r>
              <a:rPr lang="en-US" sz="3200" dirty="0"/>
              <a:t>Cilantro – will tolerate full sun or partial shade</a:t>
            </a:r>
          </a:p>
          <a:p>
            <a:pPr marL="457200" indent="-457200">
              <a:buFont typeface="Arial" panose="020B0604020202020204" pitchFamily="34" charset="0"/>
              <a:buChar char="•"/>
            </a:pPr>
            <a:r>
              <a:rPr lang="en-US" sz="3200" dirty="0"/>
              <a:t>Dill – can tolerate drier soils, leaf and seed</a:t>
            </a:r>
          </a:p>
          <a:p>
            <a:pPr marL="457200" indent="-457200">
              <a:buFont typeface="Arial" panose="020B0604020202020204" pitchFamily="34" charset="0"/>
              <a:buChar char="•"/>
            </a:pPr>
            <a:r>
              <a:rPr lang="en-US" sz="3200" dirty="0"/>
              <a:t>Fennel – leaf-type and bulb-type</a:t>
            </a:r>
          </a:p>
          <a:p>
            <a:pPr marL="457200" indent="-457200">
              <a:buFont typeface="Arial" panose="020B0604020202020204" pitchFamily="34" charset="0"/>
              <a:buChar char="•"/>
            </a:pPr>
            <a:r>
              <a:rPr lang="en-US" sz="3200" dirty="0"/>
              <a:t>Parsley – flat leaf and curly leaf</a:t>
            </a:r>
          </a:p>
          <a:p>
            <a:pPr marL="457200" indent="-457200">
              <a:buFont typeface="Arial" panose="020B0604020202020204" pitchFamily="34" charset="0"/>
              <a:buChar char="•"/>
            </a:pPr>
            <a:r>
              <a:rPr lang="en-US" sz="3200" dirty="0"/>
              <a:t>Summer savory – milder than winter savory</a:t>
            </a:r>
          </a:p>
        </p:txBody>
      </p:sp>
      <p:pic>
        <p:nvPicPr>
          <p:cNvPr id="4" name="Picture 3">
            <a:extLst>
              <a:ext uri="{FF2B5EF4-FFF2-40B4-BE49-F238E27FC236}">
                <a16:creationId xmlns:a16="http://schemas.microsoft.com/office/drawing/2014/main" id="{4EF1F830-2377-4409-83AC-5A0261BCBD5B}"/>
              </a:ext>
            </a:extLst>
          </p:cNvPr>
          <p:cNvPicPr>
            <a:picLocks noChangeAspect="1"/>
          </p:cNvPicPr>
          <p:nvPr/>
        </p:nvPicPr>
        <p:blipFill>
          <a:blip r:embed="rId3"/>
          <a:stretch>
            <a:fillRect/>
          </a:stretch>
        </p:blipFill>
        <p:spPr>
          <a:xfrm>
            <a:off x="9415462" y="21372"/>
            <a:ext cx="2749155" cy="1578907"/>
          </a:xfrm>
          <a:prstGeom prst="rect">
            <a:avLst/>
          </a:prstGeom>
        </p:spPr>
      </p:pic>
      <p:pic>
        <p:nvPicPr>
          <p:cNvPr id="5" name="Picture 4">
            <a:extLst>
              <a:ext uri="{FF2B5EF4-FFF2-40B4-BE49-F238E27FC236}">
                <a16:creationId xmlns:a16="http://schemas.microsoft.com/office/drawing/2014/main" id="{16F2F154-AAF2-4A0C-A175-949F24A51395}"/>
              </a:ext>
            </a:extLst>
          </p:cNvPr>
          <p:cNvPicPr>
            <a:picLocks noChangeAspect="1"/>
          </p:cNvPicPr>
          <p:nvPr/>
        </p:nvPicPr>
        <p:blipFill>
          <a:blip r:embed="rId4"/>
          <a:stretch>
            <a:fillRect/>
          </a:stretch>
        </p:blipFill>
        <p:spPr>
          <a:xfrm>
            <a:off x="8159413" y="2104698"/>
            <a:ext cx="4005204" cy="2102733"/>
          </a:xfrm>
          <a:prstGeom prst="rect">
            <a:avLst/>
          </a:prstGeom>
        </p:spPr>
      </p:pic>
      <p:pic>
        <p:nvPicPr>
          <p:cNvPr id="6" name="Picture 5">
            <a:extLst>
              <a:ext uri="{FF2B5EF4-FFF2-40B4-BE49-F238E27FC236}">
                <a16:creationId xmlns:a16="http://schemas.microsoft.com/office/drawing/2014/main" id="{9B9C3538-1AFF-4CF8-8507-9742346CEB01}"/>
              </a:ext>
            </a:extLst>
          </p:cNvPr>
          <p:cNvPicPr>
            <a:picLocks noChangeAspect="1"/>
          </p:cNvPicPr>
          <p:nvPr/>
        </p:nvPicPr>
        <p:blipFill>
          <a:blip r:embed="rId5"/>
          <a:stretch>
            <a:fillRect/>
          </a:stretch>
        </p:blipFill>
        <p:spPr>
          <a:xfrm>
            <a:off x="9642276" y="4438977"/>
            <a:ext cx="2295525" cy="2295525"/>
          </a:xfrm>
          <a:prstGeom prst="rect">
            <a:avLst/>
          </a:prstGeom>
        </p:spPr>
      </p:pic>
      <p:pic>
        <p:nvPicPr>
          <p:cNvPr id="7" name="Picture 6">
            <a:extLst>
              <a:ext uri="{FF2B5EF4-FFF2-40B4-BE49-F238E27FC236}">
                <a16:creationId xmlns:a16="http://schemas.microsoft.com/office/drawing/2014/main" id="{AFB2DEBB-BAA9-412A-ACF1-A9A6F2CD7A25}"/>
              </a:ext>
            </a:extLst>
          </p:cNvPr>
          <p:cNvPicPr>
            <a:picLocks noChangeAspect="1"/>
          </p:cNvPicPr>
          <p:nvPr/>
        </p:nvPicPr>
        <p:blipFill>
          <a:blip r:embed="rId6"/>
          <a:stretch>
            <a:fillRect/>
          </a:stretch>
        </p:blipFill>
        <p:spPr>
          <a:xfrm>
            <a:off x="2189559" y="5133975"/>
            <a:ext cx="1724025" cy="1724025"/>
          </a:xfrm>
          <a:prstGeom prst="rect">
            <a:avLst/>
          </a:prstGeom>
        </p:spPr>
      </p:pic>
      <p:pic>
        <p:nvPicPr>
          <p:cNvPr id="8" name="Picture 7">
            <a:extLst>
              <a:ext uri="{FF2B5EF4-FFF2-40B4-BE49-F238E27FC236}">
                <a16:creationId xmlns:a16="http://schemas.microsoft.com/office/drawing/2014/main" id="{05219D06-5E39-46CE-8D81-860DC470F5B6}"/>
              </a:ext>
            </a:extLst>
          </p:cNvPr>
          <p:cNvPicPr>
            <a:picLocks noChangeAspect="1"/>
          </p:cNvPicPr>
          <p:nvPr/>
        </p:nvPicPr>
        <p:blipFill>
          <a:blip r:embed="rId7"/>
          <a:stretch>
            <a:fillRect/>
          </a:stretch>
        </p:blipFill>
        <p:spPr>
          <a:xfrm>
            <a:off x="5674280" y="5112070"/>
            <a:ext cx="2295525" cy="1721644"/>
          </a:xfrm>
          <a:prstGeom prst="rect">
            <a:avLst/>
          </a:prstGeom>
        </p:spPr>
      </p:pic>
    </p:spTree>
    <p:extLst>
      <p:ext uri="{BB962C8B-B14F-4D97-AF65-F5344CB8AC3E}">
        <p14:creationId xmlns:p14="http://schemas.microsoft.com/office/powerpoint/2010/main" val="1026544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6C37BD6-57A5-446B-9598-462F91CDE20E}"/>
              </a:ext>
            </a:extLst>
          </p:cNvPr>
          <p:cNvSpPr txBox="1"/>
          <p:nvPr/>
        </p:nvSpPr>
        <p:spPr>
          <a:xfrm>
            <a:off x="2903934" y="0"/>
            <a:ext cx="6384132" cy="830997"/>
          </a:xfrm>
          <a:prstGeom prst="rect">
            <a:avLst/>
          </a:prstGeom>
          <a:noFill/>
        </p:spPr>
        <p:txBody>
          <a:bodyPr wrap="square" rtlCol="0">
            <a:spAutoFit/>
          </a:bodyPr>
          <a:lstStyle/>
          <a:p>
            <a:pPr algn="ctr"/>
            <a:r>
              <a:rPr lang="en-US" sz="4800" dirty="0"/>
              <a:t>Perennial Herbs</a:t>
            </a:r>
          </a:p>
        </p:txBody>
      </p:sp>
      <p:sp>
        <p:nvSpPr>
          <p:cNvPr id="4" name="TextBox 3">
            <a:extLst>
              <a:ext uri="{FF2B5EF4-FFF2-40B4-BE49-F238E27FC236}">
                <a16:creationId xmlns:a16="http://schemas.microsoft.com/office/drawing/2014/main" id="{07F40070-482D-4208-BC8E-C8CAC72ECBBD}"/>
              </a:ext>
            </a:extLst>
          </p:cNvPr>
          <p:cNvSpPr txBox="1"/>
          <p:nvPr/>
        </p:nvSpPr>
        <p:spPr>
          <a:xfrm>
            <a:off x="318493" y="721280"/>
            <a:ext cx="7110652" cy="6124754"/>
          </a:xfrm>
          <a:prstGeom prst="rect">
            <a:avLst/>
          </a:prstGeom>
          <a:noFill/>
        </p:spPr>
        <p:txBody>
          <a:bodyPr wrap="square" rtlCol="0">
            <a:spAutoFit/>
          </a:bodyPr>
          <a:lstStyle/>
          <a:p>
            <a:pPr marL="457200" indent="-457200">
              <a:buFont typeface="Arial" panose="020B0604020202020204" pitchFamily="34" charset="0"/>
              <a:buChar char="•"/>
            </a:pPr>
            <a:r>
              <a:rPr lang="en-US" sz="2800" dirty="0"/>
              <a:t>Bay leaf – pruned as shrub or small tree</a:t>
            </a:r>
          </a:p>
          <a:p>
            <a:pPr marL="457200" indent="-457200">
              <a:buFont typeface="Arial" panose="020B0604020202020204" pitchFamily="34" charset="0"/>
              <a:buChar char="•"/>
            </a:pPr>
            <a:r>
              <a:rPr lang="en-US" sz="2800" dirty="0"/>
              <a:t>Chives – nice edible flowers</a:t>
            </a:r>
          </a:p>
          <a:p>
            <a:pPr marL="457200" indent="-457200">
              <a:buFont typeface="Arial" panose="020B0604020202020204" pitchFamily="34" charset="0"/>
              <a:buChar char="•"/>
            </a:pPr>
            <a:r>
              <a:rPr lang="en-US" sz="2800" dirty="0"/>
              <a:t>Ginger – harvest as needed</a:t>
            </a:r>
          </a:p>
          <a:p>
            <a:pPr marL="457200" indent="-457200">
              <a:buFont typeface="Arial" panose="020B0604020202020204" pitchFamily="34" charset="0"/>
              <a:buChar char="•"/>
            </a:pPr>
            <a:r>
              <a:rPr lang="en-US" sz="2800" dirty="0"/>
              <a:t>Lemon balm - edible</a:t>
            </a:r>
          </a:p>
          <a:p>
            <a:pPr marL="457200" indent="-457200">
              <a:buFont typeface="Arial" panose="020B0604020202020204" pitchFamily="34" charset="0"/>
              <a:buChar char="•"/>
            </a:pPr>
            <a:r>
              <a:rPr lang="en-US" sz="2800" dirty="0"/>
              <a:t>Lemon grass – tall grass flower spikes</a:t>
            </a:r>
          </a:p>
          <a:p>
            <a:pPr marL="457200" indent="-457200">
              <a:buFont typeface="Arial" panose="020B0604020202020204" pitchFamily="34" charset="0"/>
              <a:buChar char="•"/>
            </a:pPr>
            <a:r>
              <a:rPr lang="en-US" sz="2800" dirty="0"/>
              <a:t>Marjoram – spreads easily, an oregano</a:t>
            </a:r>
          </a:p>
          <a:p>
            <a:pPr marL="457200" indent="-457200">
              <a:buFont typeface="Arial" panose="020B0604020202020204" pitchFamily="34" charset="0"/>
              <a:buChar char="•"/>
            </a:pPr>
            <a:r>
              <a:rPr lang="en-US" sz="2800" dirty="0"/>
              <a:t>Mint – invasive, peppermint and spearmint most popular</a:t>
            </a:r>
          </a:p>
          <a:p>
            <a:pPr marL="457200" indent="-457200">
              <a:buFont typeface="Arial" panose="020B0604020202020204" pitchFamily="34" charset="0"/>
              <a:buChar char="•"/>
            </a:pPr>
            <a:r>
              <a:rPr lang="en-US" sz="2800" dirty="0"/>
              <a:t>Oregano – multiple types, German popular</a:t>
            </a:r>
          </a:p>
          <a:p>
            <a:pPr marL="457200" indent="-457200">
              <a:buFont typeface="Arial" panose="020B0604020202020204" pitchFamily="34" charset="0"/>
              <a:buChar char="•"/>
            </a:pPr>
            <a:r>
              <a:rPr lang="en-US" sz="2800" dirty="0"/>
              <a:t>Pineapple sage – edible but not often used</a:t>
            </a:r>
          </a:p>
          <a:p>
            <a:pPr marL="457200" indent="-457200">
              <a:buFont typeface="Arial" panose="020B0604020202020204" pitchFamily="34" charset="0"/>
              <a:buChar char="•"/>
            </a:pPr>
            <a:r>
              <a:rPr lang="en-US" sz="2800" dirty="0"/>
              <a:t>Rosemary – delicate flowers for pollinators</a:t>
            </a:r>
          </a:p>
          <a:p>
            <a:pPr marL="457200" indent="-457200">
              <a:buFont typeface="Arial" panose="020B0604020202020204" pitchFamily="34" charset="0"/>
              <a:buChar char="•"/>
            </a:pPr>
            <a:r>
              <a:rPr lang="en-US" sz="2800" dirty="0"/>
              <a:t>Sage – cannot take wet soils</a:t>
            </a:r>
          </a:p>
          <a:p>
            <a:pPr marL="457200" indent="-457200">
              <a:buFont typeface="Arial" panose="020B0604020202020204" pitchFamily="34" charset="0"/>
              <a:buChar char="•"/>
            </a:pPr>
            <a:r>
              <a:rPr lang="en-US" sz="2800" dirty="0"/>
              <a:t>Thyme – cannot take wet soils</a:t>
            </a:r>
          </a:p>
          <a:p>
            <a:pPr marL="457200" indent="-457200">
              <a:buFont typeface="Arial" panose="020B0604020202020204" pitchFamily="34" charset="0"/>
              <a:buChar char="•"/>
            </a:pPr>
            <a:r>
              <a:rPr lang="en-US" sz="2800" dirty="0"/>
              <a:t>Turmeric – less cold tolerant than ginger</a:t>
            </a:r>
          </a:p>
        </p:txBody>
      </p:sp>
      <p:pic>
        <p:nvPicPr>
          <p:cNvPr id="5" name="Picture 4">
            <a:extLst>
              <a:ext uri="{FF2B5EF4-FFF2-40B4-BE49-F238E27FC236}">
                <a16:creationId xmlns:a16="http://schemas.microsoft.com/office/drawing/2014/main" id="{2B03AFD8-978B-4F38-AD84-052717DB427E}"/>
              </a:ext>
            </a:extLst>
          </p:cNvPr>
          <p:cNvPicPr>
            <a:picLocks noChangeAspect="1"/>
          </p:cNvPicPr>
          <p:nvPr/>
        </p:nvPicPr>
        <p:blipFill>
          <a:blip r:embed="rId3"/>
          <a:stretch>
            <a:fillRect/>
          </a:stretch>
        </p:blipFill>
        <p:spPr>
          <a:xfrm>
            <a:off x="8529281" y="291376"/>
            <a:ext cx="3538894" cy="1769447"/>
          </a:xfrm>
          <a:prstGeom prst="rect">
            <a:avLst/>
          </a:prstGeom>
        </p:spPr>
      </p:pic>
      <p:pic>
        <p:nvPicPr>
          <p:cNvPr id="6" name="Picture 5">
            <a:extLst>
              <a:ext uri="{FF2B5EF4-FFF2-40B4-BE49-F238E27FC236}">
                <a16:creationId xmlns:a16="http://schemas.microsoft.com/office/drawing/2014/main" id="{4772E70C-5C09-48D3-84FD-CC801CADA0C6}"/>
              </a:ext>
            </a:extLst>
          </p:cNvPr>
          <p:cNvPicPr>
            <a:picLocks noChangeAspect="1"/>
          </p:cNvPicPr>
          <p:nvPr/>
        </p:nvPicPr>
        <p:blipFill>
          <a:blip r:embed="rId4"/>
          <a:stretch>
            <a:fillRect/>
          </a:stretch>
        </p:blipFill>
        <p:spPr>
          <a:xfrm>
            <a:off x="7978378" y="2725490"/>
            <a:ext cx="2619375" cy="1743075"/>
          </a:xfrm>
          <a:prstGeom prst="rect">
            <a:avLst/>
          </a:prstGeom>
        </p:spPr>
      </p:pic>
      <p:pic>
        <p:nvPicPr>
          <p:cNvPr id="7" name="Picture 6">
            <a:extLst>
              <a:ext uri="{FF2B5EF4-FFF2-40B4-BE49-F238E27FC236}">
                <a16:creationId xmlns:a16="http://schemas.microsoft.com/office/drawing/2014/main" id="{98C9DE0F-5380-4D8C-B694-1396E5F89E36}"/>
              </a:ext>
            </a:extLst>
          </p:cNvPr>
          <p:cNvPicPr>
            <a:picLocks noChangeAspect="1"/>
          </p:cNvPicPr>
          <p:nvPr/>
        </p:nvPicPr>
        <p:blipFill>
          <a:blip r:embed="rId5"/>
          <a:stretch>
            <a:fillRect/>
          </a:stretch>
        </p:blipFill>
        <p:spPr>
          <a:xfrm>
            <a:off x="9572626" y="4623524"/>
            <a:ext cx="2495550" cy="2061102"/>
          </a:xfrm>
          <a:prstGeom prst="rect">
            <a:avLst/>
          </a:prstGeom>
        </p:spPr>
      </p:pic>
    </p:spTree>
    <p:extLst>
      <p:ext uri="{BB962C8B-B14F-4D97-AF65-F5344CB8AC3E}">
        <p14:creationId xmlns:p14="http://schemas.microsoft.com/office/powerpoint/2010/main" val="866020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636EC5-0005-41E1-9DC1-D20B4DA7889E}"/>
              </a:ext>
            </a:extLst>
          </p:cNvPr>
          <p:cNvSpPr txBox="1"/>
          <p:nvPr/>
        </p:nvSpPr>
        <p:spPr>
          <a:xfrm>
            <a:off x="4144182" y="0"/>
            <a:ext cx="3903633" cy="830997"/>
          </a:xfrm>
          <a:prstGeom prst="rect">
            <a:avLst/>
          </a:prstGeom>
          <a:noFill/>
        </p:spPr>
        <p:txBody>
          <a:bodyPr wrap="none" rtlCol="0">
            <a:spAutoFit/>
          </a:bodyPr>
          <a:lstStyle/>
          <a:p>
            <a:pPr algn="ctr"/>
            <a:r>
              <a:rPr lang="en-US" sz="4800" dirty="0"/>
              <a:t>Common Pests</a:t>
            </a:r>
          </a:p>
        </p:txBody>
      </p:sp>
      <p:sp>
        <p:nvSpPr>
          <p:cNvPr id="3" name="Rectangle 2">
            <a:extLst>
              <a:ext uri="{FF2B5EF4-FFF2-40B4-BE49-F238E27FC236}">
                <a16:creationId xmlns:a16="http://schemas.microsoft.com/office/drawing/2014/main" id="{431042FC-9ADE-4D66-967B-1445B9D3006C}"/>
              </a:ext>
            </a:extLst>
          </p:cNvPr>
          <p:cNvSpPr/>
          <p:nvPr/>
        </p:nvSpPr>
        <p:spPr>
          <a:xfrm>
            <a:off x="950117" y="1228397"/>
            <a:ext cx="9894096" cy="4401205"/>
          </a:xfrm>
          <a:prstGeom prst="rect">
            <a:avLst/>
          </a:prstGeom>
        </p:spPr>
        <p:txBody>
          <a:bodyPr wrap="square">
            <a:spAutoFit/>
          </a:bodyPr>
          <a:lstStyle/>
          <a:p>
            <a:pPr marL="285750" indent="-285750">
              <a:buFont typeface="Arial" panose="020B0604020202020204" pitchFamily="34" charset="0"/>
              <a:buChar char="•"/>
            </a:pPr>
            <a:r>
              <a:rPr lang="en-US" sz="2800" b="1" dirty="0"/>
              <a:t>Aphids</a:t>
            </a:r>
            <a:r>
              <a:rPr lang="en-US" sz="2800" dirty="0"/>
              <a:t>: Small soft-bodied slow-moving insects with piercing/sucking mouth parts. They generally have an oval or pear shape, long antennae and range in color from clear to green, white and peach. Look for aphids under the foliage, along stems and in new growth.</a:t>
            </a:r>
          </a:p>
          <a:p>
            <a:pPr marL="285750" indent="-285750">
              <a:buFont typeface="Arial" panose="020B0604020202020204" pitchFamily="34" charset="0"/>
              <a:buChar char="•"/>
            </a:pPr>
            <a:r>
              <a:rPr lang="en-US" sz="2800" b="1" dirty="0"/>
              <a:t>Mealybugs</a:t>
            </a:r>
            <a:r>
              <a:rPr lang="en-US" sz="2800" dirty="0"/>
              <a:t>: Small soft-bodied insects with piercing/sucking mouthparts. They are generally oval, white in color and are covered with a white waxy material that makes them look almost fluffy or cottony in appearance. Mealybugs cluster together under the foliage and on stems.</a:t>
            </a:r>
          </a:p>
        </p:txBody>
      </p:sp>
    </p:spTree>
    <p:extLst>
      <p:ext uri="{BB962C8B-B14F-4D97-AF65-F5344CB8AC3E}">
        <p14:creationId xmlns:p14="http://schemas.microsoft.com/office/powerpoint/2010/main" val="3480927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636EC5-0005-41E1-9DC1-D20B4DA7889E}"/>
              </a:ext>
            </a:extLst>
          </p:cNvPr>
          <p:cNvSpPr txBox="1"/>
          <p:nvPr/>
        </p:nvSpPr>
        <p:spPr>
          <a:xfrm>
            <a:off x="4144182" y="0"/>
            <a:ext cx="3903633"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Common Pests</a:t>
            </a:r>
          </a:p>
        </p:txBody>
      </p:sp>
      <p:sp>
        <p:nvSpPr>
          <p:cNvPr id="3" name="Rectangle 2">
            <a:extLst>
              <a:ext uri="{FF2B5EF4-FFF2-40B4-BE49-F238E27FC236}">
                <a16:creationId xmlns:a16="http://schemas.microsoft.com/office/drawing/2014/main" id="{431042FC-9ADE-4D66-967B-1445B9D3006C}"/>
              </a:ext>
            </a:extLst>
          </p:cNvPr>
          <p:cNvSpPr/>
          <p:nvPr/>
        </p:nvSpPr>
        <p:spPr>
          <a:xfrm>
            <a:off x="221454" y="830997"/>
            <a:ext cx="11749088" cy="569386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Spider mites</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Spider mites are not insects but belong to the mite family. Instead of six legs like most insects, adult spider mites have eight legs. They are very hard to see with the naked eye. Use a hand lens look at a vein on the leaf for movement. A microscope will provide you with a much better image. They can be green, red or brownish in color, and often you will notice small, intricate webbing on the underside of the leaf before you notice the spider mite itself.</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Whiteflies</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Small insects with four wings that are white in color. They have piercing/sucking mouthparts and when immature are small and yellowish in color. Whiteflies can be found crawling on the undersides of leaves. If you shake a heavily infested plant, a white cloud of insects can be seen flying away.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Best controlled with natural enemies, insecticidal soaps, horticultural oils</a:t>
            </a:r>
          </a:p>
        </p:txBody>
      </p:sp>
    </p:spTree>
    <p:extLst>
      <p:ext uri="{BB962C8B-B14F-4D97-AF65-F5344CB8AC3E}">
        <p14:creationId xmlns:p14="http://schemas.microsoft.com/office/powerpoint/2010/main" val="3262617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CB264C-C9D1-4F79-AC7D-8A734B65587F}"/>
              </a:ext>
            </a:extLst>
          </p:cNvPr>
          <p:cNvSpPr txBox="1"/>
          <p:nvPr/>
        </p:nvSpPr>
        <p:spPr>
          <a:xfrm>
            <a:off x="3716183" y="0"/>
            <a:ext cx="4759636" cy="830997"/>
          </a:xfrm>
          <a:prstGeom prst="rect">
            <a:avLst/>
          </a:prstGeom>
          <a:noFill/>
        </p:spPr>
        <p:txBody>
          <a:bodyPr wrap="none" rtlCol="0">
            <a:spAutoFit/>
          </a:bodyPr>
          <a:lstStyle/>
          <a:p>
            <a:pPr algn="ctr"/>
            <a:r>
              <a:rPr lang="en-US" sz="4800" dirty="0"/>
              <a:t>Common Diseases</a:t>
            </a:r>
          </a:p>
        </p:txBody>
      </p:sp>
      <p:sp>
        <p:nvSpPr>
          <p:cNvPr id="4" name="TextBox 3">
            <a:extLst>
              <a:ext uri="{FF2B5EF4-FFF2-40B4-BE49-F238E27FC236}">
                <a16:creationId xmlns:a16="http://schemas.microsoft.com/office/drawing/2014/main" id="{C36D03B8-358F-4146-B579-02D3ADA507F2}"/>
              </a:ext>
            </a:extLst>
          </p:cNvPr>
          <p:cNvSpPr txBox="1"/>
          <p:nvPr/>
        </p:nvSpPr>
        <p:spPr>
          <a:xfrm>
            <a:off x="2374106" y="1414463"/>
            <a:ext cx="7443787" cy="5016758"/>
          </a:xfrm>
          <a:prstGeom prst="rect">
            <a:avLst/>
          </a:prstGeom>
          <a:noFill/>
        </p:spPr>
        <p:txBody>
          <a:bodyPr wrap="square" rtlCol="0">
            <a:spAutoFit/>
          </a:bodyPr>
          <a:lstStyle/>
          <a:p>
            <a:pPr marL="457200" indent="-457200">
              <a:buFont typeface="Arial" panose="020B0604020202020204" pitchFamily="34" charset="0"/>
              <a:buChar char="•"/>
            </a:pPr>
            <a:r>
              <a:rPr lang="en-US" sz="3200" b="1" dirty="0"/>
              <a:t>Downy Mildew </a:t>
            </a:r>
            <a:r>
              <a:rPr lang="en-US" sz="3200" dirty="0"/>
              <a:t>– fungal, very common</a:t>
            </a:r>
          </a:p>
          <a:p>
            <a:pPr marL="457200" indent="-457200">
              <a:buFont typeface="Arial" panose="020B0604020202020204" pitchFamily="34" charset="0"/>
              <a:buChar char="•"/>
            </a:pPr>
            <a:r>
              <a:rPr lang="en-US" sz="3200" b="1" dirty="0"/>
              <a:t>Powdery Mildew </a:t>
            </a:r>
            <a:r>
              <a:rPr lang="en-US" sz="3200" dirty="0"/>
              <a:t>- fungal</a:t>
            </a:r>
          </a:p>
          <a:p>
            <a:pPr marL="457200" indent="-457200">
              <a:buFont typeface="Arial" panose="020B0604020202020204" pitchFamily="34" charset="0"/>
              <a:buChar char="•"/>
            </a:pPr>
            <a:r>
              <a:rPr lang="en-US" sz="3200" b="1" dirty="0"/>
              <a:t>Leaf spots/blights </a:t>
            </a:r>
            <a:r>
              <a:rPr lang="en-US" sz="3200" dirty="0"/>
              <a:t>– bacterial and fungal</a:t>
            </a:r>
          </a:p>
          <a:p>
            <a:pPr marL="457200" indent="-457200">
              <a:buFont typeface="Arial" panose="020B0604020202020204" pitchFamily="34" charset="0"/>
              <a:buChar char="•"/>
            </a:pPr>
            <a:r>
              <a:rPr lang="en-US" sz="3200" b="1" dirty="0"/>
              <a:t>Root and crown rots </a:t>
            </a:r>
            <a:r>
              <a:rPr lang="en-US" sz="3200" dirty="0"/>
              <a:t>– fungal</a:t>
            </a:r>
          </a:p>
          <a:p>
            <a:pPr marL="457200" indent="-457200">
              <a:buFont typeface="Arial" panose="020B0604020202020204" pitchFamily="34" charset="0"/>
              <a:buChar char="•"/>
            </a:pPr>
            <a:r>
              <a:rPr lang="en-US" sz="3200" dirty="0"/>
              <a:t>Best control is prevention.</a:t>
            </a:r>
          </a:p>
          <a:p>
            <a:pPr marL="914400" lvl="1" indent="-457200">
              <a:buFont typeface="Arial" panose="020B0604020202020204" pitchFamily="34" charset="0"/>
              <a:buChar char="•"/>
            </a:pPr>
            <a:r>
              <a:rPr lang="en-US" sz="3200" dirty="0"/>
              <a:t>Well-drained soils</a:t>
            </a:r>
          </a:p>
          <a:p>
            <a:pPr marL="914400" lvl="1" indent="-457200">
              <a:buFont typeface="Arial" panose="020B0604020202020204" pitchFamily="34" charset="0"/>
              <a:buChar char="•"/>
            </a:pPr>
            <a:r>
              <a:rPr lang="en-US" sz="3200" dirty="0"/>
              <a:t>Resistant varieties</a:t>
            </a:r>
          </a:p>
          <a:p>
            <a:pPr marL="914400" lvl="1" indent="-457200">
              <a:buFont typeface="Arial" panose="020B0604020202020204" pitchFamily="34" charset="0"/>
              <a:buChar char="•"/>
            </a:pPr>
            <a:r>
              <a:rPr lang="en-US" sz="3200" dirty="0"/>
              <a:t>No overhead watering</a:t>
            </a:r>
          </a:p>
          <a:p>
            <a:pPr marL="914400" lvl="1" indent="-457200">
              <a:buFont typeface="Arial" panose="020B0604020202020204" pitchFamily="34" charset="0"/>
              <a:buChar char="•"/>
            </a:pPr>
            <a:r>
              <a:rPr lang="en-US" sz="3200" dirty="0"/>
              <a:t>Remove diseased plants</a:t>
            </a:r>
          </a:p>
          <a:p>
            <a:pPr marL="914400" lvl="1" indent="-457200">
              <a:buFont typeface="Arial" panose="020B0604020202020204" pitchFamily="34" charset="0"/>
              <a:buChar char="•"/>
            </a:pPr>
            <a:r>
              <a:rPr lang="en-US" sz="3200" dirty="0"/>
              <a:t>Mulch</a:t>
            </a:r>
          </a:p>
        </p:txBody>
      </p:sp>
      <p:grpSp>
        <p:nvGrpSpPr>
          <p:cNvPr id="8" name="Group 7">
            <a:extLst>
              <a:ext uri="{FF2B5EF4-FFF2-40B4-BE49-F238E27FC236}">
                <a16:creationId xmlns:a16="http://schemas.microsoft.com/office/drawing/2014/main" id="{1EEBC156-48EB-41A9-9826-ED08EA867597}"/>
              </a:ext>
            </a:extLst>
          </p:cNvPr>
          <p:cNvGrpSpPr/>
          <p:nvPr/>
        </p:nvGrpSpPr>
        <p:grpSpPr>
          <a:xfrm>
            <a:off x="176014" y="2744199"/>
            <a:ext cx="1795661" cy="2966030"/>
            <a:chOff x="176014" y="2744199"/>
            <a:chExt cx="1795661" cy="2966030"/>
          </a:xfrm>
        </p:grpSpPr>
        <p:pic>
          <p:nvPicPr>
            <p:cNvPr id="6" name="Picture 5">
              <a:extLst>
                <a:ext uri="{FF2B5EF4-FFF2-40B4-BE49-F238E27FC236}">
                  <a16:creationId xmlns:a16="http://schemas.microsoft.com/office/drawing/2014/main" id="{71A8B56B-66A9-4462-A231-2E6C54992378}"/>
                </a:ext>
              </a:extLst>
            </p:cNvPr>
            <p:cNvPicPr>
              <a:picLocks noChangeAspect="1"/>
            </p:cNvPicPr>
            <p:nvPr/>
          </p:nvPicPr>
          <p:blipFill>
            <a:blip r:embed="rId3"/>
            <a:stretch>
              <a:fillRect/>
            </a:stretch>
          </p:blipFill>
          <p:spPr>
            <a:xfrm>
              <a:off x="176014" y="2744199"/>
              <a:ext cx="1795661" cy="2394215"/>
            </a:xfrm>
            <a:prstGeom prst="rect">
              <a:avLst/>
            </a:prstGeom>
          </p:spPr>
        </p:pic>
        <p:sp>
          <p:nvSpPr>
            <p:cNvPr id="7" name="TextBox 6">
              <a:extLst>
                <a:ext uri="{FF2B5EF4-FFF2-40B4-BE49-F238E27FC236}">
                  <a16:creationId xmlns:a16="http://schemas.microsoft.com/office/drawing/2014/main" id="{4544B0CD-D9B4-4991-A26C-9067F8D03586}"/>
                </a:ext>
              </a:extLst>
            </p:cNvPr>
            <p:cNvSpPr txBox="1"/>
            <p:nvPr/>
          </p:nvSpPr>
          <p:spPr>
            <a:xfrm>
              <a:off x="176014" y="5063898"/>
              <a:ext cx="1671638" cy="646331"/>
            </a:xfrm>
            <a:prstGeom prst="rect">
              <a:avLst/>
            </a:prstGeom>
            <a:noFill/>
          </p:spPr>
          <p:txBody>
            <a:bodyPr wrap="square" rtlCol="0">
              <a:spAutoFit/>
            </a:bodyPr>
            <a:lstStyle/>
            <a:p>
              <a:pPr algn="ctr"/>
              <a:r>
                <a:rPr lang="en-US" dirty="0" err="1"/>
                <a:t>Cercospora</a:t>
              </a:r>
              <a:r>
                <a:rPr lang="en-US" dirty="0"/>
                <a:t> Leaf Spot</a:t>
              </a:r>
            </a:p>
          </p:txBody>
        </p:sp>
      </p:grpSp>
      <p:grpSp>
        <p:nvGrpSpPr>
          <p:cNvPr id="11" name="Group 10">
            <a:extLst>
              <a:ext uri="{FF2B5EF4-FFF2-40B4-BE49-F238E27FC236}">
                <a16:creationId xmlns:a16="http://schemas.microsoft.com/office/drawing/2014/main" id="{C6866ED5-3642-40FB-9637-225252B5B04A}"/>
              </a:ext>
            </a:extLst>
          </p:cNvPr>
          <p:cNvGrpSpPr/>
          <p:nvPr/>
        </p:nvGrpSpPr>
        <p:grpSpPr>
          <a:xfrm>
            <a:off x="271461" y="127420"/>
            <a:ext cx="1643062" cy="2370743"/>
            <a:chOff x="271461" y="127420"/>
            <a:chExt cx="1643062" cy="2370743"/>
          </a:xfrm>
        </p:grpSpPr>
        <p:pic>
          <p:nvPicPr>
            <p:cNvPr id="9" name="Picture 8">
              <a:extLst>
                <a:ext uri="{FF2B5EF4-FFF2-40B4-BE49-F238E27FC236}">
                  <a16:creationId xmlns:a16="http://schemas.microsoft.com/office/drawing/2014/main" id="{EEE96A71-A2AA-49C3-966C-9BE88160FDE0}"/>
                </a:ext>
              </a:extLst>
            </p:cNvPr>
            <p:cNvPicPr>
              <a:picLocks noChangeAspect="1"/>
            </p:cNvPicPr>
            <p:nvPr/>
          </p:nvPicPr>
          <p:blipFill>
            <a:blip r:embed="rId4"/>
            <a:stretch>
              <a:fillRect/>
            </a:stretch>
          </p:blipFill>
          <p:spPr>
            <a:xfrm>
              <a:off x="306982" y="127420"/>
              <a:ext cx="1533723" cy="2044964"/>
            </a:xfrm>
            <a:prstGeom prst="rect">
              <a:avLst/>
            </a:prstGeom>
          </p:spPr>
        </p:pic>
        <p:sp>
          <p:nvSpPr>
            <p:cNvPr id="10" name="TextBox 9">
              <a:extLst>
                <a:ext uri="{FF2B5EF4-FFF2-40B4-BE49-F238E27FC236}">
                  <a16:creationId xmlns:a16="http://schemas.microsoft.com/office/drawing/2014/main" id="{543D81BD-2EE7-4A18-9EA8-92218F9A8F37}"/>
                </a:ext>
              </a:extLst>
            </p:cNvPr>
            <p:cNvSpPr txBox="1"/>
            <p:nvPr/>
          </p:nvSpPr>
          <p:spPr>
            <a:xfrm>
              <a:off x="271461" y="2128831"/>
              <a:ext cx="1643062" cy="369332"/>
            </a:xfrm>
            <a:prstGeom prst="rect">
              <a:avLst/>
            </a:prstGeom>
            <a:noFill/>
          </p:spPr>
          <p:txBody>
            <a:bodyPr wrap="square" rtlCol="0">
              <a:spAutoFit/>
            </a:bodyPr>
            <a:lstStyle/>
            <a:p>
              <a:r>
                <a:rPr lang="en-US" dirty="0"/>
                <a:t>Downy Mildew</a:t>
              </a:r>
            </a:p>
          </p:txBody>
        </p:sp>
      </p:grpSp>
      <p:grpSp>
        <p:nvGrpSpPr>
          <p:cNvPr id="14" name="Group 13">
            <a:extLst>
              <a:ext uri="{FF2B5EF4-FFF2-40B4-BE49-F238E27FC236}">
                <a16:creationId xmlns:a16="http://schemas.microsoft.com/office/drawing/2014/main" id="{8ED36286-FF09-46CF-BDFB-F13D77429BAC}"/>
              </a:ext>
            </a:extLst>
          </p:cNvPr>
          <p:cNvGrpSpPr/>
          <p:nvPr/>
        </p:nvGrpSpPr>
        <p:grpSpPr>
          <a:xfrm>
            <a:off x="10344347" y="71948"/>
            <a:ext cx="1745261" cy="2552651"/>
            <a:chOff x="10344347" y="71948"/>
            <a:chExt cx="1745261" cy="2552651"/>
          </a:xfrm>
        </p:grpSpPr>
        <p:pic>
          <p:nvPicPr>
            <p:cNvPr id="12" name="Picture 11">
              <a:extLst>
                <a:ext uri="{FF2B5EF4-FFF2-40B4-BE49-F238E27FC236}">
                  <a16:creationId xmlns:a16="http://schemas.microsoft.com/office/drawing/2014/main" id="{167349A4-D144-416F-9CFA-56032ABCEFD0}"/>
                </a:ext>
              </a:extLst>
            </p:cNvPr>
            <p:cNvPicPr>
              <a:picLocks noChangeAspect="1"/>
            </p:cNvPicPr>
            <p:nvPr/>
          </p:nvPicPr>
          <p:blipFill>
            <a:blip r:embed="rId5"/>
            <a:stretch>
              <a:fillRect/>
            </a:stretch>
          </p:blipFill>
          <p:spPr>
            <a:xfrm>
              <a:off x="10344347" y="71948"/>
              <a:ext cx="1681162" cy="2241549"/>
            </a:xfrm>
            <a:prstGeom prst="rect">
              <a:avLst/>
            </a:prstGeom>
          </p:spPr>
        </p:pic>
        <p:sp>
          <p:nvSpPr>
            <p:cNvPr id="13" name="TextBox 12">
              <a:extLst>
                <a:ext uri="{FF2B5EF4-FFF2-40B4-BE49-F238E27FC236}">
                  <a16:creationId xmlns:a16="http://schemas.microsoft.com/office/drawing/2014/main" id="{9428BB46-D00F-4C3E-9AB1-82778FE6DE84}"/>
                </a:ext>
              </a:extLst>
            </p:cNvPr>
            <p:cNvSpPr txBox="1"/>
            <p:nvPr/>
          </p:nvSpPr>
          <p:spPr>
            <a:xfrm>
              <a:off x="10408446" y="2255267"/>
              <a:ext cx="1681162" cy="369332"/>
            </a:xfrm>
            <a:prstGeom prst="rect">
              <a:avLst/>
            </a:prstGeom>
            <a:noFill/>
          </p:spPr>
          <p:txBody>
            <a:bodyPr wrap="square" rtlCol="0">
              <a:spAutoFit/>
            </a:bodyPr>
            <a:lstStyle/>
            <a:p>
              <a:r>
                <a:rPr lang="en-US" dirty="0"/>
                <a:t>Downy Mildew</a:t>
              </a:r>
            </a:p>
          </p:txBody>
        </p:sp>
      </p:grpSp>
      <p:grpSp>
        <p:nvGrpSpPr>
          <p:cNvPr id="17" name="Group 16">
            <a:extLst>
              <a:ext uri="{FF2B5EF4-FFF2-40B4-BE49-F238E27FC236}">
                <a16:creationId xmlns:a16="http://schemas.microsoft.com/office/drawing/2014/main" id="{81686E10-969F-4511-9E52-BB7F0F4A0A5D}"/>
              </a:ext>
            </a:extLst>
          </p:cNvPr>
          <p:cNvGrpSpPr/>
          <p:nvPr/>
        </p:nvGrpSpPr>
        <p:grpSpPr>
          <a:xfrm>
            <a:off x="10156734" y="2744199"/>
            <a:ext cx="1932874" cy="1818492"/>
            <a:chOff x="9677853" y="3568571"/>
            <a:chExt cx="1932874" cy="1818492"/>
          </a:xfrm>
        </p:grpSpPr>
        <p:pic>
          <p:nvPicPr>
            <p:cNvPr id="15" name="Picture 14">
              <a:extLst>
                <a:ext uri="{FF2B5EF4-FFF2-40B4-BE49-F238E27FC236}">
                  <a16:creationId xmlns:a16="http://schemas.microsoft.com/office/drawing/2014/main" id="{AA8526F5-9470-415D-AD75-152997959D5F}"/>
                </a:ext>
              </a:extLst>
            </p:cNvPr>
            <p:cNvPicPr>
              <a:picLocks noChangeAspect="1"/>
            </p:cNvPicPr>
            <p:nvPr/>
          </p:nvPicPr>
          <p:blipFill>
            <a:blip r:embed="rId6"/>
            <a:stretch>
              <a:fillRect/>
            </a:stretch>
          </p:blipFill>
          <p:spPr>
            <a:xfrm>
              <a:off x="9677853" y="3568571"/>
              <a:ext cx="1932874" cy="1449160"/>
            </a:xfrm>
            <a:prstGeom prst="rect">
              <a:avLst/>
            </a:prstGeom>
          </p:spPr>
        </p:pic>
        <p:sp>
          <p:nvSpPr>
            <p:cNvPr id="16" name="TextBox 15">
              <a:extLst>
                <a:ext uri="{FF2B5EF4-FFF2-40B4-BE49-F238E27FC236}">
                  <a16:creationId xmlns:a16="http://schemas.microsoft.com/office/drawing/2014/main" id="{A0D4C064-0B77-46A0-AACA-5584557C526D}"/>
                </a:ext>
              </a:extLst>
            </p:cNvPr>
            <p:cNvSpPr txBox="1"/>
            <p:nvPr/>
          </p:nvSpPr>
          <p:spPr>
            <a:xfrm>
              <a:off x="9887053" y="5017731"/>
              <a:ext cx="1514475" cy="369332"/>
            </a:xfrm>
            <a:prstGeom prst="rect">
              <a:avLst/>
            </a:prstGeom>
            <a:noFill/>
          </p:spPr>
          <p:txBody>
            <a:bodyPr wrap="square" rtlCol="0">
              <a:spAutoFit/>
            </a:bodyPr>
            <a:lstStyle/>
            <a:p>
              <a:r>
                <a:rPr lang="en-US" dirty="0"/>
                <a:t>Fusarium Wilt</a:t>
              </a:r>
            </a:p>
          </p:txBody>
        </p:sp>
      </p:grpSp>
      <p:grpSp>
        <p:nvGrpSpPr>
          <p:cNvPr id="21" name="Group 20">
            <a:extLst>
              <a:ext uri="{FF2B5EF4-FFF2-40B4-BE49-F238E27FC236}">
                <a16:creationId xmlns:a16="http://schemas.microsoft.com/office/drawing/2014/main" id="{DB7D77DA-7DE9-4456-9658-B1C47DEEB061}"/>
              </a:ext>
            </a:extLst>
          </p:cNvPr>
          <p:cNvGrpSpPr/>
          <p:nvPr/>
        </p:nvGrpSpPr>
        <p:grpSpPr>
          <a:xfrm>
            <a:off x="9498902" y="4750055"/>
            <a:ext cx="2381507" cy="1956855"/>
            <a:chOff x="9498902" y="4750055"/>
            <a:chExt cx="2381507" cy="1956855"/>
          </a:xfrm>
        </p:grpSpPr>
        <p:pic>
          <p:nvPicPr>
            <p:cNvPr id="18" name="Picture 17">
              <a:extLst>
                <a:ext uri="{FF2B5EF4-FFF2-40B4-BE49-F238E27FC236}">
                  <a16:creationId xmlns:a16="http://schemas.microsoft.com/office/drawing/2014/main" id="{5305ECEB-BFD7-421C-9E59-18878BE7A7D4}"/>
                </a:ext>
              </a:extLst>
            </p:cNvPr>
            <p:cNvPicPr>
              <a:picLocks noChangeAspect="1"/>
            </p:cNvPicPr>
            <p:nvPr/>
          </p:nvPicPr>
          <p:blipFill>
            <a:blip r:embed="rId7"/>
            <a:stretch>
              <a:fillRect/>
            </a:stretch>
          </p:blipFill>
          <p:spPr>
            <a:xfrm>
              <a:off x="9498902" y="4750055"/>
              <a:ext cx="2381507" cy="1619425"/>
            </a:xfrm>
            <a:prstGeom prst="rect">
              <a:avLst/>
            </a:prstGeom>
          </p:spPr>
        </p:pic>
        <p:sp>
          <p:nvSpPr>
            <p:cNvPr id="20" name="TextBox 19">
              <a:extLst>
                <a:ext uri="{FF2B5EF4-FFF2-40B4-BE49-F238E27FC236}">
                  <a16:creationId xmlns:a16="http://schemas.microsoft.com/office/drawing/2014/main" id="{02F4234D-E266-4B3F-A758-534D5BF7C25E}"/>
                </a:ext>
              </a:extLst>
            </p:cNvPr>
            <p:cNvSpPr txBox="1"/>
            <p:nvPr/>
          </p:nvSpPr>
          <p:spPr>
            <a:xfrm>
              <a:off x="9651910" y="6337578"/>
              <a:ext cx="2228499" cy="369332"/>
            </a:xfrm>
            <a:prstGeom prst="rect">
              <a:avLst/>
            </a:prstGeom>
            <a:noFill/>
          </p:spPr>
          <p:txBody>
            <a:bodyPr wrap="square" rtlCol="0">
              <a:spAutoFit/>
            </a:bodyPr>
            <a:lstStyle/>
            <a:p>
              <a:r>
                <a:rPr lang="en-US" dirty="0"/>
                <a:t>Bacterial Leaf Spot</a:t>
              </a:r>
            </a:p>
          </p:txBody>
        </p:sp>
      </p:grpSp>
    </p:spTree>
    <p:extLst>
      <p:ext uri="{BB962C8B-B14F-4D97-AF65-F5344CB8AC3E}">
        <p14:creationId xmlns:p14="http://schemas.microsoft.com/office/powerpoint/2010/main" val="1316360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C357A9-02B6-4AB1-A76D-60AF175C3606}"/>
              </a:ext>
            </a:extLst>
          </p:cNvPr>
          <p:cNvPicPr>
            <a:picLocks noChangeAspect="1"/>
          </p:cNvPicPr>
          <p:nvPr/>
        </p:nvPicPr>
        <p:blipFill>
          <a:blip r:embed="rId3"/>
          <a:stretch>
            <a:fillRect/>
          </a:stretch>
        </p:blipFill>
        <p:spPr>
          <a:xfrm>
            <a:off x="7555200" y="130255"/>
            <a:ext cx="4242209" cy="3020476"/>
          </a:xfrm>
          <a:prstGeom prst="rect">
            <a:avLst/>
          </a:prstGeom>
        </p:spPr>
      </p:pic>
      <p:pic>
        <p:nvPicPr>
          <p:cNvPr id="4" name="Picture 3">
            <a:extLst>
              <a:ext uri="{FF2B5EF4-FFF2-40B4-BE49-F238E27FC236}">
                <a16:creationId xmlns:a16="http://schemas.microsoft.com/office/drawing/2014/main" id="{3891D07D-E1C5-4A82-B38C-71803F1897A7}"/>
              </a:ext>
            </a:extLst>
          </p:cNvPr>
          <p:cNvPicPr>
            <a:picLocks noChangeAspect="1"/>
          </p:cNvPicPr>
          <p:nvPr/>
        </p:nvPicPr>
        <p:blipFill>
          <a:blip r:embed="rId4"/>
          <a:stretch>
            <a:fillRect/>
          </a:stretch>
        </p:blipFill>
        <p:spPr>
          <a:xfrm>
            <a:off x="119062" y="408524"/>
            <a:ext cx="4084140" cy="2742208"/>
          </a:xfrm>
          <a:prstGeom prst="rect">
            <a:avLst/>
          </a:prstGeom>
        </p:spPr>
      </p:pic>
      <p:pic>
        <p:nvPicPr>
          <p:cNvPr id="5" name="Picture 4">
            <a:extLst>
              <a:ext uri="{FF2B5EF4-FFF2-40B4-BE49-F238E27FC236}">
                <a16:creationId xmlns:a16="http://schemas.microsoft.com/office/drawing/2014/main" id="{6D04DE0A-45A4-414C-905D-9480833560E3}"/>
              </a:ext>
            </a:extLst>
          </p:cNvPr>
          <p:cNvPicPr>
            <a:picLocks noChangeAspect="1"/>
          </p:cNvPicPr>
          <p:nvPr/>
        </p:nvPicPr>
        <p:blipFill>
          <a:blip r:embed="rId5"/>
          <a:stretch>
            <a:fillRect/>
          </a:stretch>
        </p:blipFill>
        <p:spPr>
          <a:xfrm>
            <a:off x="7243552" y="3707269"/>
            <a:ext cx="4805362" cy="3035440"/>
          </a:xfrm>
          <a:prstGeom prst="rect">
            <a:avLst/>
          </a:prstGeom>
        </p:spPr>
      </p:pic>
      <p:sp>
        <p:nvSpPr>
          <p:cNvPr id="6" name="TextBox 5">
            <a:extLst>
              <a:ext uri="{FF2B5EF4-FFF2-40B4-BE49-F238E27FC236}">
                <a16:creationId xmlns:a16="http://schemas.microsoft.com/office/drawing/2014/main" id="{2146944F-3D96-42D3-98B5-666174330552}"/>
              </a:ext>
            </a:extLst>
          </p:cNvPr>
          <p:cNvSpPr txBox="1"/>
          <p:nvPr/>
        </p:nvSpPr>
        <p:spPr>
          <a:xfrm>
            <a:off x="4514850" y="408524"/>
            <a:ext cx="2728702" cy="3046988"/>
          </a:xfrm>
          <a:prstGeom prst="rect">
            <a:avLst/>
          </a:prstGeom>
          <a:noFill/>
        </p:spPr>
        <p:txBody>
          <a:bodyPr wrap="square" rtlCol="0">
            <a:spAutoFit/>
          </a:bodyPr>
          <a:lstStyle/>
          <a:p>
            <a:r>
              <a:rPr lang="en-US" sz="4800" dirty="0"/>
              <a:t>This Could Be Your Garden</a:t>
            </a:r>
          </a:p>
        </p:txBody>
      </p:sp>
      <p:pic>
        <p:nvPicPr>
          <p:cNvPr id="7" name="Picture 6">
            <a:extLst>
              <a:ext uri="{FF2B5EF4-FFF2-40B4-BE49-F238E27FC236}">
                <a16:creationId xmlns:a16="http://schemas.microsoft.com/office/drawing/2014/main" id="{B6C689B6-6178-477A-84DC-62F8079C3A70}"/>
              </a:ext>
            </a:extLst>
          </p:cNvPr>
          <p:cNvPicPr>
            <a:picLocks noChangeAspect="1"/>
          </p:cNvPicPr>
          <p:nvPr/>
        </p:nvPicPr>
        <p:blipFill rotWithShape="1">
          <a:blip r:embed="rId6"/>
          <a:srcRect t="14792" b="16458"/>
          <a:stretch/>
        </p:blipFill>
        <p:spPr>
          <a:xfrm>
            <a:off x="113459" y="3707269"/>
            <a:ext cx="3778095" cy="2597441"/>
          </a:xfrm>
          <a:prstGeom prst="rect">
            <a:avLst/>
          </a:prstGeom>
        </p:spPr>
      </p:pic>
      <p:pic>
        <p:nvPicPr>
          <p:cNvPr id="8" name="Picture 7">
            <a:extLst>
              <a:ext uri="{FF2B5EF4-FFF2-40B4-BE49-F238E27FC236}">
                <a16:creationId xmlns:a16="http://schemas.microsoft.com/office/drawing/2014/main" id="{07F786F8-400E-4B05-92CD-FC7FC63A80BB}"/>
              </a:ext>
            </a:extLst>
          </p:cNvPr>
          <p:cNvPicPr>
            <a:picLocks noChangeAspect="1"/>
          </p:cNvPicPr>
          <p:nvPr/>
        </p:nvPicPr>
        <p:blipFill rotWithShape="1">
          <a:blip r:embed="rId7"/>
          <a:srcRect l="4421" t="4606" r="8238" b="8552"/>
          <a:stretch/>
        </p:blipFill>
        <p:spPr>
          <a:xfrm>
            <a:off x="4203202" y="4382340"/>
            <a:ext cx="2728702" cy="1885951"/>
          </a:xfrm>
          <a:prstGeom prst="rect">
            <a:avLst/>
          </a:prstGeom>
        </p:spPr>
      </p:pic>
    </p:spTree>
    <p:extLst>
      <p:ext uri="{BB962C8B-B14F-4D97-AF65-F5344CB8AC3E}">
        <p14:creationId xmlns:p14="http://schemas.microsoft.com/office/powerpoint/2010/main" val="2939820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7A85A6-87C3-4D95-986A-A8E561D264E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9148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
        <p:nvSpPr>
          <p:cNvPr id="8" name="Subtitle 2">
            <a:extLst>
              <a:ext uri="{FF2B5EF4-FFF2-40B4-BE49-F238E27FC236}">
                <a16:creationId xmlns:a16="http://schemas.microsoft.com/office/drawing/2014/main" id="{706FD581-6505-45F1-A26C-AA0DB0558CDC}"/>
              </a:ext>
            </a:extLst>
          </p:cNvPr>
          <p:cNvSpPr>
            <a:spLocks noGrp="1"/>
          </p:cNvSpPr>
          <p:nvPr>
            <p:ph type="subTitle" idx="1"/>
          </p:nvPr>
        </p:nvSpPr>
        <p:spPr>
          <a:xfrm>
            <a:off x="6458512" y="3290471"/>
            <a:ext cx="4645250" cy="2090773"/>
          </a:xfrm>
        </p:spPr>
        <p:txBody>
          <a:bodyPr anchor="t">
            <a:normAutofit/>
          </a:bodyPr>
          <a:lstStyle/>
          <a:p>
            <a:pPr algn="l"/>
            <a:r>
              <a:rPr lang="en-US" sz="2000" dirty="0"/>
              <a:t>Please post all your questions and results to the message board that was emailed to you. </a:t>
            </a:r>
          </a:p>
          <a:p>
            <a:pPr algn="l"/>
            <a:endParaRPr lang="en-US" sz="2000" dirty="0"/>
          </a:p>
          <a:p>
            <a:pPr algn="l"/>
            <a:r>
              <a:rPr lang="en-US" sz="2000" dirty="0">
                <a:hlinkClick r:id="rId4">
                  <a:extLst>
                    <a:ext uri="{A12FA001-AC4F-418D-AE19-62706E023703}">
                      <ahyp:hlinkClr xmlns:ahyp="http://schemas.microsoft.com/office/drawing/2018/hyperlinkcolor" val="tx"/>
                    </a:ext>
                  </a:extLst>
                </a:hlinkClick>
              </a:rPr>
              <a:t>https://www.facebook.com/groups/538153443545779/</a:t>
            </a:r>
            <a:endParaRPr lang="en-US" sz="2000" dirty="0"/>
          </a:p>
        </p:txBody>
      </p:sp>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2779C3-6353-4FA8-B576-D580DD0855DC}"/>
              </a:ext>
            </a:extLst>
          </p:cNvPr>
          <p:cNvSpPr txBox="1"/>
          <p:nvPr/>
        </p:nvSpPr>
        <p:spPr>
          <a:xfrm>
            <a:off x="4045743" y="0"/>
            <a:ext cx="4100513" cy="830997"/>
          </a:xfrm>
          <a:prstGeom prst="rect">
            <a:avLst/>
          </a:prstGeom>
          <a:noFill/>
        </p:spPr>
        <p:txBody>
          <a:bodyPr wrap="square" rtlCol="0">
            <a:spAutoFit/>
          </a:bodyPr>
          <a:lstStyle/>
          <a:p>
            <a:pPr algn="ctr"/>
            <a:r>
              <a:rPr lang="en-US" sz="4800" dirty="0"/>
              <a:t>Herb vs Spice</a:t>
            </a:r>
          </a:p>
        </p:txBody>
      </p:sp>
      <p:sp>
        <p:nvSpPr>
          <p:cNvPr id="3" name="TextBox 2">
            <a:extLst>
              <a:ext uri="{FF2B5EF4-FFF2-40B4-BE49-F238E27FC236}">
                <a16:creationId xmlns:a16="http://schemas.microsoft.com/office/drawing/2014/main" id="{8A36FD2C-4873-4516-8EDE-51BA5FA351C2}"/>
              </a:ext>
            </a:extLst>
          </p:cNvPr>
          <p:cNvSpPr txBox="1"/>
          <p:nvPr/>
        </p:nvSpPr>
        <p:spPr>
          <a:xfrm>
            <a:off x="414338" y="733246"/>
            <a:ext cx="10972799" cy="6124754"/>
          </a:xfrm>
          <a:prstGeom prst="rect">
            <a:avLst/>
          </a:prstGeom>
          <a:noFill/>
        </p:spPr>
        <p:txBody>
          <a:bodyPr wrap="square" rtlCol="0">
            <a:spAutoFit/>
          </a:bodyPr>
          <a:lstStyle/>
          <a:p>
            <a:r>
              <a:rPr lang="en-US" sz="2800" b="1" dirty="0"/>
              <a:t>Culinary terms – much like vegetable and fruit</a:t>
            </a:r>
          </a:p>
          <a:p>
            <a:r>
              <a:rPr lang="en-US" sz="2800" b="1" dirty="0"/>
              <a:t>Commonly:</a:t>
            </a:r>
          </a:p>
          <a:p>
            <a:pPr marL="457200" indent="-457200">
              <a:buFont typeface="Arial" panose="020B0604020202020204" pitchFamily="34" charset="0"/>
              <a:buChar char="•"/>
            </a:pPr>
            <a:r>
              <a:rPr lang="en-US" sz="2800" dirty="0"/>
              <a:t>Herbs are the leaf of the plant</a:t>
            </a:r>
          </a:p>
          <a:p>
            <a:pPr marL="457200" indent="-457200">
              <a:buFont typeface="Arial" panose="020B0604020202020204" pitchFamily="34" charset="0"/>
              <a:buChar char="•"/>
            </a:pPr>
            <a:r>
              <a:rPr lang="en-US" sz="2800" dirty="0"/>
              <a:t>Spices are anything but the leaves – roots, berries, seeds, bark, stems, flowers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Herbs are used fresh or dried</a:t>
            </a:r>
          </a:p>
          <a:p>
            <a:pPr marL="457200" indent="-457200">
              <a:buFont typeface="Arial" panose="020B0604020202020204" pitchFamily="34" charset="0"/>
              <a:buChar char="•"/>
            </a:pPr>
            <a:r>
              <a:rPr lang="en-US" sz="2800" dirty="0"/>
              <a:t>Spices are usually used dried</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Herbs are usually less potent</a:t>
            </a:r>
          </a:p>
          <a:p>
            <a:pPr marL="457200" indent="-457200">
              <a:buFont typeface="Arial" panose="020B0604020202020204" pitchFamily="34" charset="0"/>
              <a:buChar char="•"/>
            </a:pPr>
            <a:r>
              <a:rPr lang="en-US" sz="2800" dirty="0"/>
              <a:t>Spices are more pungent and are usually used in smaller amounts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Herbs mostly native to temperate climates</a:t>
            </a:r>
          </a:p>
          <a:p>
            <a:pPr marL="457200" indent="-457200">
              <a:buFont typeface="Arial" panose="020B0604020202020204" pitchFamily="34" charset="0"/>
              <a:buChar char="•"/>
            </a:pPr>
            <a:r>
              <a:rPr lang="en-US" sz="2800" dirty="0"/>
              <a:t>Spices mostly native to tropical climates</a:t>
            </a:r>
          </a:p>
        </p:txBody>
      </p:sp>
    </p:spTree>
    <p:extLst>
      <p:ext uri="{BB962C8B-B14F-4D97-AF65-F5344CB8AC3E}">
        <p14:creationId xmlns:p14="http://schemas.microsoft.com/office/powerpoint/2010/main" val="3536566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5362E7-D081-49AB-B1A9-01B641A7F795}"/>
              </a:ext>
            </a:extLst>
          </p:cNvPr>
          <p:cNvSpPr txBox="1"/>
          <p:nvPr/>
        </p:nvSpPr>
        <p:spPr>
          <a:xfrm>
            <a:off x="4045743" y="0"/>
            <a:ext cx="4100513" cy="830997"/>
          </a:xfrm>
          <a:prstGeom prst="rect">
            <a:avLst/>
          </a:prstGeom>
          <a:noFill/>
        </p:spPr>
        <p:txBody>
          <a:bodyPr wrap="square" rtlCol="0">
            <a:spAutoFit/>
          </a:bodyPr>
          <a:lstStyle/>
          <a:p>
            <a:pPr algn="ctr"/>
            <a:r>
              <a:rPr lang="en-US" sz="4800" dirty="0"/>
              <a:t>Herbs &amp; Spices</a:t>
            </a:r>
          </a:p>
        </p:txBody>
      </p:sp>
      <p:graphicFrame>
        <p:nvGraphicFramePr>
          <p:cNvPr id="5" name="Table 5">
            <a:extLst>
              <a:ext uri="{FF2B5EF4-FFF2-40B4-BE49-F238E27FC236}">
                <a16:creationId xmlns:a16="http://schemas.microsoft.com/office/drawing/2014/main" id="{39889F0A-84BD-4603-AA54-56AC10FF52C5}"/>
              </a:ext>
            </a:extLst>
          </p:cNvPr>
          <p:cNvGraphicFramePr>
            <a:graphicFrameLocks noGrp="1"/>
          </p:cNvGraphicFramePr>
          <p:nvPr>
            <p:extLst>
              <p:ext uri="{D42A27DB-BD31-4B8C-83A1-F6EECF244321}">
                <p14:modId xmlns:p14="http://schemas.microsoft.com/office/powerpoint/2010/main" val="1902474634"/>
              </p:ext>
            </p:extLst>
          </p:nvPr>
        </p:nvGraphicFramePr>
        <p:xfrm>
          <a:off x="2031999" y="830997"/>
          <a:ext cx="8128000" cy="58521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083669709"/>
                    </a:ext>
                  </a:extLst>
                </a:gridCol>
                <a:gridCol w="4064000">
                  <a:extLst>
                    <a:ext uri="{9D8B030D-6E8A-4147-A177-3AD203B41FA5}">
                      <a16:colId xmlns:a16="http://schemas.microsoft.com/office/drawing/2014/main" val="846803809"/>
                    </a:ext>
                  </a:extLst>
                </a:gridCol>
              </a:tblGrid>
              <a:tr h="370840">
                <a:tc>
                  <a:txBody>
                    <a:bodyPr/>
                    <a:lstStyle/>
                    <a:p>
                      <a:r>
                        <a:rPr lang="en-US" sz="2600" dirty="0"/>
                        <a:t>Herb</a:t>
                      </a:r>
                    </a:p>
                  </a:txBody>
                  <a:tcPr/>
                </a:tc>
                <a:tc>
                  <a:txBody>
                    <a:bodyPr/>
                    <a:lstStyle/>
                    <a:p>
                      <a:r>
                        <a:rPr lang="en-US" sz="2600" dirty="0"/>
                        <a:t>Spice</a:t>
                      </a:r>
                    </a:p>
                  </a:txBody>
                  <a:tcPr/>
                </a:tc>
                <a:extLst>
                  <a:ext uri="{0D108BD9-81ED-4DB2-BD59-A6C34878D82A}">
                    <a16:rowId xmlns:a16="http://schemas.microsoft.com/office/drawing/2014/main" val="3936051826"/>
                  </a:ext>
                </a:extLst>
              </a:tr>
              <a:tr h="370840">
                <a:tc>
                  <a:txBody>
                    <a:bodyPr/>
                    <a:lstStyle/>
                    <a:p>
                      <a:r>
                        <a:rPr lang="en-US" sz="2600" dirty="0"/>
                        <a:t>Thyme</a:t>
                      </a:r>
                    </a:p>
                  </a:txBody>
                  <a:tcPr/>
                </a:tc>
                <a:tc>
                  <a:txBody>
                    <a:bodyPr/>
                    <a:lstStyle/>
                    <a:p>
                      <a:r>
                        <a:rPr lang="en-US" sz="2600" dirty="0"/>
                        <a:t>Cinnamon - bark</a:t>
                      </a:r>
                    </a:p>
                  </a:txBody>
                  <a:tcPr/>
                </a:tc>
                <a:extLst>
                  <a:ext uri="{0D108BD9-81ED-4DB2-BD59-A6C34878D82A}">
                    <a16:rowId xmlns:a16="http://schemas.microsoft.com/office/drawing/2014/main" val="98897064"/>
                  </a:ext>
                </a:extLst>
              </a:tr>
              <a:tr h="370840">
                <a:tc>
                  <a:txBody>
                    <a:bodyPr/>
                    <a:lstStyle/>
                    <a:p>
                      <a:r>
                        <a:rPr lang="en-US" sz="2600" dirty="0"/>
                        <a:t>Sage</a:t>
                      </a:r>
                    </a:p>
                  </a:txBody>
                  <a:tcPr/>
                </a:tc>
                <a:tc>
                  <a:txBody>
                    <a:bodyPr/>
                    <a:lstStyle/>
                    <a:p>
                      <a:r>
                        <a:rPr lang="en-US" sz="2600" dirty="0"/>
                        <a:t>Ginger - root</a:t>
                      </a:r>
                    </a:p>
                  </a:txBody>
                  <a:tcPr/>
                </a:tc>
                <a:extLst>
                  <a:ext uri="{0D108BD9-81ED-4DB2-BD59-A6C34878D82A}">
                    <a16:rowId xmlns:a16="http://schemas.microsoft.com/office/drawing/2014/main" val="112895919"/>
                  </a:ext>
                </a:extLst>
              </a:tr>
              <a:tr h="370840">
                <a:tc>
                  <a:txBody>
                    <a:bodyPr/>
                    <a:lstStyle/>
                    <a:p>
                      <a:r>
                        <a:rPr lang="en-US" sz="2600" dirty="0"/>
                        <a:t>Oregano</a:t>
                      </a:r>
                    </a:p>
                  </a:txBody>
                  <a:tcPr/>
                </a:tc>
                <a:tc>
                  <a:txBody>
                    <a:bodyPr/>
                    <a:lstStyle/>
                    <a:p>
                      <a:r>
                        <a:rPr lang="en-US" sz="2600" dirty="0"/>
                        <a:t>Clove – flower bud</a:t>
                      </a:r>
                    </a:p>
                  </a:txBody>
                  <a:tcPr/>
                </a:tc>
                <a:extLst>
                  <a:ext uri="{0D108BD9-81ED-4DB2-BD59-A6C34878D82A}">
                    <a16:rowId xmlns:a16="http://schemas.microsoft.com/office/drawing/2014/main" val="1881756127"/>
                  </a:ext>
                </a:extLst>
              </a:tr>
              <a:tr h="370840">
                <a:tc>
                  <a:txBody>
                    <a:bodyPr/>
                    <a:lstStyle/>
                    <a:p>
                      <a:r>
                        <a:rPr lang="en-US" sz="2600" dirty="0"/>
                        <a:t>Parsley</a:t>
                      </a:r>
                    </a:p>
                  </a:txBody>
                  <a:tcPr/>
                </a:tc>
                <a:tc>
                  <a:txBody>
                    <a:bodyPr/>
                    <a:lstStyle/>
                    <a:p>
                      <a:r>
                        <a:rPr lang="en-US" sz="2600" dirty="0"/>
                        <a:t>Saffron – flower stigma</a:t>
                      </a:r>
                    </a:p>
                  </a:txBody>
                  <a:tcPr/>
                </a:tc>
                <a:extLst>
                  <a:ext uri="{0D108BD9-81ED-4DB2-BD59-A6C34878D82A}">
                    <a16:rowId xmlns:a16="http://schemas.microsoft.com/office/drawing/2014/main" val="2036762314"/>
                  </a:ext>
                </a:extLst>
              </a:tr>
              <a:tr h="370840">
                <a:tc>
                  <a:txBody>
                    <a:bodyPr/>
                    <a:lstStyle/>
                    <a:p>
                      <a:r>
                        <a:rPr lang="en-US" sz="2600" dirty="0"/>
                        <a:t>Marjoram</a:t>
                      </a:r>
                    </a:p>
                  </a:txBody>
                  <a:tcPr/>
                </a:tc>
                <a:tc>
                  <a:txBody>
                    <a:bodyPr/>
                    <a:lstStyle/>
                    <a:p>
                      <a:r>
                        <a:rPr lang="en-US" sz="2600" dirty="0"/>
                        <a:t>Nutmeg – seed</a:t>
                      </a:r>
                    </a:p>
                  </a:txBody>
                  <a:tcPr/>
                </a:tc>
                <a:extLst>
                  <a:ext uri="{0D108BD9-81ED-4DB2-BD59-A6C34878D82A}">
                    <a16:rowId xmlns:a16="http://schemas.microsoft.com/office/drawing/2014/main" val="12054950"/>
                  </a:ext>
                </a:extLst>
              </a:tr>
              <a:tr h="370840">
                <a:tc>
                  <a:txBody>
                    <a:bodyPr/>
                    <a:lstStyle/>
                    <a:p>
                      <a:r>
                        <a:rPr lang="en-US" sz="2600" dirty="0"/>
                        <a:t>Basil</a:t>
                      </a:r>
                    </a:p>
                  </a:txBody>
                  <a:tcPr/>
                </a:tc>
                <a:tc>
                  <a:txBody>
                    <a:bodyPr/>
                    <a:lstStyle/>
                    <a:p>
                      <a:r>
                        <a:rPr lang="en-US" sz="2600" dirty="0"/>
                        <a:t>Vanilla – immature fruit</a:t>
                      </a:r>
                    </a:p>
                  </a:txBody>
                  <a:tcPr/>
                </a:tc>
                <a:extLst>
                  <a:ext uri="{0D108BD9-81ED-4DB2-BD59-A6C34878D82A}">
                    <a16:rowId xmlns:a16="http://schemas.microsoft.com/office/drawing/2014/main" val="2816748405"/>
                  </a:ext>
                </a:extLst>
              </a:tr>
              <a:tr h="370840">
                <a:tc>
                  <a:txBody>
                    <a:bodyPr/>
                    <a:lstStyle/>
                    <a:p>
                      <a:r>
                        <a:rPr lang="en-US" sz="2600" dirty="0"/>
                        <a:t>Chives</a:t>
                      </a:r>
                    </a:p>
                  </a:txBody>
                  <a:tcPr/>
                </a:tc>
                <a:tc>
                  <a:txBody>
                    <a:bodyPr/>
                    <a:lstStyle/>
                    <a:p>
                      <a:r>
                        <a:rPr lang="en-US" sz="2600" dirty="0"/>
                        <a:t>Chili powder - fruit</a:t>
                      </a:r>
                    </a:p>
                  </a:txBody>
                  <a:tcPr/>
                </a:tc>
                <a:extLst>
                  <a:ext uri="{0D108BD9-81ED-4DB2-BD59-A6C34878D82A}">
                    <a16:rowId xmlns:a16="http://schemas.microsoft.com/office/drawing/2014/main" val="1538506611"/>
                  </a:ext>
                </a:extLst>
              </a:tr>
              <a:tr h="370840">
                <a:tc>
                  <a:txBody>
                    <a:bodyPr/>
                    <a:lstStyle/>
                    <a:p>
                      <a:r>
                        <a:rPr lang="en-US" sz="2600" dirty="0"/>
                        <a:t>Rosemary</a:t>
                      </a:r>
                    </a:p>
                  </a:txBody>
                  <a:tcPr/>
                </a:tc>
                <a:tc>
                  <a:txBody>
                    <a:bodyPr/>
                    <a:lstStyle/>
                    <a:p>
                      <a:r>
                        <a:rPr lang="en-US" sz="2600" dirty="0"/>
                        <a:t>Cumin - seed</a:t>
                      </a:r>
                    </a:p>
                  </a:txBody>
                  <a:tcPr/>
                </a:tc>
                <a:extLst>
                  <a:ext uri="{0D108BD9-81ED-4DB2-BD59-A6C34878D82A}">
                    <a16:rowId xmlns:a16="http://schemas.microsoft.com/office/drawing/2014/main" val="3131280115"/>
                  </a:ext>
                </a:extLst>
              </a:tr>
              <a:tr h="370840">
                <a:tc>
                  <a:txBody>
                    <a:bodyPr/>
                    <a:lstStyle/>
                    <a:p>
                      <a:r>
                        <a:rPr lang="en-US" sz="2600" dirty="0"/>
                        <a:t>Mint</a:t>
                      </a:r>
                    </a:p>
                  </a:txBody>
                  <a:tcPr/>
                </a:tc>
                <a:tc>
                  <a:txBody>
                    <a:bodyPr/>
                    <a:lstStyle/>
                    <a:p>
                      <a:r>
                        <a:rPr lang="en-US" sz="2600" dirty="0"/>
                        <a:t>Black pepper – fruit</a:t>
                      </a:r>
                    </a:p>
                  </a:txBody>
                  <a:tcPr/>
                </a:tc>
                <a:extLst>
                  <a:ext uri="{0D108BD9-81ED-4DB2-BD59-A6C34878D82A}">
                    <a16:rowId xmlns:a16="http://schemas.microsoft.com/office/drawing/2014/main" val="262112784"/>
                  </a:ext>
                </a:extLst>
              </a:tr>
              <a:tr h="370840">
                <a:tc>
                  <a:txBody>
                    <a:bodyPr/>
                    <a:lstStyle/>
                    <a:p>
                      <a:r>
                        <a:rPr lang="en-US" sz="2600" i="1" dirty="0"/>
                        <a:t>Cilantro</a:t>
                      </a:r>
                    </a:p>
                  </a:txBody>
                  <a:tcPr/>
                </a:tc>
                <a:tc>
                  <a:txBody>
                    <a:bodyPr/>
                    <a:lstStyle/>
                    <a:p>
                      <a:r>
                        <a:rPr lang="en-US" sz="2600" i="1" dirty="0"/>
                        <a:t>Coriander - seed</a:t>
                      </a:r>
                    </a:p>
                  </a:txBody>
                  <a:tcPr/>
                </a:tc>
                <a:extLst>
                  <a:ext uri="{0D108BD9-81ED-4DB2-BD59-A6C34878D82A}">
                    <a16:rowId xmlns:a16="http://schemas.microsoft.com/office/drawing/2014/main" val="319454186"/>
                  </a:ext>
                </a:extLst>
              </a:tr>
              <a:tr h="370840">
                <a:tc>
                  <a:txBody>
                    <a:bodyPr/>
                    <a:lstStyle/>
                    <a:p>
                      <a:r>
                        <a:rPr lang="en-US" sz="2600" i="1" dirty="0"/>
                        <a:t>Dill Leaf</a:t>
                      </a:r>
                    </a:p>
                  </a:txBody>
                  <a:tcPr/>
                </a:tc>
                <a:tc>
                  <a:txBody>
                    <a:bodyPr/>
                    <a:lstStyle/>
                    <a:p>
                      <a:r>
                        <a:rPr lang="en-US" sz="2600" i="1" dirty="0"/>
                        <a:t>Dill seed - seed</a:t>
                      </a:r>
                    </a:p>
                  </a:txBody>
                  <a:tcPr/>
                </a:tc>
                <a:extLst>
                  <a:ext uri="{0D108BD9-81ED-4DB2-BD59-A6C34878D82A}">
                    <a16:rowId xmlns:a16="http://schemas.microsoft.com/office/drawing/2014/main" val="804903289"/>
                  </a:ext>
                </a:extLst>
              </a:tr>
            </a:tbl>
          </a:graphicData>
        </a:graphic>
      </p:graphicFrame>
    </p:spTree>
    <p:extLst>
      <p:ext uri="{BB962C8B-B14F-4D97-AF65-F5344CB8AC3E}">
        <p14:creationId xmlns:p14="http://schemas.microsoft.com/office/powerpoint/2010/main" val="2286733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966FB4-CE1B-4A77-8A4C-8F50655C33A4}"/>
              </a:ext>
            </a:extLst>
          </p:cNvPr>
          <p:cNvSpPr txBox="1"/>
          <p:nvPr/>
        </p:nvSpPr>
        <p:spPr>
          <a:xfrm>
            <a:off x="2395537" y="0"/>
            <a:ext cx="7400925" cy="830997"/>
          </a:xfrm>
          <a:prstGeom prst="rect">
            <a:avLst/>
          </a:prstGeom>
          <a:noFill/>
        </p:spPr>
        <p:txBody>
          <a:bodyPr wrap="square" rtlCol="0">
            <a:spAutoFit/>
          </a:bodyPr>
          <a:lstStyle/>
          <a:p>
            <a:pPr algn="ctr"/>
            <a:r>
              <a:rPr lang="en-US" sz="4800" dirty="0"/>
              <a:t>Reasons for Growing Herbs</a:t>
            </a:r>
          </a:p>
        </p:txBody>
      </p:sp>
      <p:sp>
        <p:nvSpPr>
          <p:cNvPr id="3" name="TextBox 2">
            <a:extLst>
              <a:ext uri="{FF2B5EF4-FFF2-40B4-BE49-F238E27FC236}">
                <a16:creationId xmlns:a16="http://schemas.microsoft.com/office/drawing/2014/main" id="{DDDDDE05-D1C7-4103-843E-AA4AEBA2F1FF}"/>
              </a:ext>
            </a:extLst>
          </p:cNvPr>
          <p:cNvSpPr txBox="1"/>
          <p:nvPr/>
        </p:nvSpPr>
        <p:spPr>
          <a:xfrm>
            <a:off x="457200" y="1328738"/>
            <a:ext cx="11315700" cy="5016758"/>
          </a:xfrm>
          <a:prstGeom prst="rect">
            <a:avLst/>
          </a:prstGeom>
          <a:noFill/>
        </p:spPr>
        <p:txBody>
          <a:bodyPr wrap="square" rtlCol="0">
            <a:spAutoFit/>
          </a:bodyPr>
          <a:lstStyle/>
          <a:p>
            <a:pPr marL="285750" indent="-285750">
              <a:buFont typeface="Arial" panose="020B0604020202020204" pitchFamily="34" charset="0"/>
              <a:buChar char="•"/>
            </a:pPr>
            <a:r>
              <a:rPr lang="en-US" sz="3200" dirty="0"/>
              <a:t>Culinary – Many herbs are used for cooking.</a:t>
            </a:r>
          </a:p>
          <a:p>
            <a:pPr marL="285750" indent="-285750">
              <a:buFont typeface="Arial" panose="020B0604020202020204" pitchFamily="34" charset="0"/>
              <a:buChar char="•"/>
            </a:pPr>
            <a:r>
              <a:rPr lang="en-US" sz="3200" dirty="0"/>
              <a:t>Pollinators – Many herb flowers attract pollinators providing them nectar and pollen.</a:t>
            </a:r>
          </a:p>
          <a:p>
            <a:pPr marL="285750" indent="-285750">
              <a:buFont typeface="Arial" panose="020B0604020202020204" pitchFamily="34" charset="0"/>
              <a:buChar char="•"/>
            </a:pPr>
            <a:r>
              <a:rPr lang="en-US" sz="3200" dirty="0"/>
              <a:t>Beneficials – Many herbs attract beneficials such as ladybugs.</a:t>
            </a:r>
          </a:p>
          <a:p>
            <a:pPr marL="285750" indent="-285750">
              <a:buFont typeface="Arial" panose="020B0604020202020204" pitchFamily="34" charset="0"/>
              <a:buChar char="•"/>
            </a:pPr>
            <a:r>
              <a:rPr lang="en-US" sz="3200" dirty="0"/>
              <a:t>Butterflies &amp; Hummingbirds – Some herbs have long tubular flowers. Some are hosts for butterfly caterpillars.</a:t>
            </a:r>
          </a:p>
          <a:p>
            <a:pPr marL="285750" indent="-285750">
              <a:buFont typeface="Arial" panose="020B0604020202020204" pitchFamily="34" charset="0"/>
              <a:buChar char="•"/>
            </a:pPr>
            <a:r>
              <a:rPr lang="en-US" sz="3200" dirty="0"/>
              <a:t>Fragrance – Some herbs are grown for use in sachets.</a:t>
            </a:r>
          </a:p>
          <a:p>
            <a:pPr marL="285750" indent="-285750">
              <a:buFont typeface="Arial" panose="020B0604020202020204" pitchFamily="34" charset="0"/>
              <a:buChar char="•"/>
            </a:pPr>
            <a:r>
              <a:rPr lang="en-US" sz="3200" dirty="0"/>
              <a:t>Garden delights – Many herbs, whatever their primary purpose, make wonderful garden plants that release their fragrance as you brush against them while strolling.</a:t>
            </a:r>
          </a:p>
        </p:txBody>
      </p:sp>
    </p:spTree>
    <p:extLst>
      <p:ext uri="{BB962C8B-B14F-4D97-AF65-F5344CB8AC3E}">
        <p14:creationId xmlns:p14="http://schemas.microsoft.com/office/powerpoint/2010/main" val="1902537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D9F6CC-14F1-4184-911A-E906BE61B7FC}"/>
              </a:ext>
            </a:extLst>
          </p:cNvPr>
          <p:cNvSpPr txBox="1"/>
          <p:nvPr/>
        </p:nvSpPr>
        <p:spPr>
          <a:xfrm>
            <a:off x="470294" y="0"/>
            <a:ext cx="11251407" cy="830997"/>
          </a:xfrm>
          <a:prstGeom prst="rect">
            <a:avLst/>
          </a:prstGeom>
          <a:noFill/>
        </p:spPr>
        <p:txBody>
          <a:bodyPr wrap="square" rtlCol="0">
            <a:spAutoFit/>
          </a:bodyPr>
          <a:lstStyle/>
          <a:p>
            <a:pPr algn="ctr"/>
            <a:r>
              <a:rPr lang="en-US" sz="4800" dirty="0"/>
              <a:t>Herbs Commonly Grown In Home Gardens</a:t>
            </a:r>
          </a:p>
        </p:txBody>
      </p:sp>
      <p:graphicFrame>
        <p:nvGraphicFramePr>
          <p:cNvPr id="3" name="Table 3">
            <a:extLst>
              <a:ext uri="{FF2B5EF4-FFF2-40B4-BE49-F238E27FC236}">
                <a16:creationId xmlns:a16="http://schemas.microsoft.com/office/drawing/2014/main" id="{00B85717-FD50-48AB-A1F3-F19E42321A06}"/>
              </a:ext>
            </a:extLst>
          </p:cNvPr>
          <p:cNvGraphicFramePr>
            <a:graphicFrameLocks noGrp="1"/>
          </p:cNvGraphicFramePr>
          <p:nvPr>
            <p:extLst>
              <p:ext uri="{D42A27DB-BD31-4B8C-83A1-F6EECF244321}">
                <p14:modId xmlns:p14="http://schemas.microsoft.com/office/powerpoint/2010/main" val="1296467148"/>
              </p:ext>
            </p:extLst>
          </p:nvPr>
        </p:nvGraphicFramePr>
        <p:xfrm>
          <a:off x="322656" y="1187450"/>
          <a:ext cx="11399045" cy="5394960"/>
        </p:xfrm>
        <a:graphic>
          <a:graphicData uri="http://schemas.openxmlformats.org/drawingml/2006/table">
            <a:tbl>
              <a:tblPr firstRow="1" bandRow="1">
                <a:tableStyleId>{5C22544A-7EE6-4342-B048-85BDC9FD1C3A}</a:tableStyleId>
              </a:tblPr>
              <a:tblGrid>
                <a:gridCol w="2143127">
                  <a:extLst>
                    <a:ext uri="{9D8B030D-6E8A-4147-A177-3AD203B41FA5}">
                      <a16:colId xmlns:a16="http://schemas.microsoft.com/office/drawing/2014/main" val="2743940631"/>
                    </a:ext>
                  </a:extLst>
                </a:gridCol>
                <a:gridCol w="857250">
                  <a:extLst>
                    <a:ext uri="{9D8B030D-6E8A-4147-A177-3AD203B41FA5}">
                      <a16:colId xmlns:a16="http://schemas.microsoft.com/office/drawing/2014/main" val="395193383"/>
                    </a:ext>
                  </a:extLst>
                </a:gridCol>
                <a:gridCol w="868903">
                  <a:extLst>
                    <a:ext uri="{9D8B030D-6E8A-4147-A177-3AD203B41FA5}">
                      <a16:colId xmlns:a16="http://schemas.microsoft.com/office/drawing/2014/main" val="3952789472"/>
                    </a:ext>
                  </a:extLst>
                </a:gridCol>
                <a:gridCol w="1068434">
                  <a:extLst>
                    <a:ext uri="{9D8B030D-6E8A-4147-A177-3AD203B41FA5}">
                      <a16:colId xmlns:a16="http://schemas.microsoft.com/office/drawing/2014/main" val="162349363"/>
                    </a:ext>
                  </a:extLst>
                </a:gridCol>
                <a:gridCol w="1068434">
                  <a:extLst>
                    <a:ext uri="{9D8B030D-6E8A-4147-A177-3AD203B41FA5}">
                      <a16:colId xmlns:a16="http://schemas.microsoft.com/office/drawing/2014/main" val="1644171686"/>
                    </a:ext>
                  </a:extLst>
                </a:gridCol>
                <a:gridCol w="1068434">
                  <a:extLst>
                    <a:ext uri="{9D8B030D-6E8A-4147-A177-3AD203B41FA5}">
                      <a16:colId xmlns:a16="http://schemas.microsoft.com/office/drawing/2014/main" val="1098997455"/>
                    </a:ext>
                  </a:extLst>
                </a:gridCol>
                <a:gridCol w="1203837">
                  <a:extLst>
                    <a:ext uri="{9D8B030D-6E8A-4147-A177-3AD203B41FA5}">
                      <a16:colId xmlns:a16="http://schemas.microsoft.com/office/drawing/2014/main" val="2872574811"/>
                    </a:ext>
                  </a:extLst>
                </a:gridCol>
                <a:gridCol w="1303967">
                  <a:extLst>
                    <a:ext uri="{9D8B030D-6E8A-4147-A177-3AD203B41FA5}">
                      <a16:colId xmlns:a16="http://schemas.microsoft.com/office/drawing/2014/main" val="731800697"/>
                    </a:ext>
                  </a:extLst>
                </a:gridCol>
                <a:gridCol w="1816659">
                  <a:extLst>
                    <a:ext uri="{9D8B030D-6E8A-4147-A177-3AD203B41FA5}">
                      <a16:colId xmlns:a16="http://schemas.microsoft.com/office/drawing/2014/main" val="3134532073"/>
                    </a:ext>
                  </a:extLst>
                </a:gridCol>
              </a:tblGrid>
              <a:tr h="370840">
                <a:tc>
                  <a:txBody>
                    <a:bodyPr/>
                    <a:lstStyle/>
                    <a:p>
                      <a:r>
                        <a:rPr lang="en-US" sz="2000" dirty="0"/>
                        <a:t>Herb</a:t>
                      </a:r>
                    </a:p>
                  </a:txBody>
                  <a:tcPr/>
                </a:tc>
                <a:tc>
                  <a:txBody>
                    <a:bodyPr/>
                    <a:lstStyle/>
                    <a:p>
                      <a:r>
                        <a:rPr lang="en-US" sz="2000" dirty="0"/>
                        <a:t>Germ. Temp.</a:t>
                      </a:r>
                    </a:p>
                  </a:txBody>
                  <a:tcPr/>
                </a:tc>
                <a:tc>
                  <a:txBody>
                    <a:bodyPr/>
                    <a:lstStyle/>
                    <a:p>
                      <a:r>
                        <a:rPr lang="en-US" sz="2000" dirty="0"/>
                        <a:t>Days 2 Germ.</a:t>
                      </a:r>
                    </a:p>
                  </a:txBody>
                  <a:tcPr/>
                </a:tc>
                <a:tc>
                  <a:txBody>
                    <a:bodyPr/>
                    <a:lstStyle/>
                    <a:p>
                      <a:r>
                        <a:rPr lang="en-US" sz="2000" dirty="0"/>
                        <a:t>DS 0r TP</a:t>
                      </a:r>
                    </a:p>
                  </a:txBody>
                  <a:tcPr/>
                </a:tc>
                <a:tc>
                  <a:txBody>
                    <a:bodyPr/>
                    <a:lstStyle/>
                    <a:p>
                      <a:r>
                        <a:rPr lang="en-US" sz="2000" dirty="0"/>
                        <a:t>Days 2 Harv.</a:t>
                      </a:r>
                    </a:p>
                  </a:txBody>
                  <a:tcPr/>
                </a:tc>
                <a:tc>
                  <a:txBody>
                    <a:bodyPr/>
                    <a:lstStyle/>
                    <a:p>
                      <a:r>
                        <a:rPr lang="en-US" sz="2000" dirty="0"/>
                        <a:t>Spacing</a:t>
                      </a:r>
                    </a:p>
                  </a:txBody>
                  <a:tcPr/>
                </a:tc>
                <a:tc>
                  <a:txBody>
                    <a:bodyPr/>
                    <a:lstStyle/>
                    <a:p>
                      <a:r>
                        <a:rPr lang="en-US" sz="2000" dirty="0"/>
                        <a:t>Light</a:t>
                      </a:r>
                    </a:p>
                  </a:txBody>
                  <a:tcPr/>
                </a:tc>
                <a:tc>
                  <a:txBody>
                    <a:bodyPr/>
                    <a:lstStyle/>
                    <a:p>
                      <a:r>
                        <a:rPr lang="en-US" sz="2000" dirty="0"/>
                        <a:t>Type</a:t>
                      </a:r>
                    </a:p>
                  </a:txBody>
                  <a:tcPr/>
                </a:tc>
                <a:tc>
                  <a:txBody>
                    <a:bodyPr/>
                    <a:lstStyle/>
                    <a:p>
                      <a:r>
                        <a:rPr lang="en-US" sz="2000" dirty="0"/>
                        <a:t>Rooted Cuttings</a:t>
                      </a:r>
                    </a:p>
                  </a:txBody>
                  <a:tcPr/>
                </a:tc>
                <a:extLst>
                  <a:ext uri="{0D108BD9-81ED-4DB2-BD59-A6C34878D82A}">
                    <a16:rowId xmlns:a16="http://schemas.microsoft.com/office/drawing/2014/main" val="2554906342"/>
                  </a:ext>
                </a:extLst>
              </a:tr>
              <a:tr h="370840">
                <a:tc>
                  <a:txBody>
                    <a:bodyPr/>
                    <a:lstStyle/>
                    <a:p>
                      <a:r>
                        <a:rPr lang="en-US" sz="2000" dirty="0"/>
                        <a:t>Anise</a:t>
                      </a:r>
                    </a:p>
                  </a:txBody>
                  <a:tcPr/>
                </a:tc>
                <a:tc>
                  <a:txBody>
                    <a:bodyPr/>
                    <a:lstStyle/>
                    <a:p>
                      <a:r>
                        <a:rPr lang="en-US" sz="2000" dirty="0"/>
                        <a:t>60-80</a:t>
                      </a:r>
                    </a:p>
                  </a:txBody>
                  <a:tcPr/>
                </a:tc>
                <a:tc>
                  <a:txBody>
                    <a:bodyPr/>
                    <a:lstStyle/>
                    <a:p>
                      <a:r>
                        <a:rPr lang="en-US" sz="2000" dirty="0"/>
                        <a:t>6-14</a:t>
                      </a:r>
                    </a:p>
                  </a:txBody>
                  <a:tcPr/>
                </a:tc>
                <a:tc>
                  <a:txBody>
                    <a:bodyPr/>
                    <a:lstStyle/>
                    <a:p>
                      <a:r>
                        <a:rPr lang="en-US" sz="2000" dirty="0"/>
                        <a:t>DS</a:t>
                      </a:r>
                    </a:p>
                  </a:txBody>
                  <a:tcPr/>
                </a:tc>
                <a:tc>
                  <a:txBody>
                    <a:bodyPr/>
                    <a:lstStyle/>
                    <a:p>
                      <a:r>
                        <a:rPr lang="en-US" sz="2000" dirty="0"/>
                        <a:t>130</a:t>
                      </a:r>
                    </a:p>
                  </a:txBody>
                  <a:tcPr/>
                </a:tc>
                <a:tc>
                  <a:txBody>
                    <a:bodyPr/>
                    <a:lstStyle/>
                    <a:p>
                      <a:r>
                        <a:rPr lang="en-US" sz="2000" dirty="0"/>
                        <a:t>6”</a:t>
                      </a:r>
                    </a:p>
                  </a:txBody>
                  <a:tcPr/>
                </a:tc>
                <a:tc>
                  <a:txBody>
                    <a:bodyPr/>
                    <a:lstStyle/>
                    <a:p>
                      <a:r>
                        <a:rPr lang="en-US" sz="2000" dirty="0"/>
                        <a:t>Sun</a:t>
                      </a:r>
                    </a:p>
                  </a:txBody>
                  <a:tcPr/>
                </a:tc>
                <a:tc>
                  <a:txBody>
                    <a:bodyPr/>
                    <a:lstStyle/>
                    <a:p>
                      <a:r>
                        <a:rPr lang="en-US" sz="2000" dirty="0"/>
                        <a:t>Annual</a:t>
                      </a:r>
                    </a:p>
                  </a:txBody>
                  <a:tcPr/>
                </a:tc>
                <a:tc>
                  <a:txBody>
                    <a:bodyPr/>
                    <a:lstStyle/>
                    <a:p>
                      <a:r>
                        <a:rPr lang="en-US" sz="2000" dirty="0"/>
                        <a:t>No</a:t>
                      </a:r>
                    </a:p>
                  </a:txBody>
                  <a:tcPr/>
                </a:tc>
                <a:extLst>
                  <a:ext uri="{0D108BD9-81ED-4DB2-BD59-A6C34878D82A}">
                    <a16:rowId xmlns:a16="http://schemas.microsoft.com/office/drawing/2014/main" val="1243527826"/>
                  </a:ext>
                </a:extLst>
              </a:tr>
              <a:tr h="370840">
                <a:tc>
                  <a:txBody>
                    <a:bodyPr/>
                    <a:lstStyle/>
                    <a:p>
                      <a:r>
                        <a:rPr lang="en-US" sz="2000" dirty="0"/>
                        <a:t>Basil</a:t>
                      </a:r>
                    </a:p>
                  </a:txBody>
                  <a:tcPr/>
                </a:tc>
                <a:tc>
                  <a:txBody>
                    <a:bodyPr/>
                    <a:lstStyle/>
                    <a:p>
                      <a:r>
                        <a:rPr lang="en-US" sz="2000" dirty="0"/>
                        <a:t>70</a:t>
                      </a:r>
                    </a:p>
                  </a:txBody>
                  <a:tcPr/>
                </a:tc>
                <a:tc>
                  <a:txBody>
                    <a:bodyPr/>
                    <a:lstStyle/>
                    <a:p>
                      <a:r>
                        <a:rPr lang="en-US" sz="2000" dirty="0"/>
                        <a:t>5-10</a:t>
                      </a:r>
                    </a:p>
                  </a:txBody>
                  <a:tcPr/>
                </a:tc>
                <a:tc>
                  <a:txBody>
                    <a:bodyPr/>
                    <a:lstStyle/>
                    <a:p>
                      <a:r>
                        <a:rPr lang="en-US" sz="2000" dirty="0"/>
                        <a:t>DS/TP</a:t>
                      </a:r>
                    </a:p>
                  </a:txBody>
                  <a:tcPr/>
                </a:tc>
                <a:tc>
                  <a:txBody>
                    <a:bodyPr/>
                    <a:lstStyle/>
                    <a:p>
                      <a:r>
                        <a:rPr lang="en-US" sz="2000" dirty="0"/>
                        <a:t>55-80</a:t>
                      </a:r>
                    </a:p>
                  </a:txBody>
                  <a:tcPr/>
                </a:tc>
                <a:tc>
                  <a:txBody>
                    <a:bodyPr/>
                    <a:lstStyle/>
                    <a:p>
                      <a:r>
                        <a:rPr lang="en-US" sz="2000" dirty="0"/>
                        <a:t>4-8”</a:t>
                      </a:r>
                    </a:p>
                  </a:txBody>
                  <a:tcPr/>
                </a:tc>
                <a:tc>
                  <a:txBody>
                    <a:bodyPr/>
                    <a:lstStyle/>
                    <a:p>
                      <a:r>
                        <a:rPr lang="en-US" sz="2000" dirty="0"/>
                        <a:t>Sun</a:t>
                      </a:r>
                    </a:p>
                  </a:txBody>
                  <a:tcPr/>
                </a:tc>
                <a:tc>
                  <a:txBody>
                    <a:bodyPr/>
                    <a:lstStyle/>
                    <a:p>
                      <a:r>
                        <a:rPr lang="en-US" sz="2000" dirty="0"/>
                        <a:t>Annual</a:t>
                      </a:r>
                    </a:p>
                  </a:txBody>
                  <a:tcPr/>
                </a:tc>
                <a:tc>
                  <a:txBody>
                    <a:bodyPr/>
                    <a:lstStyle/>
                    <a:p>
                      <a:r>
                        <a:rPr lang="en-US" sz="2000" dirty="0"/>
                        <a:t>Yes</a:t>
                      </a:r>
                    </a:p>
                  </a:txBody>
                  <a:tcPr/>
                </a:tc>
                <a:extLst>
                  <a:ext uri="{0D108BD9-81ED-4DB2-BD59-A6C34878D82A}">
                    <a16:rowId xmlns:a16="http://schemas.microsoft.com/office/drawing/2014/main" val="1549033769"/>
                  </a:ext>
                </a:extLst>
              </a:tr>
              <a:tr h="370840">
                <a:tc>
                  <a:txBody>
                    <a:bodyPr/>
                    <a:lstStyle/>
                    <a:p>
                      <a:r>
                        <a:rPr lang="en-US" sz="2000" dirty="0"/>
                        <a:t>Chives</a:t>
                      </a:r>
                    </a:p>
                  </a:txBody>
                  <a:tcPr/>
                </a:tc>
                <a:tc>
                  <a:txBody>
                    <a:bodyPr/>
                    <a:lstStyle/>
                    <a:p>
                      <a:r>
                        <a:rPr lang="en-US" sz="2000" dirty="0"/>
                        <a:t>59-68</a:t>
                      </a:r>
                    </a:p>
                  </a:txBody>
                  <a:tcPr/>
                </a:tc>
                <a:tc>
                  <a:txBody>
                    <a:bodyPr/>
                    <a:lstStyle/>
                    <a:p>
                      <a:r>
                        <a:rPr lang="en-US" sz="2000" dirty="0"/>
                        <a:t>7-14</a:t>
                      </a:r>
                    </a:p>
                  </a:txBody>
                  <a:tcPr/>
                </a:tc>
                <a:tc>
                  <a:txBody>
                    <a:bodyPr/>
                    <a:lstStyle/>
                    <a:p>
                      <a:r>
                        <a:rPr lang="en-US" sz="2000" dirty="0"/>
                        <a:t>DS</a:t>
                      </a:r>
                    </a:p>
                  </a:txBody>
                  <a:tcPr/>
                </a:tc>
                <a:tc>
                  <a:txBody>
                    <a:bodyPr/>
                    <a:lstStyle/>
                    <a:p>
                      <a:r>
                        <a:rPr lang="en-US" sz="2000" dirty="0"/>
                        <a:t>75-85</a:t>
                      </a:r>
                    </a:p>
                  </a:txBody>
                  <a:tcPr/>
                </a:tc>
                <a:tc>
                  <a:txBody>
                    <a:bodyPr/>
                    <a:lstStyle/>
                    <a:p>
                      <a:r>
                        <a:rPr lang="en-US" sz="2000" dirty="0"/>
                        <a:t>2-8”</a:t>
                      </a:r>
                    </a:p>
                  </a:txBody>
                  <a:tcPr/>
                </a:tc>
                <a:tc>
                  <a:txBody>
                    <a:bodyPr/>
                    <a:lstStyle/>
                    <a:p>
                      <a:r>
                        <a:rPr lang="en-US" sz="2000" dirty="0"/>
                        <a:t>Sun/Part Shade</a:t>
                      </a:r>
                    </a:p>
                  </a:txBody>
                  <a:tcPr/>
                </a:tc>
                <a:tc>
                  <a:txBody>
                    <a:bodyPr/>
                    <a:lstStyle/>
                    <a:p>
                      <a:r>
                        <a:rPr lang="en-US" sz="2000" dirty="0"/>
                        <a:t>Perennial</a:t>
                      </a:r>
                    </a:p>
                  </a:txBody>
                  <a:tcPr/>
                </a:tc>
                <a:tc>
                  <a:txBody>
                    <a:bodyPr/>
                    <a:lstStyle/>
                    <a:p>
                      <a:r>
                        <a:rPr lang="en-US" sz="2000" dirty="0"/>
                        <a:t>No/Division</a:t>
                      </a:r>
                    </a:p>
                  </a:txBody>
                  <a:tcPr/>
                </a:tc>
                <a:extLst>
                  <a:ext uri="{0D108BD9-81ED-4DB2-BD59-A6C34878D82A}">
                    <a16:rowId xmlns:a16="http://schemas.microsoft.com/office/drawing/2014/main" val="3542367405"/>
                  </a:ext>
                </a:extLst>
              </a:tr>
              <a:tr h="370840">
                <a:tc>
                  <a:txBody>
                    <a:bodyPr/>
                    <a:lstStyle/>
                    <a:p>
                      <a:r>
                        <a:rPr lang="en-US" sz="2000" dirty="0"/>
                        <a:t>Cilantro/Coriander</a:t>
                      </a:r>
                    </a:p>
                  </a:txBody>
                  <a:tcPr/>
                </a:tc>
                <a:tc>
                  <a:txBody>
                    <a:bodyPr/>
                    <a:lstStyle/>
                    <a:p>
                      <a:r>
                        <a:rPr lang="en-US" sz="2000" dirty="0"/>
                        <a:t>55-68</a:t>
                      </a:r>
                    </a:p>
                  </a:txBody>
                  <a:tcPr/>
                </a:tc>
                <a:tc>
                  <a:txBody>
                    <a:bodyPr/>
                    <a:lstStyle/>
                    <a:p>
                      <a:r>
                        <a:rPr lang="en-US" sz="2000" dirty="0"/>
                        <a:t>7-10</a:t>
                      </a:r>
                    </a:p>
                  </a:txBody>
                  <a:tcPr/>
                </a:tc>
                <a:tc>
                  <a:txBody>
                    <a:bodyPr/>
                    <a:lstStyle/>
                    <a:p>
                      <a:r>
                        <a:rPr lang="en-US" sz="2000" dirty="0"/>
                        <a:t>DS</a:t>
                      </a:r>
                    </a:p>
                  </a:txBody>
                  <a:tcPr/>
                </a:tc>
                <a:tc>
                  <a:txBody>
                    <a:bodyPr/>
                    <a:lstStyle/>
                    <a:p>
                      <a:r>
                        <a:rPr lang="en-US" sz="2000" dirty="0"/>
                        <a:t>50-55</a:t>
                      </a:r>
                    </a:p>
                  </a:txBody>
                  <a:tcPr/>
                </a:tc>
                <a:tc>
                  <a:txBody>
                    <a:bodyPr/>
                    <a:lstStyle/>
                    <a:p>
                      <a:r>
                        <a:rPr lang="en-US" sz="2000" dirty="0"/>
                        <a:t>2-4”</a:t>
                      </a:r>
                    </a:p>
                  </a:txBody>
                  <a:tcPr/>
                </a:tc>
                <a:tc>
                  <a:txBody>
                    <a:bodyPr/>
                    <a:lstStyle/>
                    <a:p>
                      <a:r>
                        <a:rPr lang="en-US" sz="2000" dirty="0"/>
                        <a:t>Sun</a:t>
                      </a:r>
                    </a:p>
                  </a:txBody>
                  <a:tcPr/>
                </a:tc>
                <a:tc>
                  <a:txBody>
                    <a:bodyPr/>
                    <a:lstStyle/>
                    <a:p>
                      <a:r>
                        <a:rPr lang="en-US" sz="2000" dirty="0"/>
                        <a:t>Biennial</a:t>
                      </a:r>
                    </a:p>
                  </a:txBody>
                  <a:tcPr/>
                </a:tc>
                <a:tc>
                  <a:txBody>
                    <a:bodyPr/>
                    <a:lstStyle/>
                    <a:p>
                      <a:r>
                        <a:rPr lang="en-US" sz="2000" dirty="0"/>
                        <a:t>No</a:t>
                      </a:r>
                    </a:p>
                  </a:txBody>
                  <a:tcPr/>
                </a:tc>
                <a:extLst>
                  <a:ext uri="{0D108BD9-81ED-4DB2-BD59-A6C34878D82A}">
                    <a16:rowId xmlns:a16="http://schemas.microsoft.com/office/drawing/2014/main" val="4048317145"/>
                  </a:ext>
                </a:extLst>
              </a:tr>
              <a:tr h="370840">
                <a:tc>
                  <a:txBody>
                    <a:bodyPr/>
                    <a:lstStyle/>
                    <a:p>
                      <a:r>
                        <a:rPr lang="en-US" sz="2000" dirty="0"/>
                        <a:t>Cumin</a:t>
                      </a:r>
                    </a:p>
                  </a:txBody>
                  <a:tcPr/>
                </a:tc>
                <a:tc>
                  <a:txBody>
                    <a:bodyPr/>
                    <a:lstStyle/>
                    <a:p>
                      <a:r>
                        <a:rPr lang="en-US" sz="2000" dirty="0"/>
                        <a:t>65</a:t>
                      </a:r>
                    </a:p>
                  </a:txBody>
                  <a:tcPr/>
                </a:tc>
                <a:tc>
                  <a:txBody>
                    <a:bodyPr/>
                    <a:lstStyle/>
                    <a:p>
                      <a:r>
                        <a:rPr lang="en-US" sz="2000" dirty="0"/>
                        <a:t>7-14</a:t>
                      </a:r>
                    </a:p>
                  </a:txBody>
                  <a:tcPr/>
                </a:tc>
                <a:tc>
                  <a:txBody>
                    <a:bodyPr/>
                    <a:lstStyle/>
                    <a:p>
                      <a:r>
                        <a:rPr lang="en-US" sz="2000" dirty="0"/>
                        <a:t>DS</a:t>
                      </a:r>
                    </a:p>
                  </a:txBody>
                  <a:tcPr/>
                </a:tc>
                <a:tc>
                  <a:txBody>
                    <a:bodyPr/>
                    <a:lstStyle/>
                    <a:p>
                      <a:r>
                        <a:rPr lang="en-US" sz="2000" dirty="0"/>
                        <a:t>110-115</a:t>
                      </a:r>
                    </a:p>
                  </a:txBody>
                  <a:tcPr/>
                </a:tc>
                <a:tc>
                  <a:txBody>
                    <a:bodyPr/>
                    <a:lstStyle/>
                    <a:p>
                      <a:r>
                        <a:rPr lang="en-US" sz="2000" dirty="0"/>
                        <a:t>4-6”</a:t>
                      </a:r>
                    </a:p>
                  </a:txBody>
                  <a:tcPr/>
                </a:tc>
                <a:tc>
                  <a:txBody>
                    <a:bodyPr/>
                    <a:lstStyle/>
                    <a:p>
                      <a:r>
                        <a:rPr lang="en-US" sz="2000" dirty="0"/>
                        <a:t>Sun</a:t>
                      </a:r>
                    </a:p>
                  </a:txBody>
                  <a:tcPr/>
                </a:tc>
                <a:tc>
                  <a:txBody>
                    <a:bodyPr/>
                    <a:lstStyle/>
                    <a:p>
                      <a:r>
                        <a:rPr lang="en-US" sz="2000" dirty="0"/>
                        <a:t>Annual</a:t>
                      </a:r>
                    </a:p>
                  </a:txBody>
                  <a:tcPr/>
                </a:tc>
                <a:tc>
                  <a:txBody>
                    <a:bodyPr/>
                    <a:lstStyle/>
                    <a:p>
                      <a:r>
                        <a:rPr lang="en-US" sz="2000" dirty="0"/>
                        <a:t>No</a:t>
                      </a:r>
                    </a:p>
                  </a:txBody>
                  <a:tcPr/>
                </a:tc>
                <a:extLst>
                  <a:ext uri="{0D108BD9-81ED-4DB2-BD59-A6C34878D82A}">
                    <a16:rowId xmlns:a16="http://schemas.microsoft.com/office/drawing/2014/main" val="1249389562"/>
                  </a:ext>
                </a:extLst>
              </a:tr>
              <a:tr h="370840">
                <a:tc>
                  <a:txBody>
                    <a:bodyPr/>
                    <a:lstStyle/>
                    <a:p>
                      <a:r>
                        <a:rPr lang="en-US" sz="2000" dirty="0"/>
                        <a:t>Dill</a:t>
                      </a:r>
                    </a:p>
                  </a:txBody>
                  <a:tcPr/>
                </a:tc>
                <a:tc>
                  <a:txBody>
                    <a:bodyPr/>
                    <a:lstStyle/>
                    <a:p>
                      <a:r>
                        <a:rPr lang="en-US" sz="2000" dirty="0"/>
                        <a:t>60-70</a:t>
                      </a:r>
                    </a:p>
                  </a:txBody>
                  <a:tcPr/>
                </a:tc>
                <a:tc>
                  <a:txBody>
                    <a:bodyPr/>
                    <a:lstStyle/>
                    <a:p>
                      <a:r>
                        <a:rPr lang="en-US" sz="2000" dirty="0"/>
                        <a:t>10-21</a:t>
                      </a:r>
                    </a:p>
                  </a:txBody>
                  <a:tcPr/>
                </a:tc>
                <a:tc>
                  <a:txBody>
                    <a:bodyPr/>
                    <a:lstStyle/>
                    <a:p>
                      <a:r>
                        <a:rPr lang="en-US" sz="2000" dirty="0"/>
                        <a:t>DS/TP</a:t>
                      </a:r>
                    </a:p>
                  </a:txBody>
                  <a:tcPr/>
                </a:tc>
                <a:tc>
                  <a:txBody>
                    <a:bodyPr/>
                    <a:lstStyle/>
                    <a:p>
                      <a:r>
                        <a:rPr lang="en-US" sz="2000" dirty="0"/>
                        <a:t>45-60 L</a:t>
                      </a:r>
                    </a:p>
                    <a:p>
                      <a:r>
                        <a:rPr lang="en-US" sz="2000" dirty="0"/>
                        <a:t>90-115 S</a:t>
                      </a:r>
                    </a:p>
                  </a:txBody>
                  <a:tcPr/>
                </a:tc>
                <a:tc>
                  <a:txBody>
                    <a:bodyPr/>
                    <a:lstStyle/>
                    <a:p>
                      <a:r>
                        <a:rPr lang="en-US" sz="2000" dirty="0"/>
                        <a:t>2-4”</a:t>
                      </a:r>
                    </a:p>
                  </a:txBody>
                  <a:tcPr/>
                </a:tc>
                <a:tc>
                  <a:txBody>
                    <a:bodyPr/>
                    <a:lstStyle/>
                    <a:p>
                      <a:r>
                        <a:rPr lang="en-US" sz="2000" dirty="0"/>
                        <a:t>Sun</a:t>
                      </a:r>
                    </a:p>
                  </a:txBody>
                  <a:tcPr/>
                </a:tc>
                <a:tc>
                  <a:txBody>
                    <a:bodyPr/>
                    <a:lstStyle/>
                    <a:p>
                      <a:r>
                        <a:rPr lang="en-US" sz="2000" dirty="0"/>
                        <a:t>Annual</a:t>
                      </a:r>
                    </a:p>
                  </a:txBody>
                  <a:tcPr/>
                </a:tc>
                <a:tc>
                  <a:txBody>
                    <a:bodyPr/>
                    <a:lstStyle/>
                    <a:p>
                      <a:r>
                        <a:rPr lang="en-US" sz="2000" dirty="0"/>
                        <a:t>No</a:t>
                      </a:r>
                    </a:p>
                  </a:txBody>
                  <a:tcPr/>
                </a:tc>
                <a:extLst>
                  <a:ext uri="{0D108BD9-81ED-4DB2-BD59-A6C34878D82A}">
                    <a16:rowId xmlns:a16="http://schemas.microsoft.com/office/drawing/2014/main" val="2738273086"/>
                  </a:ext>
                </a:extLst>
              </a:tr>
              <a:tr h="370840">
                <a:tc>
                  <a:txBody>
                    <a:bodyPr/>
                    <a:lstStyle/>
                    <a:p>
                      <a:r>
                        <a:rPr lang="en-US" sz="2000" dirty="0"/>
                        <a:t>Ginger</a:t>
                      </a:r>
                    </a:p>
                  </a:txBody>
                  <a:tcPr/>
                </a:tc>
                <a:tc>
                  <a:txBody>
                    <a:bodyPr/>
                    <a:lstStyle/>
                    <a:p>
                      <a:r>
                        <a:rPr lang="en-US" sz="2000" dirty="0"/>
                        <a:t>70-80</a:t>
                      </a:r>
                    </a:p>
                  </a:txBody>
                  <a:tcPr/>
                </a:tc>
                <a:tc>
                  <a:txBody>
                    <a:bodyPr/>
                    <a:lstStyle/>
                    <a:p>
                      <a:r>
                        <a:rPr lang="en-US" sz="2000" dirty="0"/>
                        <a:t>42-56</a:t>
                      </a:r>
                    </a:p>
                  </a:txBody>
                  <a:tcPr/>
                </a:tc>
                <a:tc>
                  <a:txBody>
                    <a:bodyPr/>
                    <a:lstStyle/>
                    <a:p>
                      <a:r>
                        <a:rPr lang="en-US" sz="2000" dirty="0"/>
                        <a:t>TP/Rhizomes</a:t>
                      </a:r>
                    </a:p>
                  </a:txBody>
                  <a:tcPr/>
                </a:tc>
                <a:tc>
                  <a:txBody>
                    <a:bodyPr/>
                    <a:lstStyle/>
                    <a:p>
                      <a:r>
                        <a:rPr lang="en-US" sz="2000" dirty="0"/>
                        <a:t>10-12 months</a:t>
                      </a:r>
                    </a:p>
                  </a:txBody>
                  <a:tcPr/>
                </a:tc>
                <a:tc>
                  <a:txBody>
                    <a:bodyPr/>
                    <a:lstStyle/>
                    <a:p>
                      <a:r>
                        <a:rPr lang="en-US" sz="2000" dirty="0"/>
                        <a:t>12</a:t>
                      </a:r>
                    </a:p>
                  </a:txBody>
                  <a:tcPr/>
                </a:tc>
                <a:tc>
                  <a:txBody>
                    <a:bodyPr/>
                    <a:lstStyle/>
                    <a:p>
                      <a:endParaRPr lang="en-US" sz="2000" dirty="0"/>
                    </a:p>
                  </a:txBody>
                  <a:tcPr/>
                </a:tc>
                <a:tc>
                  <a:txBody>
                    <a:bodyPr/>
                    <a:lstStyle/>
                    <a:p>
                      <a:r>
                        <a:rPr lang="en-US" sz="2000" dirty="0"/>
                        <a:t>Perennial</a:t>
                      </a:r>
                    </a:p>
                  </a:txBody>
                  <a:tcPr/>
                </a:tc>
                <a:tc>
                  <a:txBody>
                    <a:bodyPr/>
                    <a:lstStyle/>
                    <a:p>
                      <a:r>
                        <a:rPr lang="en-US" sz="2000" dirty="0"/>
                        <a:t>No/Rhizomes</a:t>
                      </a:r>
                    </a:p>
                  </a:txBody>
                  <a:tcPr/>
                </a:tc>
                <a:extLst>
                  <a:ext uri="{0D108BD9-81ED-4DB2-BD59-A6C34878D82A}">
                    <a16:rowId xmlns:a16="http://schemas.microsoft.com/office/drawing/2014/main" val="2972513703"/>
                  </a:ext>
                </a:extLst>
              </a:tr>
              <a:tr h="370840">
                <a:tc>
                  <a:txBody>
                    <a:bodyPr/>
                    <a:lstStyle/>
                    <a:p>
                      <a:r>
                        <a:rPr lang="en-US" sz="2000" dirty="0"/>
                        <a:t>Lemon Grass</a:t>
                      </a:r>
                    </a:p>
                  </a:txBody>
                  <a:tcPr/>
                </a:tc>
                <a:tc>
                  <a:txBody>
                    <a:bodyPr/>
                    <a:lstStyle/>
                    <a:p>
                      <a:r>
                        <a:rPr lang="en-US" sz="2000" dirty="0"/>
                        <a:t>70</a:t>
                      </a:r>
                    </a:p>
                  </a:txBody>
                  <a:tcPr/>
                </a:tc>
                <a:tc>
                  <a:txBody>
                    <a:bodyPr/>
                    <a:lstStyle/>
                    <a:p>
                      <a:r>
                        <a:rPr lang="en-US" sz="2000" dirty="0"/>
                        <a:t>5-21</a:t>
                      </a:r>
                    </a:p>
                  </a:txBody>
                  <a:tcPr/>
                </a:tc>
                <a:tc>
                  <a:txBody>
                    <a:bodyPr/>
                    <a:lstStyle/>
                    <a:p>
                      <a:r>
                        <a:rPr lang="en-US" sz="2000" dirty="0"/>
                        <a:t>TP</a:t>
                      </a:r>
                    </a:p>
                  </a:txBody>
                  <a:tcPr/>
                </a:tc>
                <a:tc>
                  <a:txBody>
                    <a:bodyPr/>
                    <a:lstStyle/>
                    <a:p>
                      <a:r>
                        <a:rPr lang="en-US" sz="2000" dirty="0"/>
                        <a:t>75-85</a:t>
                      </a:r>
                    </a:p>
                  </a:txBody>
                  <a:tcPr/>
                </a:tc>
                <a:tc>
                  <a:txBody>
                    <a:bodyPr/>
                    <a:lstStyle/>
                    <a:p>
                      <a:r>
                        <a:rPr lang="en-US" sz="2000" dirty="0"/>
                        <a:t>8-12” +</a:t>
                      </a:r>
                    </a:p>
                  </a:txBody>
                  <a:tcPr/>
                </a:tc>
                <a:tc>
                  <a:txBody>
                    <a:bodyPr/>
                    <a:lstStyle/>
                    <a:p>
                      <a:r>
                        <a:rPr lang="en-US" sz="2000" dirty="0"/>
                        <a:t>Sun</a:t>
                      </a:r>
                    </a:p>
                  </a:txBody>
                  <a:tcPr/>
                </a:tc>
                <a:tc>
                  <a:txBody>
                    <a:bodyPr/>
                    <a:lstStyle/>
                    <a:p>
                      <a:r>
                        <a:rPr lang="en-US" sz="2000" dirty="0"/>
                        <a:t>Perennial</a:t>
                      </a:r>
                    </a:p>
                  </a:txBody>
                  <a:tcPr/>
                </a:tc>
                <a:tc>
                  <a:txBody>
                    <a:bodyPr/>
                    <a:lstStyle/>
                    <a:p>
                      <a:r>
                        <a:rPr lang="en-US" sz="2000" dirty="0"/>
                        <a:t>No/Division</a:t>
                      </a:r>
                    </a:p>
                  </a:txBody>
                  <a:tcPr/>
                </a:tc>
                <a:extLst>
                  <a:ext uri="{0D108BD9-81ED-4DB2-BD59-A6C34878D82A}">
                    <a16:rowId xmlns:a16="http://schemas.microsoft.com/office/drawing/2014/main" val="2271462442"/>
                  </a:ext>
                </a:extLst>
              </a:tr>
            </a:tbl>
          </a:graphicData>
        </a:graphic>
      </p:graphicFrame>
    </p:spTree>
    <p:extLst>
      <p:ext uri="{BB962C8B-B14F-4D97-AF65-F5344CB8AC3E}">
        <p14:creationId xmlns:p14="http://schemas.microsoft.com/office/powerpoint/2010/main" val="398244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00B85717-FD50-48AB-A1F3-F19E42321A06}"/>
              </a:ext>
            </a:extLst>
          </p:cNvPr>
          <p:cNvGraphicFramePr>
            <a:graphicFrameLocks noGrp="1"/>
          </p:cNvGraphicFramePr>
          <p:nvPr>
            <p:extLst>
              <p:ext uri="{D42A27DB-BD31-4B8C-83A1-F6EECF244321}">
                <p14:modId xmlns:p14="http://schemas.microsoft.com/office/powerpoint/2010/main" val="2680132565"/>
              </p:ext>
            </p:extLst>
          </p:nvPr>
        </p:nvGraphicFramePr>
        <p:xfrm>
          <a:off x="173830" y="1058435"/>
          <a:ext cx="11499058" cy="5394960"/>
        </p:xfrm>
        <a:graphic>
          <a:graphicData uri="http://schemas.openxmlformats.org/drawingml/2006/table">
            <a:tbl>
              <a:tblPr firstRow="1" bandRow="1">
                <a:tableStyleId>{5C22544A-7EE6-4342-B048-85BDC9FD1C3A}</a:tableStyleId>
              </a:tblPr>
              <a:tblGrid>
                <a:gridCol w="2143127">
                  <a:extLst>
                    <a:ext uri="{9D8B030D-6E8A-4147-A177-3AD203B41FA5}">
                      <a16:colId xmlns:a16="http://schemas.microsoft.com/office/drawing/2014/main" val="2743940631"/>
                    </a:ext>
                  </a:extLst>
                </a:gridCol>
                <a:gridCol w="857250">
                  <a:extLst>
                    <a:ext uri="{9D8B030D-6E8A-4147-A177-3AD203B41FA5}">
                      <a16:colId xmlns:a16="http://schemas.microsoft.com/office/drawing/2014/main" val="395193383"/>
                    </a:ext>
                  </a:extLst>
                </a:gridCol>
                <a:gridCol w="868903">
                  <a:extLst>
                    <a:ext uri="{9D8B030D-6E8A-4147-A177-3AD203B41FA5}">
                      <a16:colId xmlns:a16="http://schemas.microsoft.com/office/drawing/2014/main" val="3952789472"/>
                    </a:ext>
                  </a:extLst>
                </a:gridCol>
                <a:gridCol w="1068434">
                  <a:extLst>
                    <a:ext uri="{9D8B030D-6E8A-4147-A177-3AD203B41FA5}">
                      <a16:colId xmlns:a16="http://schemas.microsoft.com/office/drawing/2014/main" val="162349363"/>
                    </a:ext>
                  </a:extLst>
                </a:gridCol>
                <a:gridCol w="1068434">
                  <a:extLst>
                    <a:ext uri="{9D8B030D-6E8A-4147-A177-3AD203B41FA5}">
                      <a16:colId xmlns:a16="http://schemas.microsoft.com/office/drawing/2014/main" val="1644171686"/>
                    </a:ext>
                  </a:extLst>
                </a:gridCol>
                <a:gridCol w="1068434">
                  <a:extLst>
                    <a:ext uri="{9D8B030D-6E8A-4147-A177-3AD203B41FA5}">
                      <a16:colId xmlns:a16="http://schemas.microsoft.com/office/drawing/2014/main" val="1098997455"/>
                    </a:ext>
                  </a:extLst>
                </a:gridCol>
                <a:gridCol w="1360936">
                  <a:extLst>
                    <a:ext uri="{9D8B030D-6E8A-4147-A177-3AD203B41FA5}">
                      <a16:colId xmlns:a16="http://schemas.microsoft.com/office/drawing/2014/main" val="2872574811"/>
                    </a:ext>
                  </a:extLst>
                </a:gridCol>
                <a:gridCol w="1320465">
                  <a:extLst>
                    <a:ext uri="{9D8B030D-6E8A-4147-A177-3AD203B41FA5}">
                      <a16:colId xmlns:a16="http://schemas.microsoft.com/office/drawing/2014/main" val="731800697"/>
                    </a:ext>
                  </a:extLst>
                </a:gridCol>
                <a:gridCol w="1743075">
                  <a:extLst>
                    <a:ext uri="{9D8B030D-6E8A-4147-A177-3AD203B41FA5}">
                      <a16:colId xmlns:a16="http://schemas.microsoft.com/office/drawing/2014/main" val="3134532073"/>
                    </a:ext>
                  </a:extLst>
                </a:gridCol>
              </a:tblGrid>
              <a:tr h="370840">
                <a:tc>
                  <a:txBody>
                    <a:bodyPr/>
                    <a:lstStyle/>
                    <a:p>
                      <a:r>
                        <a:rPr lang="en-US" sz="2000" dirty="0"/>
                        <a:t>Herb</a:t>
                      </a:r>
                    </a:p>
                  </a:txBody>
                  <a:tcPr/>
                </a:tc>
                <a:tc>
                  <a:txBody>
                    <a:bodyPr/>
                    <a:lstStyle/>
                    <a:p>
                      <a:r>
                        <a:rPr lang="en-US" sz="2000" dirty="0"/>
                        <a:t>Germ. Temp.</a:t>
                      </a:r>
                    </a:p>
                  </a:txBody>
                  <a:tcPr/>
                </a:tc>
                <a:tc>
                  <a:txBody>
                    <a:bodyPr/>
                    <a:lstStyle/>
                    <a:p>
                      <a:r>
                        <a:rPr lang="en-US" sz="2000" dirty="0"/>
                        <a:t>Days 2 Germ.</a:t>
                      </a:r>
                    </a:p>
                  </a:txBody>
                  <a:tcPr/>
                </a:tc>
                <a:tc>
                  <a:txBody>
                    <a:bodyPr/>
                    <a:lstStyle/>
                    <a:p>
                      <a:r>
                        <a:rPr lang="en-US" sz="2000" dirty="0"/>
                        <a:t>DS 0r TP</a:t>
                      </a:r>
                    </a:p>
                  </a:txBody>
                  <a:tcPr/>
                </a:tc>
                <a:tc>
                  <a:txBody>
                    <a:bodyPr/>
                    <a:lstStyle/>
                    <a:p>
                      <a:r>
                        <a:rPr lang="en-US" sz="2000" dirty="0"/>
                        <a:t>Days 2 Harv.</a:t>
                      </a:r>
                    </a:p>
                  </a:txBody>
                  <a:tcPr/>
                </a:tc>
                <a:tc>
                  <a:txBody>
                    <a:bodyPr/>
                    <a:lstStyle/>
                    <a:p>
                      <a:r>
                        <a:rPr lang="en-US" sz="2000" dirty="0"/>
                        <a:t>Spacing</a:t>
                      </a:r>
                    </a:p>
                  </a:txBody>
                  <a:tcPr/>
                </a:tc>
                <a:tc>
                  <a:txBody>
                    <a:bodyPr/>
                    <a:lstStyle/>
                    <a:p>
                      <a:r>
                        <a:rPr lang="en-US" sz="2000" dirty="0"/>
                        <a:t>Light</a:t>
                      </a:r>
                    </a:p>
                  </a:txBody>
                  <a:tcPr/>
                </a:tc>
                <a:tc>
                  <a:txBody>
                    <a:bodyPr/>
                    <a:lstStyle/>
                    <a:p>
                      <a:r>
                        <a:rPr lang="en-US" sz="2000" dirty="0"/>
                        <a:t>Type</a:t>
                      </a:r>
                    </a:p>
                  </a:txBody>
                  <a:tcPr/>
                </a:tc>
                <a:tc>
                  <a:txBody>
                    <a:bodyPr/>
                    <a:lstStyle/>
                    <a:p>
                      <a:r>
                        <a:rPr lang="en-US" sz="2000" dirty="0"/>
                        <a:t>Rooted Cuttings</a:t>
                      </a:r>
                    </a:p>
                  </a:txBody>
                  <a:tcPr/>
                </a:tc>
                <a:extLst>
                  <a:ext uri="{0D108BD9-81ED-4DB2-BD59-A6C34878D82A}">
                    <a16:rowId xmlns:a16="http://schemas.microsoft.com/office/drawing/2014/main" val="2554906342"/>
                  </a:ext>
                </a:extLst>
              </a:tr>
              <a:tr h="370840">
                <a:tc>
                  <a:txBody>
                    <a:bodyPr/>
                    <a:lstStyle/>
                    <a:p>
                      <a:r>
                        <a:rPr lang="en-US" sz="2000" dirty="0"/>
                        <a:t>Marjoram</a:t>
                      </a:r>
                    </a:p>
                  </a:txBody>
                  <a:tcPr/>
                </a:tc>
                <a:tc>
                  <a:txBody>
                    <a:bodyPr/>
                    <a:lstStyle/>
                    <a:p>
                      <a:r>
                        <a:rPr lang="en-US" sz="2000" dirty="0"/>
                        <a:t>70</a:t>
                      </a:r>
                    </a:p>
                  </a:txBody>
                  <a:tcPr/>
                </a:tc>
                <a:tc>
                  <a:txBody>
                    <a:bodyPr/>
                    <a:lstStyle/>
                    <a:p>
                      <a:r>
                        <a:rPr lang="en-US" sz="2000" dirty="0"/>
                        <a:t>7-14</a:t>
                      </a:r>
                    </a:p>
                  </a:txBody>
                  <a:tcPr/>
                </a:tc>
                <a:tc>
                  <a:txBody>
                    <a:bodyPr/>
                    <a:lstStyle/>
                    <a:p>
                      <a:r>
                        <a:rPr lang="en-US" sz="2000" dirty="0"/>
                        <a:t>TP</a:t>
                      </a:r>
                    </a:p>
                  </a:txBody>
                  <a:tcPr/>
                </a:tc>
                <a:tc>
                  <a:txBody>
                    <a:bodyPr/>
                    <a:lstStyle/>
                    <a:p>
                      <a:r>
                        <a:rPr lang="en-US" sz="2000" dirty="0"/>
                        <a:t>80-95</a:t>
                      </a:r>
                    </a:p>
                  </a:txBody>
                  <a:tcPr/>
                </a:tc>
                <a:tc>
                  <a:txBody>
                    <a:bodyPr/>
                    <a:lstStyle/>
                    <a:p>
                      <a:r>
                        <a:rPr lang="en-US" sz="2000" dirty="0"/>
                        <a:t>6-8”</a:t>
                      </a:r>
                    </a:p>
                  </a:txBody>
                  <a:tcPr/>
                </a:tc>
                <a:tc>
                  <a:txBody>
                    <a:bodyPr/>
                    <a:lstStyle/>
                    <a:p>
                      <a:r>
                        <a:rPr lang="en-US" sz="2000" dirty="0"/>
                        <a:t>Sun</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3763281197"/>
                  </a:ext>
                </a:extLst>
              </a:tr>
              <a:tr h="370840">
                <a:tc>
                  <a:txBody>
                    <a:bodyPr/>
                    <a:lstStyle/>
                    <a:p>
                      <a:r>
                        <a:rPr lang="en-US" sz="2000" dirty="0"/>
                        <a:t>Mint</a:t>
                      </a:r>
                    </a:p>
                  </a:txBody>
                  <a:tcPr/>
                </a:tc>
                <a:tc>
                  <a:txBody>
                    <a:bodyPr/>
                    <a:lstStyle/>
                    <a:p>
                      <a:r>
                        <a:rPr lang="en-US" sz="2000" dirty="0"/>
                        <a:t>68-75</a:t>
                      </a:r>
                    </a:p>
                  </a:txBody>
                  <a:tcPr/>
                </a:tc>
                <a:tc>
                  <a:txBody>
                    <a:bodyPr/>
                    <a:lstStyle/>
                    <a:p>
                      <a:r>
                        <a:rPr lang="en-US" sz="2000" dirty="0"/>
                        <a:t>10-15</a:t>
                      </a:r>
                    </a:p>
                  </a:txBody>
                  <a:tcPr/>
                </a:tc>
                <a:tc>
                  <a:txBody>
                    <a:bodyPr/>
                    <a:lstStyle/>
                    <a:p>
                      <a:r>
                        <a:rPr lang="en-US" sz="2000" dirty="0"/>
                        <a:t>TP</a:t>
                      </a:r>
                    </a:p>
                  </a:txBody>
                  <a:tcPr/>
                </a:tc>
                <a:tc>
                  <a:txBody>
                    <a:bodyPr/>
                    <a:lstStyle/>
                    <a:p>
                      <a:r>
                        <a:rPr lang="en-US" sz="2000" dirty="0"/>
                        <a:t>70-80</a:t>
                      </a:r>
                    </a:p>
                  </a:txBody>
                  <a:tcPr/>
                </a:tc>
                <a:tc>
                  <a:txBody>
                    <a:bodyPr/>
                    <a:lstStyle/>
                    <a:p>
                      <a:r>
                        <a:rPr lang="en-US" sz="2000" dirty="0"/>
                        <a:t>12-18”</a:t>
                      </a:r>
                    </a:p>
                  </a:txBody>
                  <a:tcPr/>
                </a:tc>
                <a:tc>
                  <a:txBody>
                    <a:bodyPr/>
                    <a:lstStyle/>
                    <a:p>
                      <a:r>
                        <a:rPr lang="en-US" sz="2000" dirty="0"/>
                        <a:t>Sun/Part Shade</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1845858691"/>
                  </a:ext>
                </a:extLst>
              </a:tr>
              <a:tr h="370840">
                <a:tc>
                  <a:txBody>
                    <a:bodyPr/>
                    <a:lstStyle/>
                    <a:p>
                      <a:r>
                        <a:rPr lang="en-US" sz="2000" dirty="0"/>
                        <a:t>Parsley</a:t>
                      </a:r>
                    </a:p>
                  </a:txBody>
                  <a:tcPr/>
                </a:tc>
                <a:tc>
                  <a:txBody>
                    <a:bodyPr/>
                    <a:lstStyle/>
                    <a:p>
                      <a:r>
                        <a:rPr lang="en-US" sz="2000" dirty="0"/>
                        <a:t>68-80</a:t>
                      </a:r>
                    </a:p>
                  </a:txBody>
                  <a:tcPr/>
                </a:tc>
                <a:tc>
                  <a:txBody>
                    <a:bodyPr/>
                    <a:lstStyle/>
                    <a:p>
                      <a:r>
                        <a:rPr lang="en-US" sz="2000" dirty="0"/>
                        <a:t>14-30</a:t>
                      </a:r>
                    </a:p>
                  </a:txBody>
                  <a:tcPr/>
                </a:tc>
                <a:tc>
                  <a:txBody>
                    <a:bodyPr/>
                    <a:lstStyle/>
                    <a:p>
                      <a:r>
                        <a:rPr lang="en-US" sz="2000" dirty="0"/>
                        <a:t>TP</a:t>
                      </a:r>
                    </a:p>
                  </a:txBody>
                  <a:tcPr/>
                </a:tc>
                <a:tc>
                  <a:txBody>
                    <a:bodyPr/>
                    <a:lstStyle/>
                    <a:p>
                      <a:r>
                        <a:rPr lang="en-US" sz="2000" dirty="0"/>
                        <a:t>75</a:t>
                      </a:r>
                    </a:p>
                  </a:txBody>
                  <a:tcPr/>
                </a:tc>
                <a:tc>
                  <a:txBody>
                    <a:bodyPr/>
                    <a:lstStyle/>
                    <a:p>
                      <a:r>
                        <a:rPr lang="en-US" sz="2000" dirty="0"/>
                        <a:t>8-12”</a:t>
                      </a:r>
                    </a:p>
                  </a:txBody>
                  <a:tcPr/>
                </a:tc>
                <a:tc>
                  <a:txBody>
                    <a:bodyPr/>
                    <a:lstStyle/>
                    <a:p>
                      <a:r>
                        <a:rPr lang="en-US" sz="2000" dirty="0"/>
                        <a:t>Sun</a:t>
                      </a:r>
                    </a:p>
                  </a:txBody>
                  <a:tcPr/>
                </a:tc>
                <a:tc>
                  <a:txBody>
                    <a:bodyPr/>
                    <a:lstStyle/>
                    <a:p>
                      <a:r>
                        <a:rPr lang="en-US" sz="2000" dirty="0"/>
                        <a:t>Biennial</a:t>
                      </a:r>
                    </a:p>
                  </a:txBody>
                  <a:tcPr/>
                </a:tc>
                <a:tc>
                  <a:txBody>
                    <a:bodyPr/>
                    <a:lstStyle/>
                    <a:p>
                      <a:r>
                        <a:rPr lang="en-US" sz="2000" dirty="0"/>
                        <a:t>No</a:t>
                      </a:r>
                    </a:p>
                  </a:txBody>
                  <a:tcPr/>
                </a:tc>
                <a:extLst>
                  <a:ext uri="{0D108BD9-81ED-4DB2-BD59-A6C34878D82A}">
                    <a16:rowId xmlns:a16="http://schemas.microsoft.com/office/drawing/2014/main" val="2408843346"/>
                  </a:ext>
                </a:extLst>
              </a:tr>
              <a:tr h="370840">
                <a:tc>
                  <a:txBody>
                    <a:bodyPr/>
                    <a:lstStyle/>
                    <a:p>
                      <a:r>
                        <a:rPr lang="en-US" sz="2000" dirty="0"/>
                        <a:t>Oregano</a:t>
                      </a:r>
                    </a:p>
                  </a:txBody>
                  <a:tcPr/>
                </a:tc>
                <a:tc>
                  <a:txBody>
                    <a:bodyPr/>
                    <a:lstStyle/>
                    <a:p>
                      <a:r>
                        <a:rPr lang="en-US" sz="2000" dirty="0"/>
                        <a:t>65-75</a:t>
                      </a:r>
                    </a:p>
                  </a:txBody>
                  <a:tcPr/>
                </a:tc>
                <a:tc>
                  <a:txBody>
                    <a:bodyPr/>
                    <a:lstStyle/>
                    <a:p>
                      <a:r>
                        <a:rPr lang="en-US" sz="2000" dirty="0"/>
                        <a:t>7-14</a:t>
                      </a:r>
                    </a:p>
                  </a:txBody>
                  <a:tcPr/>
                </a:tc>
                <a:tc>
                  <a:txBody>
                    <a:bodyPr/>
                    <a:lstStyle/>
                    <a:p>
                      <a:r>
                        <a:rPr lang="en-US" sz="2000" dirty="0"/>
                        <a:t>TP</a:t>
                      </a:r>
                    </a:p>
                  </a:txBody>
                  <a:tcPr/>
                </a:tc>
                <a:tc>
                  <a:txBody>
                    <a:bodyPr/>
                    <a:lstStyle/>
                    <a:p>
                      <a:r>
                        <a:rPr lang="en-US" sz="2000" dirty="0"/>
                        <a:t>80-95</a:t>
                      </a:r>
                    </a:p>
                  </a:txBody>
                  <a:tcPr/>
                </a:tc>
                <a:tc>
                  <a:txBody>
                    <a:bodyPr/>
                    <a:lstStyle/>
                    <a:p>
                      <a:r>
                        <a:rPr lang="en-US" sz="2000" dirty="0"/>
                        <a:t>12”</a:t>
                      </a:r>
                    </a:p>
                  </a:txBody>
                  <a:tcPr/>
                </a:tc>
                <a:tc>
                  <a:txBody>
                    <a:bodyPr/>
                    <a:lstStyle/>
                    <a:p>
                      <a:r>
                        <a:rPr lang="en-US" sz="2000" dirty="0"/>
                        <a:t>Sun/Part Shade</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3364909583"/>
                  </a:ext>
                </a:extLst>
              </a:tr>
              <a:tr h="370840">
                <a:tc>
                  <a:txBody>
                    <a:bodyPr/>
                    <a:lstStyle/>
                    <a:p>
                      <a:r>
                        <a:rPr lang="en-US" sz="2000" dirty="0"/>
                        <a:t>Rosemary</a:t>
                      </a:r>
                    </a:p>
                  </a:txBody>
                  <a:tcPr/>
                </a:tc>
                <a:tc>
                  <a:txBody>
                    <a:bodyPr/>
                    <a:lstStyle/>
                    <a:p>
                      <a:r>
                        <a:rPr lang="en-US" sz="2000" dirty="0"/>
                        <a:t>80-90</a:t>
                      </a:r>
                    </a:p>
                  </a:txBody>
                  <a:tcPr/>
                </a:tc>
                <a:tc>
                  <a:txBody>
                    <a:bodyPr/>
                    <a:lstStyle/>
                    <a:p>
                      <a:r>
                        <a:rPr lang="en-US" sz="2000" dirty="0"/>
                        <a:t>14-21</a:t>
                      </a:r>
                    </a:p>
                  </a:txBody>
                  <a:tcPr/>
                </a:tc>
                <a:tc>
                  <a:txBody>
                    <a:bodyPr/>
                    <a:lstStyle/>
                    <a:p>
                      <a:r>
                        <a:rPr lang="en-US" sz="2000" dirty="0"/>
                        <a:t>TP</a:t>
                      </a:r>
                    </a:p>
                  </a:txBody>
                  <a:tcPr/>
                </a:tc>
                <a:tc>
                  <a:txBody>
                    <a:bodyPr/>
                    <a:lstStyle/>
                    <a:p>
                      <a:r>
                        <a:rPr lang="en-US" sz="2000" dirty="0"/>
                        <a:t>80-100</a:t>
                      </a:r>
                    </a:p>
                  </a:txBody>
                  <a:tcPr/>
                </a:tc>
                <a:tc>
                  <a:txBody>
                    <a:bodyPr/>
                    <a:lstStyle/>
                    <a:p>
                      <a:r>
                        <a:rPr lang="en-US" sz="2000" dirty="0"/>
                        <a:t>8-24”</a:t>
                      </a:r>
                    </a:p>
                  </a:txBody>
                  <a:tcPr/>
                </a:tc>
                <a:tc>
                  <a:txBody>
                    <a:bodyPr/>
                    <a:lstStyle/>
                    <a:p>
                      <a:r>
                        <a:rPr lang="en-US" sz="2000" dirty="0"/>
                        <a:t>Sun</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3514124251"/>
                  </a:ext>
                </a:extLst>
              </a:tr>
              <a:tr h="370840">
                <a:tc>
                  <a:txBody>
                    <a:bodyPr/>
                    <a:lstStyle/>
                    <a:p>
                      <a:r>
                        <a:rPr lang="en-US" sz="2000" dirty="0"/>
                        <a:t>Sage</a:t>
                      </a:r>
                    </a:p>
                  </a:txBody>
                  <a:tcPr/>
                </a:tc>
                <a:tc>
                  <a:txBody>
                    <a:bodyPr/>
                    <a:lstStyle/>
                    <a:p>
                      <a:r>
                        <a:rPr lang="en-US" sz="2000" dirty="0"/>
                        <a:t>70</a:t>
                      </a:r>
                    </a:p>
                  </a:txBody>
                  <a:tcPr/>
                </a:tc>
                <a:tc>
                  <a:txBody>
                    <a:bodyPr/>
                    <a:lstStyle/>
                    <a:p>
                      <a:r>
                        <a:rPr lang="en-US" sz="2000" dirty="0"/>
                        <a:t>7-21</a:t>
                      </a:r>
                    </a:p>
                  </a:txBody>
                  <a:tcPr/>
                </a:tc>
                <a:tc>
                  <a:txBody>
                    <a:bodyPr/>
                    <a:lstStyle/>
                    <a:p>
                      <a:r>
                        <a:rPr lang="en-US" sz="2000" dirty="0"/>
                        <a:t>TP</a:t>
                      </a:r>
                    </a:p>
                  </a:txBody>
                  <a:tcPr/>
                </a:tc>
                <a:tc>
                  <a:txBody>
                    <a:bodyPr/>
                    <a:lstStyle/>
                    <a:p>
                      <a:r>
                        <a:rPr lang="en-US" sz="2000" dirty="0"/>
                        <a:t>80-90</a:t>
                      </a:r>
                    </a:p>
                  </a:txBody>
                  <a:tcPr/>
                </a:tc>
                <a:tc>
                  <a:txBody>
                    <a:bodyPr/>
                    <a:lstStyle/>
                    <a:p>
                      <a:r>
                        <a:rPr lang="en-US" sz="2000" dirty="0"/>
                        <a:t>12”</a:t>
                      </a:r>
                    </a:p>
                  </a:txBody>
                  <a:tcPr/>
                </a:tc>
                <a:tc>
                  <a:txBody>
                    <a:bodyPr/>
                    <a:lstStyle/>
                    <a:p>
                      <a:r>
                        <a:rPr lang="en-US" sz="2000" dirty="0"/>
                        <a:t>Sun/Part Shade</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1154803309"/>
                  </a:ext>
                </a:extLst>
              </a:tr>
              <a:tr h="370840">
                <a:tc>
                  <a:txBody>
                    <a:bodyPr/>
                    <a:lstStyle/>
                    <a:p>
                      <a:r>
                        <a:rPr lang="en-US" sz="2000" dirty="0"/>
                        <a:t>Summer Savory</a:t>
                      </a:r>
                    </a:p>
                  </a:txBody>
                  <a:tcPr/>
                </a:tc>
                <a:tc>
                  <a:txBody>
                    <a:bodyPr/>
                    <a:lstStyle/>
                    <a:p>
                      <a:r>
                        <a:rPr lang="en-US" sz="2000" dirty="0"/>
                        <a:t>65-70</a:t>
                      </a:r>
                    </a:p>
                  </a:txBody>
                  <a:tcPr/>
                </a:tc>
                <a:tc>
                  <a:txBody>
                    <a:bodyPr/>
                    <a:lstStyle/>
                    <a:p>
                      <a:r>
                        <a:rPr lang="en-US" sz="2000" dirty="0"/>
                        <a:t>7-14</a:t>
                      </a:r>
                    </a:p>
                  </a:txBody>
                  <a:tcPr/>
                </a:tc>
                <a:tc>
                  <a:txBody>
                    <a:bodyPr/>
                    <a:lstStyle/>
                    <a:p>
                      <a:r>
                        <a:rPr lang="en-US" sz="2000" dirty="0"/>
                        <a:t>DS/TP</a:t>
                      </a:r>
                    </a:p>
                  </a:txBody>
                  <a:tcPr/>
                </a:tc>
                <a:tc>
                  <a:txBody>
                    <a:bodyPr/>
                    <a:lstStyle/>
                    <a:p>
                      <a:r>
                        <a:rPr lang="en-US" sz="2000" dirty="0"/>
                        <a:t>50-75</a:t>
                      </a:r>
                    </a:p>
                  </a:txBody>
                  <a:tcPr/>
                </a:tc>
                <a:tc>
                  <a:txBody>
                    <a:bodyPr/>
                    <a:lstStyle/>
                    <a:p>
                      <a:r>
                        <a:rPr lang="en-US" sz="2000" dirty="0"/>
                        <a:t>8”</a:t>
                      </a:r>
                    </a:p>
                  </a:txBody>
                  <a:tcPr/>
                </a:tc>
                <a:tc>
                  <a:txBody>
                    <a:bodyPr/>
                    <a:lstStyle/>
                    <a:p>
                      <a:r>
                        <a:rPr lang="en-US" sz="2000" dirty="0"/>
                        <a:t>Sun</a:t>
                      </a:r>
                    </a:p>
                  </a:txBody>
                  <a:tcPr/>
                </a:tc>
                <a:tc>
                  <a:txBody>
                    <a:bodyPr/>
                    <a:lstStyle/>
                    <a:p>
                      <a:r>
                        <a:rPr lang="en-US" sz="2000" dirty="0"/>
                        <a:t>Annual</a:t>
                      </a:r>
                    </a:p>
                  </a:txBody>
                  <a:tcPr/>
                </a:tc>
                <a:tc>
                  <a:txBody>
                    <a:bodyPr/>
                    <a:lstStyle/>
                    <a:p>
                      <a:r>
                        <a:rPr lang="en-US" sz="2000" dirty="0"/>
                        <a:t>Yes</a:t>
                      </a:r>
                    </a:p>
                  </a:txBody>
                  <a:tcPr/>
                </a:tc>
                <a:extLst>
                  <a:ext uri="{0D108BD9-81ED-4DB2-BD59-A6C34878D82A}">
                    <a16:rowId xmlns:a16="http://schemas.microsoft.com/office/drawing/2014/main" val="156486184"/>
                  </a:ext>
                </a:extLst>
              </a:tr>
              <a:tr h="370840">
                <a:tc>
                  <a:txBody>
                    <a:bodyPr/>
                    <a:lstStyle/>
                    <a:p>
                      <a:r>
                        <a:rPr lang="en-US" sz="2000" dirty="0"/>
                        <a:t>Thyme</a:t>
                      </a:r>
                    </a:p>
                  </a:txBody>
                  <a:tcPr/>
                </a:tc>
                <a:tc>
                  <a:txBody>
                    <a:bodyPr/>
                    <a:lstStyle/>
                    <a:p>
                      <a:r>
                        <a:rPr lang="en-US" sz="2000" dirty="0"/>
                        <a:t>60-70</a:t>
                      </a:r>
                    </a:p>
                  </a:txBody>
                  <a:tcPr/>
                </a:tc>
                <a:tc>
                  <a:txBody>
                    <a:bodyPr/>
                    <a:lstStyle/>
                    <a:p>
                      <a:r>
                        <a:rPr lang="en-US" sz="2000" dirty="0"/>
                        <a:t>14-21</a:t>
                      </a:r>
                    </a:p>
                  </a:txBody>
                  <a:tcPr/>
                </a:tc>
                <a:tc>
                  <a:txBody>
                    <a:bodyPr/>
                    <a:lstStyle/>
                    <a:p>
                      <a:r>
                        <a:rPr lang="en-US" sz="2000" dirty="0"/>
                        <a:t>TP</a:t>
                      </a:r>
                    </a:p>
                  </a:txBody>
                  <a:tcPr/>
                </a:tc>
                <a:tc>
                  <a:txBody>
                    <a:bodyPr/>
                    <a:lstStyle/>
                    <a:p>
                      <a:r>
                        <a:rPr lang="en-US" sz="2000" dirty="0"/>
                        <a:t>90-95</a:t>
                      </a:r>
                    </a:p>
                  </a:txBody>
                  <a:tcPr/>
                </a:tc>
                <a:tc>
                  <a:txBody>
                    <a:bodyPr/>
                    <a:lstStyle/>
                    <a:p>
                      <a:r>
                        <a:rPr lang="en-US" sz="2000" dirty="0"/>
                        <a:t>6-8”</a:t>
                      </a:r>
                    </a:p>
                  </a:txBody>
                  <a:tcPr/>
                </a:tc>
                <a:tc>
                  <a:txBody>
                    <a:bodyPr/>
                    <a:lstStyle/>
                    <a:p>
                      <a:r>
                        <a:rPr lang="en-US" sz="2000" dirty="0"/>
                        <a:t>Sun/Part Shade</a:t>
                      </a:r>
                    </a:p>
                  </a:txBody>
                  <a:tcPr/>
                </a:tc>
                <a:tc>
                  <a:txBody>
                    <a:bodyPr/>
                    <a:lstStyle/>
                    <a:p>
                      <a:r>
                        <a:rPr lang="en-US" sz="2000" dirty="0"/>
                        <a:t>Perennial</a:t>
                      </a:r>
                    </a:p>
                  </a:txBody>
                  <a:tcPr/>
                </a:tc>
                <a:tc>
                  <a:txBody>
                    <a:bodyPr/>
                    <a:lstStyle/>
                    <a:p>
                      <a:r>
                        <a:rPr lang="en-US" sz="2000" dirty="0"/>
                        <a:t>Yes</a:t>
                      </a:r>
                    </a:p>
                  </a:txBody>
                  <a:tcPr/>
                </a:tc>
                <a:extLst>
                  <a:ext uri="{0D108BD9-81ED-4DB2-BD59-A6C34878D82A}">
                    <a16:rowId xmlns:a16="http://schemas.microsoft.com/office/drawing/2014/main" val="3046625925"/>
                  </a:ext>
                </a:extLst>
              </a:tr>
            </a:tbl>
          </a:graphicData>
        </a:graphic>
      </p:graphicFrame>
      <p:sp>
        <p:nvSpPr>
          <p:cNvPr id="5" name="TextBox 4">
            <a:extLst>
              <a:ext uri="{FF2B5EF4-FFF2-40B4-BE49-F238E27FC236}">
                <a16:creationId xmlns:a16="http://schemas.microsoft.com/office/drawing/2014/main" id="{554367A3-0DCB-4FC1-AE3C-92E5D0F5B7F6}"/>
              </a:ext>
            </a:extLst>
          </p:cNvPr>
          <p:cNvSpPr txBox="1"/>
          <p:nvPr/>
        </p:nvSpPr>
        <p:spPr>
          <a:xfrm>
            <a:off x="470294" y="0"/>
            <a:ext cx="11251407" cy="830997"/>
          </a:xfrm>
          <a:prstGeom prst="rect">
            <a:avLst/>
          </a:prstGeom>
          <a:noFill/>
        </p:spPr>
        <p:txBody>
          <a:bodyPr wrap="square" rtlCol="0">
            <a:spAutoFit/>
          </a:bodyPr>
          <a:lstStyle/>
          <a:p>
            <a:pPr algn="ctr"/>
            <a:r>
              <a:rPr lang="en-US" sz="4800" dirty="0"/>
              <a:t>Herbs Commonly Grown In Home Gardens</a:t>
            </a:r>
          </a:p>
        </p:txBody>
      </p:sp>
    </p:spTree>
    <p:extLst>
      <p:ext uri="{BB962C8B-B14F-4D97-AF65-F5344CB8AC3E}">
        <p14:creationId xmlns:p14="http://schemas.microsoft.com/office/powerpoint/2010/main" val="1858941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2803C5-0175-4904-8278-77D2180B6C14}"/>
              </a:ext>
            </a:extLst>
          </p:cNvPr>
          <p:cNvSpPr txBox="1"/>
          <p:nvPr/>
        </p:nvSpPr>
        <p:spPr>
          <a:xfrm>
            <a:off x="3567112" y="0"/>
            <a:ext cx="5057775" cy="830997"/>
          </a:xfrm>
          <a:prstGeom prst="rect">
            <a:avLst/>
          </a:prstGeom>
          <a:noFill/>
        </p:spPr>
        <p:txBody>
          <a:bodyPr wrap="square" rtlCol="0">
            <a:spAutoFit/>
          </a:bodyPr>
          <a:lstStyle/>
          <a:p>
            <a:pPr algn="ctr"/>
            <a:r>
              <a:rPr lang="en-US" sz="4800" dirty="0"/>
              <a:t>Growing Herbs</a:t>
            </a:r>
          </a:p>
        </p:txBody>
      </p:sp>
      <p:sp>
        <p:nvSpPr>
          <p:cNvPr id="3" name="TextBox 2">
            <a:extLst>
              <a:ext uri="{FF2B5EF4-FFF2-40B4-BE49-F238E27FC236}">
                <a16:creationId xmlns:a16="http://schemas.microsoft.com/office/drawing/2014/main" id="{D5E55127-1778-4EDA-B498-0717C358087D}"/>
              </a:ext>
            </a:extLst>
          </p:cNvPr>
          <p:cNvSpPr txBox="1"/>
          <p:nvPr/>
        </p:nvSpPr>
        <p:spPr>
          <a:xfrm>
            <a:off x="602455" y="1166842"/>
            <a:ext cx="10987087" cy="4524315"/>
          </a:xfrm>
          <a:prstGeom prst="rect">
            <a:avLst/>
          </a:prstGeom>
          <a:noFill/>
        </p:spPr>
        <p:txBody>
          <a:bodyPr wrap="square" rtlCol="0">
            <a:spAutoFit/>
          </a:bodyPr>
          <a:lstStyle/>
          <a:p>
            <a:pPr marL="457200" indent="-457200">
              <a:buFont typeface="Arial" panose="020B0604020202020204" pitchFamily="34" charset="0"/>
              <a:buChar char="•"/>
            </a:pPr>
            <a:r>
              <a:rPr lang="en-US" sz="3600" dirty="0"/>
              <a:t>Herbs can be grown inground, in raised beds or in containers. Herbs are one of the main container plants grown by home gardeners.</a:t>
            </a:r>
          </a:p>
          <a:p>
            <a:pPr marL="457200" indent="-457200">
              <a:buFont typeface="Arial" panose="020B0604020202020204" pitchFamily="34" charset="0"/>
              <a:buChar char="•"/>
            </a:pPr>
            <a:r>
              <a:rPr lang="en-US" sz="3600" dirty="0"/>
              <a:t>Herbs can be annuals, biennials or perennials.</a:t>
            </a:r>
          </a:p>
          <a:p>
            <a:pPr marL="457200" indent="-457200">
              <a:buFont typeface="Arial" panose="020B0604020202020204" pitchFamily="34" charset="0"/>
              <a:buChar char="•"/>
            </a:pPr>
            <a:r>
              <a:rPr lang="en-US" sz="3600" dirty="0"/>
              <a:t>Best to grow them grouped by type – annual &amp; biennial, perennial.</a:t>
            </a:r>
          </a:p>
          <a:p>
            <a:pPr marL="457200" indent="-457200">
              <a:buFont typeface="Arial" panose="020B0604020202020204" pitchFamily="34" charset="0"/>
              <a:buChar char="•"/>
            </a:pPr>
            <a:r>
              <a:rPr lang="en-US" sz="3600" dirty="0"/>
              <a:t>Most herbs thrive in full sun so choose a partial to full sun site.</a:t>
            </a:r>
          </a:p>
        </p:txBody>
      </p:sp>
    </p:spTree>
    <p:extLst>
      <p:ext uri="{BB962C8B-B14F-4D97-AF65-F5344CB8AC3E}">
        <p14:creationId xmlns:p14="http://schemas.microsoft.com/office/powerpoint/2010/main" val="2558453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3D3F32-EE54-4DF9-85FB-6562BBC8E96A}"/>
              </a:ext>
            </a:extLst>
          </p:cNvPr>
          <p:cNvSpPr/>
          <p:nvPr/>
        </p:nvSpPr>
        <p:spPr>
          <a:xfrm>
            <a:off x="700088" y="979855"/>
            <a:ext cx="9786937" cy="5632311"/>
          </a:xfrm>
          <a:prstGeom prst="rect">
            <a:avLst/>
          </a:prstGeom>
        </p:spPr>
        <p:txBody>
          <a:bodyPr wrap="square">
            <a:spAutoFit/>
          </a:bodyPr>
          <a:lstStyle/>
          <a:p>
            <a:pPr marL="457200" lvl="0" indent="-457200">
              <a:buFont typeface="Arial" panose="020B0604020202020204" pitchFamily="34" charset="0"/>
              <a:buChar char="•"/>
            </a:pPr>
            <a:r>
              <a:rPr lang="en-US" sz="3600" dirty="0">
                <a:solidFill>
                  <a:prstClr val="black"/>
                </a:solidFill>
              </a:rPr>
              <a:t>Well-drained soil, high in organic matter, pH 6.0-7.0.</a:t>
            </a:r>
          </a:p>
          <a:p>
            <a:pPr marL="457200" lvl="0" indent="-457200">
              <a:buFont typeface="Arial" panose="020B0604020202020204" pitchFamily="34" charset="0"/>
              <a:buChar char="•"/>
            </a:pPr>
            <a:r>
              <a:rPr lang="en-US" sz="3600" dirty="0">
                <a:solidFill>
                  <a:prstClr val="black"/>
                </a:solidFill>
              </a:rPr>
              <a:t>Fertilizer: Don’t Guess, Soil Test!! Herbs do need to be fertilized. Mix a balanced, slow-release organic fertilizer into the soil at planting, and then sprinkle it over the soil every 3 to 6 months.</a:t>
            </a:r>
          </a:p>
          <a:p>
            <a:pPr marL="457200" lvl="0" indent="-457200">
              <a:buFont typeface="Arial" panose="020B0604020202020204" pitchFamily="34" charset="0"/>
              <a:buChar char="•"/>
            </a:pPr>
            <a:r>
              <a:rPr lang="en-US" sz="3600" dirty="0">
                <a:solidFill>
                  <a:prstClr val="black"/>
                </a:solidFill>
              </a:rPr>
              <a:t>Replenish the organic matter annually.</a:t>
            </a:r>
          </a:p>
          <a:p>
            <a:pPr marL="457200" lvl="0" indent="-457200">
              <a:buFont typeface="Arial" panose="020B0604020202020204" pitchFamily="34" charset="0"/>
              <a:buChar char="•"/>
            </a:pPr>
            <a:r>
              <a:rPr lang="en-US" sz="3600" dirty="0">
                <a:solidFill>
                  <a:prstClr val="black"/>
                </a:solidFill>
              </a:rPr>
              <a:t>Water only when dry.</a:t>
            </a:r>
          </a:p>
          <a:p>
            <a:pPr marL="457200" lvl="0" indent="-457200">
              <a:buFont typeface="Arial" panose="020B0604020202020204" pitchFamily="34" charset="0"/>
              <a:buChar char="•"/>
            </a:pPr>
            <a:r>
              <a:rPr lang="en-US" sz="3600" dirty="0">
                <a:solidFill>
                  <a:prstClr val="black"/>
                </a:solidFill>
              </a:rPr>
              <a:t>Mulch for moisture and weed control.</a:t>
            </a:r>
          </a:p>
          <a:p>
            <a:pPr marL="457200" lvl="0" indent="-457200">
              <a:buFont typeface="Arial" panose="020B0604020202020204" pitchFamily="34" charset="0"/>
              <a:buChar char="•"/>
            </a:pPr>
            <a:r>
              <a:rPr lang="en-US" sz="3600" dirty="0">
                <a:solidFill>
                  <a:prstClr val="black"/>
                </a:solidFill>
              </a:rPr>
              <a:t>Locate the herbs to make harvesting convenient. </a:t>
            </a:r>
          </a:p>
        </p:txBody>
      </p:sp>
      <p:sp>
        <p:nvSpPr>
          <p:cNvPr id="4" name="TextBox 3">
            <a:extLst>
              <a:ext uri="{FF2B5EF4-FFF2-40B4-BE49-F238E27FC236}">
                <a16:creationId xmlns:a16="http://schemas.microsoft.com/office/drawing/2014/main" id="{6215D350-250C-46D8-9642-D600854891B0}"/>
              </a:ext>
            </a:extLst>
          </p:cNvPr>
          <p:cNvSpPr txBox="1"/>
          <p:nvPr/>
        </p:nvSpPr>
        <p:spPr>
          <a:xfrm>
            <a:off x="3567112" y="0"/>
            <a:ext cx="5057775" cy="830997"/>
          </a:xfrm>
          <a:prstGeom prst="rect">
            <a:avLst/>
          </a:prstGeom>
          <a:noFill/>
        </p:spPr>
        <p:txBody>
          <a:bodyPr wrap="square" rtlCol="0">
            <a:spAutoFit/>
          </a:bodyPr>
          <a:lstStyle/>
          <a:p>
            <a:pPr algn="ctr"/>
            <a:r>
              <a:rPr lang="en-US" sz="4800" dirty="0"/>
              <a:t>Growing Herbs</a:t>
            </a:r>
          </a:p>
        </p:txBody>
      </p:sp>
    </p:spTree>
    <p:extLst>
      <p:ext uri="{BB962C8B-B14F-4D97-AF65-F5344CB8AC3E}">
        <p14:creationId xmlns:p14="http://schemas.microsoft.com/office/powerpoint/2010/main" val="249758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028D2-2749-410D-A7EE-F58F15F90BAC}"/>
              </a:ext>
            </a:extLst>
          </p:cNvPr>
          <p:cNvSpPr txBox="1"/>
          <p:nvPr/>
        </p:nvSpPr>
        <p:spPr>
          <a:xfrm>
            <a:off x="1331118" y="0"/>
            <a:ext cx="9529763" cy="830997"/>
          </a:xfrm>
          <a:prstGeom prst="rect">
            <a:avLst/>
          </a:prstGeom>
          <a:noFill/>
        </p:spPr>
        <p:txBody>
          <a:bodyPr wrap="square" rtlCol="0">
            <a:spAutoFit/>
          </a:bodyPr>
          <a:lstStyle/>
          <a:p>
            <a:pPr algn="ctr"/>
            <a:r>
              <a:rPr lang="en-US" sz="4800" dirty="0"/>
              <a:t>Low Growing and Spreading Herbs</a:t>
            </a:r>
          </a:p>
        </p:txBody>
      </p:sp>
      <p:sp>
        <p:nvSpPr>
          <p:cNvPr id="4" name="Rectangle 3">
            <a:extLst>
              <a:ext uri="{FF2B5EF4-FFF2-40B4-BE49-F238E27FC236}">
                <a16:creationId xmlns:a16="http://schemas.microsoft.com/office/drawing/2014/main" id="{48025AAB-2E64-4B6D-B08A-3F707EBA364B}"/>
              </a:ext>
            </a:extLst>
          </p:cNvPr>
          <p:cNvSpPr/>
          <p:nvPr/>
        </p:nvSpPr>
        <p:spPr>
          <a:xfrm>
            <a:off x="2137584" y="830997"/>
            <a:ext cx="7884319" cy="5509200"/>
          </a:xfrm>
          <a:prstGeom prst="rect">
            <a:avLst/>
          </a:prstGeom>
        </p:spPr>
        <p:txBody>
          <a:bodyPr wrap="square">
            <a:spAutoFit/>
          </a:bodyPr>
          <a:lstStyle/>
          <a:p>
            <a:pPr marL="457200" indent="-457200">
              <a:buFont typeface="Arial" panose="020B0604020202020204" pitchFamily="34" charset="0"/>
              <a:buChar char="•"/>
            </a:pPr>
            <a:r>
              <a:rPr lang="en-US" sz="3200" dirty="0"/>
              <a:t>Chives (</a:t>
            </a:r>
            <a:r>
              <a:rPr lang="en-US" sz="3200" i="1" dirty="0"/>
              <a:t>Allium </a:t>
            </a:r>
            <a:r>
              <a:rPr lang="en-US" sz="3200" i="1" dirty="0" err="1"/>
              <a:t>schoenoprasum</a:t>
            </a:r>
            <a:r>
              <a:rPr lang="en-US" sz="3200" dirty="0"/>
              <a:t>)</a:t>
            </a:r>
          </a:p>
          <a:p>
            <a:pPr marL="457200" indent="-457200">
              <a:buFont typeface="Arial" panose="020B0604020202020204" pitchFamily="34" charset="0"/>
              <a:buChar char="•"/>
            </a:pPr>
            <a:r>
              <a:rPr lang="en-US" sz="3200" dirty="0"/>
              <a:t>Cilantro (</a:t>
            </a:r>
            <a:r>
              <a:rPr lang="en-US" sz="3200" i="1" dirty="0"/>
              <a:t>Coriandrum sativum</a:t>
            </a:r>
            <a:r>
              <a:rPr lang="en-US" sz="3200" dirty="0"/>
              <a:t>), for leaves</a:t>
            </a:r>
          </a:p>
          <a:p>
            <a:pPr marL="457200" indent="-457200">
              <a:buFont typeface="Arial" panose="020B0604020202020204" pitchFamily="34" charset="0"/>
              <a:buChar char="•"/>
            </a:pPr>
            <a:r>
              <a:rPr lang="en-US" sz="3200" dirty="0"/>
              <a:t>Marjoram (</a:t>
            </a:r>
            <a:r>
              <a:rPr lang="en-US" sz="3200" i="1" dirty="0" err="1"/>
              <a:t>Origanum</a:t>
            </a:r>
            <a:r>
              <a:rPr lang="en-US" sz="3200" i="1" dirty="0"/>
              <a:t> </a:t>
            </a:r>
            <a:r>
              <a:rPr lang="en-US" sz="3200" i="1" dirty="0" err="1"/>
              <a:t>majorana</a:t>
            </a:r>
            <a:r>
              <a:rPr lang="en-US" sz="3200" dirty="0"/>
              <a:t>)</a:t>
            </a:r>
          </a:p>
          <a:p>
            <a:pPr marL="457200" indent="-457200">
              <a:buFont typeface="Arial" panose="020B0604020202020204" pitchFamily="34" charset="0"/>
              <a:buChar char="•"/>
            </a:pPr>
            <a:r>
              <a:rPr lang="en-US" sz="3200" dirty="0"/>
              <a:t>Mint (</a:t>
            </a:r>
            <a:r>
              <a:rPr lang="en-US" sz="3200" i="1" dirty="0"/>
              <a:t>Mentha</a:t>
            </a:r>
            <a:r>
              <a:rPr lang="en-US" sz="3200" dirty="0"/>
              <a:t> sp.)</a:t>
            </a:r>
          </a:p>
          <a:p>
            <a:pPr marL="457200" indent="-457200">
              <a:buFont typeface="Arial" panose="020B0604020202020204" pitchFamily="34" charset="0"/>
              <a:buChar char="•"/>
            </a:pPr>
            <a:r>
              <a:rPr lang="en-US" sz="3200" dirty="0"/>
              <a:t>Oregano (</a:t>
            </a:r>
            <a:r>
              <a:rPr lang="en-US" sz="3200" i="1" dirty="0" err="1"/>
              <a:t>Origanum</a:t>
            </a:r>
            <a:r>
              <a:rPr lang="en-US" sz="3200" i="1" dirty="0"/>
              <a:t> vulgare</a:t>
            </a:r>
            <a:r>
              <a:rPr lang="en-US" sz="3200" dirty="0"/>
              <a:t>)</a:t>
            </a:r>
          </a:p>
          <a:p>
            <a:pPr marL="457200" indent="-457200">
              <a:buFont typeface="Arial" panose="020B0604020202020204" pitchFamily="34" charset="0"/>
              <a:buChar char="•"/>
            </a:pPr>
            <a:r>
              <a:rPr lang="en-US" sz="3200" dirty="0"/>
              <a:t>Parsley (</a:t>
            </a:r>
            <a:r>
              <a:rPr lang="en-US" sz="3200" i="1" dirty="0"/>
              <a:t>Petroselinum </a:t>
            </a:r>
            <a:r>
              <a:rPr lang="en-US" sz="3200" i="1" dirty="0" err="1"/>
              <a:t>crispum</a:t>
            </a:r>
            <a:r>
              <a:rPr lang="en-US" sz="3200" dirty="0"/>
              <a:t>), curled or Italian</a:t>
            </a:r>
          </a:p>
          <a:p>
            <a:pPr marL="457200" indent="-457200">
              <a:buFont typeface="Arial" panose="020B0604020202020204" pitchFamily="34" charset="0"/>
              <a:buChar char="•"/>
            </a:pPr>
            <a:r>
              <a:rPr lang="en-US" sz="3200" dirty="0"/>
              <a:t>Rosemary, prostrate (</a:t>
            </a:r>
            <a:r>
              <a:rPr lang="en-US" sz="3200" i="1" dirty="0"/>
              <a:t>Rosmarinus officinalis</a:t>
            </a:r>
            <a:r>
              <a:rPr lang="en-US" sz="3200" dirty="0"/>
              <a:t>)</a:t>
            </a:r>
          </a:p>
          <a:p>
            <a:pPr marL="457200" indent="-457200">
              <a:buFont typeface="Arial" panose="020B0604020202020204" pitchFamily="34" charset="0"/>
              <a:buChar char="•"/>
            </a:pPr>
            <a:r>
              <a:rPr lang="en-US" sz="3200" dirty="0"/>
              <a:t>Summer Savory (</a:t>
            </a:r>
            <a:r>
              <a:rPr lang="en-US" sz="3200" i="1" dirty="0" err="1"/>
              <a:t>Satureja</a:t>
            </a:r>
            <a:r>
              <a:rPr lang="en-US" sz="3200" i="1" dirty="0"/>
              <a:t> </a:t>
            </a:r>
            <a:r>
              <a:rPr lang="en-US" sz="3200" i="1" dirty="0" err="1"/>
              <a:t>hortensis</a:t>
            </a:r>
            <a:r>
              <a:rPr lang="en-US" sz="3200" dirty="0"/>
              <a:t>)</a:t>
            </a:r>
          </a:p>
          <a:p>
            <a:pPr marL="457200" indent="-457200">
              <a:buFont typeface="Arial" panose="020B0604020202020204" pitchFamily="34" charset="0"/>
              <a:buChar char="•"/>
            </a:pPr>
            <a:r>
              <a:rPr lang="en-US" sz="3200" dirty="0"/>
              <a:t>Thyme (</a:t>
            </a:r>
            <a:r>
              <a:rPr lang="en-US" sz="3200" i="1" dirty="0"/>
              <a:t>Thymus vulgaris</a:t>
            </a:r>
            <a:r>
              <a:rPr lang="en-US" sz="3200" dirty="0"/>
              <a:t>)</a:t>
            </a:r>
          </a:p>
        </p:txBody>
      </p:sp>
      <p:pic>
        <p:nvPicPr>
          <p:cNvPr id="5" name="Picture 4">
            <a:extLst>
              <a:ext uri="{FF2B5EF4-FFF2-40B4-BE49-F238E27FC236}">
                <a16:creationId xmlns:a16="http://schemas.microsoft.com/office/drawing/2014/main" id="{E26ACF82-92DB-4424-B627-E0E7D3A95CBD}"/>
              </a:ext>
            </a:extLst>
          </p:cNvPr>
          <p:cNvPicPr>
            <a:picLocks noChangeAspect="1"/>
          </p:cNvPicPr>
          <p:nvPr/>
        </p:nvPicPr>
        <p:blipFill>
          <a:blip r:embed="rId3"/>
          <a:stretch>
            <a:fillRect/>
          </a:stretch>
        </p:blipFill>
        <p:spPr>
          <a:xfrm>
            <a:off x="0" y="717054"/>
            <a:ext cx="2137584" cy="1440716"/>
          </a:xfrm>
          <a:prstGeom prst="rect">
            <a:avLst/>
          </a:prstGeom>
        </p:spPr>
      </p:pic>
      <p:pic>
        <p:nvPicPr>
          <p:cNvPr id="6" name="Picture 5">
            <a:extLst>
              <a:ext uri="{FF2B5EF4-FFF2-40B4-BE49-F238E27FC236}">
                <a16:creationId xmlns:a16="http://schemas.microsoft.com/office/drawing/2014/main" id="{0A73C29C-DA6E-4967-83BF-6A36A01F40AC}"/>
              </a:ext>
            </a:extLst>
          </p:cNvPr>
          <p:cNvPicPr>
            <a:picLocks noChangeAspect="1"/>
          </p:cNvPicPr>
          <p:nvPr/>
        </p:nvPicPr>
        <p:blipFill>
          <a:blip r:embed="rId4"/>
          <a:stretch>
            <a:fillRect/>
          </a:stretch>
        </p:blipFill>
        <p:spPr>
          <a:xfrm>
            <a:off x="104385" y="2320170"/>
            <a:ext cx="1928813" cy="1928813"/>
          </a:xfrm>
          <a:prstGeom prst="rect">
            <a:avLst/>
          </a:prstGeom>
        </p:spPr>
      </p:pic>
      <p:pic>
        <p:nvPicPr>
          <p:cNvPr id="7" name="Picture 6">
            <a:extLst>
              <a:ext uri="{FF2B5EF4-FFF2-40B4-BE49-F238E27FC236}">
                <a16:creationId xmlns:a16="http://schemas.microsoft.com/office/drawing/2014/main" id="{A45E1D6B-0712-4B79-9F4F-B6BBD96407A4}"/>
              </a:ext>
            </a:extLst>
          </p:cNvPr>
          <p:cNvPicPr>
            <a:picLocks noChangeAspect="1"/>
          </p:cNvPicPr>
          <p:nvPr/>
        </p:nvPicPr>
        <p:blipFill>
          <a:blip r:embed="rId5"/>
          <a:stretch>
            <a:fillRect/>
          </a:stretch>
        </p:blipFill>
        <p:spPr>
          <a:xfrm>
            <a:off x="33775" y="4313755"/>
            <a:ext cx="1928814" cy="1928814"/>
          </a:xfrm>
          <a:prstGeom prst="rect">
            <a:avLst/>
          </a:prstGeom>
        </p:spPr>
      </p:pic>
      <p:pic>
        <p:nvPicPr>
          <p:cNvPr id="8" name="Picture 7">
            <a:extLst>
              <a:ext uri="{FF2B5EF4-FFF2-40B4-BE49-F238E27FC236}">
                <a16:creationId xmlns:a16="http://schemas.microsoft.com/office/drawing/2014/main" id="{A97031DC-0851-44BF-A5C3-C29C02A20F7B}"/>
              </a:ext>
            </a:extLst>
          </p:cNvPr>
          <p:cNvPicPr>
            <a:picLocks noChangeAspect="1"/>
          </p:cNvPicPr>
          <p:nvPr/>
        </p:nvPicPr>
        <p:blipFill>
          <a:blip r:embed="rId6"/>
          <a:stretch>
            <a:fillRect/>
          </a:stretch>
        </p:blipFill>
        <p:spPr>
          <a:xfrm>
            <a:off x="10509838" y="110638"/>
            <a:ext cx="1541065" cy="1440717"/>
          </a:xfrm>
          <a:prstGeom prst="rect">
            <a:avLst/>
          </a:prstGeom>
        </p:spPr>
      </p:pic>
      <p:pic>
        <p:nvPicPr>
          <p:cNvPr id="9" name="Picture 8">
            <a:extLst>
              <a:ext uri="{FF2B5EF4-FFF2-40B4-BE49-F238E27FC236}">
                <a16:creationId xmlns:a16="http://schemas.microsoft.com/office/drawing/2014/main" id="{031E5EC4-0473-4DEA-B369-FFC941D8CC5E}"/>
              </a:ext>
            </a:extLst>
          </p:cNvPr>
          <p:cNvPicPr>
            <a:picLocks noChangeAspect="1"/>
          </p:cNvPicPr>
          <p:nvPr/>
        </p:nvPicPr>
        <p:blipFill>
          <a:blip r:embed="rId7"/>
          <a:stretch>
            <a:fillRect/>
          </a:stretch>
        </p:blipFill>
        <p:spPr>
          <a:xfrm>
            <a:off x="9339648" y="1791953"/>
            <a:ext cx="1714500" cy="1454514"/>
          </a:xfrm>
          <a:prstGeom prst="rect">
            <a:avLst/>
          </a:prstGeom>
        </p:spPr>
      </p:pic>
      <p:pic>
        <p:nvPicPr>
          <p:cNvPr id="10" name="Picture 9">
            <a:extLst>
              <a:ext uri="{FF2B5EF4-FFF2-40B4-BE49-F238E27FC236}">
                <a16:creationId xmlns:a16="http://schemas.microsoft.com/office/drawing/2014/main" id="{2B898A90-EDAB-42D2-9323-A60D1FB2B453}"/>
              </a:ext>
            </a:extLst>
          </p:cNvPr>
          <p:cNvPicPr>
            <a:picLocks noChangeAspect="1"/>
          </p:cNvPicPr>
          <p:nvPr/>
        </p:nvPicPr>
        <p:blipFill>
          <a:blip r:embed="rId8"/>
          <a:stretch>
            <a:fillRect/>
          </a:stretch>
        </p:blipFill>
        <p:spPr>
          <a:xfrm>
            <a:off x="10243701" y="3284576"/>
            <a:ext cx="1914524" cy="1434045"/>
          </a:xfrm>
          <a:prstGeom prst="rect">
            <a:avLst/>
          </a:prstGeom>
        </p:spPr>
      </p:pic>
      <p:pic>
        <p:nvPicPr>
          <p:cNvPr id="11" name="Picture 10">
            <a:extLst>
              <a:ext uri="{FF2B5EF4-FFF2-40B4-BE49-F238E27FC236}">
                <a16:creationId xmlns:a16="http://schemas.microsoft.com/office/drawing/2014/main" id="{3EF535F9-DF91-4B54-AEAE-77E1D195927F}"/>
              </a:ext>
            </a:extLst>
          </p:cNvPr>
          <p:cNvPicPr>
            <a:picLocks noChangeAspect="1"/>
          </p:cNvPicPr>
          <p:nvPr/>
        </p:nvPicPr>
        <p:blipFill>
          <a:blip r:embed="rId9"/>
          <a:stretch>
            <a:fillRect/>
          </a:stretch>
        </p:blipFill>
        <p:spPr>
          <a:xfrm>
            <a:off x="8582411" y="3904232"/>
            <a:ext cx="1571626" cy="1571626"/>
          </a:xfrm>
          <a:prstGeom prst="rect">
            <a:avLst/>
          </a:prstGeom>
        </p:spPr>
      </p:pic>
      <p:pic>
        <p:nvPicPr>
          <p:cNvPr id="12" name="Picture 11">
            <a:extLst>
              <a:ext uri="{FF2B5EF4-FFF2-40B4-BE49-F238E27FC236}">
                <a16:creationId xmlns:a16="http://schemas.microsoft.com/office/drawing/2014/main" id="{93CDEC6A-88EF-40B3-AC25-B681B6263345}"/>
              </a:ext>
            </a:extLst>
          </p:cNvPr>
          <p:cNvPicPr>
            <a:picLocks noChangeAspect="1"/>
          </p:cNvPicPr>
          <p:nvPr/>
        </p:nvPicPr>
        <p:blipFill>
          <a:blip r:embed="rId10"/>
          <a:stretch>
            <a:fillRect/>
          </a:stretch>
        </p:blipFill>
        <p:spPr>
          <a:xfrm>
            <a:off x="10333965" y="4769918"/>
            <a:ext cx="1767108" cy="1767108"/>
          </a:xfrm>
          <a:prstGeom prst="rect">
            <a:avLst/>
          </a:prstGeom>
        </p:spPr>
      </p:pic>
      <p:pic>
        <p:nvPicPr>
          <p:cNvPr id="13" name="Picture 12">
            <a:extLst>
              <a:ext uri="{FF2B5EF4-FFF2-40B4-BE49-F238E27FC236}">
                <a16:creationId xmlns:a16="http://schemas.microsoft.com/office/drawing/2014/main" id="{8510E4E4-A26A-4C23-A833-1A53DD69A95A}"/>
              </a:ext>
            </a:extLst>
          </p:cNvPr>
          <p:cNvPicPr>
            <a:picLocks noChangeAspect="1"/>
          </p:cNvPicPr>
          <p:nvPr/>
        </p:nvPicPr>
        <p:blipFill>
          <a:blip r:embed="rId11"/>
          <a:stretch>
            <a:fillRect/>
          </a:stretch>
        </p:blipFill>
        <p:spPr>
          <a:xfrm>
            <a:off x="8591942" y="5653472"/>
            <a:ext cx="1614315" cy="1204528"/>
          </a:xfrm>
          <a:prstGeom prst="rect">
            <a:avLst/>
          </a:prstGeom>
        </p:spPr>
      </p:pic>
    </p:spTree>
    <p:extLst>
      <p:ext uri="{BB962C8B-B14F-4D97-AF65-F5344CB8AC3E}">
        <p14:creationId xmlns:p14="http://schemas.microsoft.com/office/powerpoint/2010/main" val="2384362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TotalTime>
  <Words>1305</Words>
  <Application>Microsoft Office PowerPoint</Application>
  <PresentationFormat>Widescreen</PresentationFormat>
  <Paragraphs>300</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Module 19:   Herbs in the Home Garden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Timmerman, Anna</cp:lastModifiedBy>
  <cp:revision>49</cp:revision>
  <dcterms:created xsi:type="dcterms:W3CDTF">2020-05-31T19:29:21Z</dcterms:created>
  <dcterms:modified xsi:type="dcterms:W3CDTF">2020-08-10T19:01:42Z</dcterms:modified>
</cp:coreProperties>
</file>