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9" r:id="rId2"/>
    <p:sldId id="276" r:id="rId3"/>
    <p:sldId id="277" r:id="rId4"/>
    <p:sldId id="278" r:id="rId5"/>
    <p:sldId id="273" r:id="rId6"/>
    <p:sldId id="274" r:id="rId7"/>
    <p:sldId id="270" r:id="rId8"/>
    <p:sldId id="271" r:id="rId9"/>
    <p:sldId id="280" r:id="rId10"/>
    <p:sldId id="275" r:id="rId11"/>
    <p:sldId id="281" r:id="rId12"/>
    <p:sldId id="282" r:id="rId13"/>
    <p:sldId id="272" r:id="rId14"/>
    <p:sldId id="267" r:id="rId15"/>
    <p:sldId id="268" r:id="rId16"/>
    <p:sldId id="283" r:id="rId17"/>
    <p:sldId id="269" r:id="rId18"/>
    <p:sldId id="264" r:id="rId19"/>
    <p:sldId id="265" r:id="rId20"/>
    <p:sldId id="266" r:id="rId21"/>
    <p:sldId id="261" r:id="rId22"/>
    <p:sldId id="284" r:id="rId23"/>
    <p:sldId id="285" r:id="rId24"/>
    <p:sldId id="263" r:id="rId25"/>
    <p:sldId id="262" r:id="rId26"/>
    <p:sldId id="292" r:id="rId27"/>
    <p:sldId id="293" r:id="rId28"/>
    <p:sldId id="294" r:id="rId29"/>
    <p:sldId id="289" r:id="rId30"/>
    <p:sldId id="290" r:id="rId31"/>
    <p:sldId id="291" r:id="rId32"/>
    <p:sldId id="286" r:id="rId33"/>
    <p:sldId id="287" r:id="rId34"/>
    <p:sldId id="288" r:id="rId35"/>
    <p:sldId id="257" r:id="rId36"/>
    <p:sldId id="260" r:id="rId37"/>
    <p:sldId id="259" r:id="rId38"/>
    <p:sldId id="295" r:id="rId39"/>
    <p:sldId id="296" r:id="rId40"/>
    <p:sldId id="299" r:id="rId41"/>
    <p:sldId id="258"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7" d="100"/>
          <a:sy n="67" d="100"/>
        </p:scale>
        <p:origin x="85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53E38-44E4-40E3-9614-0D579EBB4D6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28ED23C-D3DD-4A23-940D-D8D51BAB21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9AF7638-8548-48CD-8E25-34DB0A2699CA}"/>
              </a:ext>
            </a:extLst>
          </p:cNvPr>
          <p:cNvSpPr>
            <a:spLocks noGrp="1"/>
          </p:cNvSpPr>
          <p:nvPr>
            <p:ph type="dt" sz="half" idx="10"/>
          </p:nvPr>
        </p:nvSpPr>
        <p:spPr/>
        <p:txBody>
          <a:bodyPr/>
          <a:lstStyle/>
          <a:p>
            <a:fld id="{53BC504C-1AD0-46B5-B35F-10EB3C1DC03F}" type="datetimeFigureOut">
              <a:rPr lang="en-US" smtClean="0"/>
              <a:t>7/27/2020</a:t>
            </a:fld>
            <a:endParaRPr lang="en-US"/>
          </a:p>
        </p:txBody>
      </p:sp>
      <p:sp>
        <p:nvSpPr>
          <p:cNvPr id="5" name="Footer Placeholder 4">
            <a:extLst>
              <a:ext uri="{FF2B5EF4-FFF2-40B4-BE49-F238E27FC236}">
                <a16:creationId xmlns:a16="http://schemas.microsoft.com/office/drawing/2014/main" id="{2514DE37-1A58-4B78-97DD-F2DD13E75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41E82-77E7-4389-A4C9-BB732A439895}"/>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710332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EA8E9-3A4C-4A20-8452-AE16FCA2E4A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294315D-99E5-4909-BF2A-057ACE7B1FF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CC6FD6-DF98-436B-AB2F-3916C5D0D61C}"/>
              </a:ext>
            </a:extLst>
          </p:cNvPr>
          <p:cNvSpPr>
            <a:spLocks noGrp="1"/>
          </p:cNvSpPr>
          <p:nvPr>
            <p:ph type="dt" sz="half" idx="10"/>
          </p:nvPr>
        </p:nvSpPr>
        <p:spPr/>
        <p:txBody>
          <a:bodyPr/>
          <a:lstStyle/>
          <a:p>
            <a:fld id="{53BC504C-1AD0-46B5-B35F-10EB3C1DC03F}" type="datetimeFigureOut">
              <a:rPr lang="en-US" smtClean="0"/>
              <a:t>7/27/2020</a:t>
            </a:fld>
            <a:endParaRPr lang="en-US"/>
          </a:p>
        </p:txBody>
      </p:sp>
      <p:sp>
        <p:nvSpPr>
          <p:cNvPr id="5" name="Footer Placeholder 4">
            <a:extLst>
              <a:ext uri="{FF2B5EF4-FFF2-40B4-BE49-F238E27FC236}">
                <a16:creationId xmlns:a16="http://schemas.microsoft.com/office/drawing/2014/main" id="{70ADD113-9F03-429D-985B-A614F94014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C6FB99-A65A-480B-A25F-C5DC52891E54}"/>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949652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0056D9-8984-4FC0-A3AB-1108D163C1D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664E8BB-3019-480A-BE90-5783F392356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5E7C17-4434-42C8-BD20-937B5AFC9A4B}"/>
              </a:ext>
            </a:extLst>
          </p:cNvPr>
          <p:cNvSpPr>
            <a:spLocks noGrp="1"/>
          </p:cNvSpPr>
          <p:nvPr>
            <p:ph type="dt" sz="half" idx="10"/>
          </p:nvPr>
        </p:nvSpPr>
        <p:spPr/>
        <p:txBody>
          <a:bodyPr/>
          <a:lstStyle/>
          <a:p>
            <a:fld id="{53BC504C-1AD0-46B5-B35F-10EB3C1DC03F}" type="datetimeFigureOut">
              <a:rPr lang="en-US" smtClean="0"/>
              <a:t>7/27/2020</a:t>
            </a:fld>
            <a:endParaRPr lang="en-US"/>
          </a:p>
        </p:txBody>
      </p:sp>
      <p:sp>
        <p:nvSpPr>
          <p:cNvPr id="5" name="Footer Placeholder 4">
            <a:extLst>
              <a:ext uri="{FF2B5EF4-FFF2-40B4-BE49-F238E27FC236}">
                <a16:creationId xmlns:a16="http://schemas.microsoft.com/office/drawing/2014/main" id="{9DCFC56B-FEA4-48A9-A325-1C10F4DD7E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E1820A-C275-4F29-B454-D5B2D83039FE}"/>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699561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F13ED-5550-4E24-957D-8A282E9216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60E168-82C2-4FAA-821C-D744FC33BC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DDBAA0-3FB3-46C4-91BA-3415113A871E}"/>
              </a:ext>
            </a:extLst>
          </p:cNvPr>
          <p:cNvSpPr>
            <a:spLocks noGrp="1"/>
          </p:cNvSpPr>
          <p:nvPr>
            <p:ph type="dt" sz="half" idx="10"/>
          </p:nvPr>
        </p:nvSpPr>
        <p:spPr/>
        <p:txBody>
          <a:bodyPr/>
          <a:lstStyle/>
          <a:p>
            <a:fld id="{53BC504C-1AD0-46B5-B35F-10EB3C1DC03F}" type="datetimeFigureOut">
              <a:rPr lang="en-US" smtClean="0"/>
              <a:t>7/27/2020</a:t>
            </a:fld>
            <a:endParaRPr lang="en-US"/>
          </a:p>
        </p:txBody>
      </p:sp>
      <p:sp>
        <p:nvSpPr>
          <p:cNvPr id="5" name="Footer Placeholder 4">
            <a:extLst>
              <a:ext uri="{FF2B5EF4-FFF2-40B4-BE49-F238E27FC236}">
                <a16:creationId xmlns:a16="http://schemas.microsoft.com/office/drawing/2014/main" id="{83C36DBD-DA62-44E1-8879-475FCD41D0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389D45-F5C3-48C0-8102-FFD4CC1714C3}"/>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00255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B72E-AB65-4691-93D7-760564635D3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EA87A58-90D3-42D9-8137-2B03C04B2FC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99D113F-06D6-4B8C-B333-C8FEB4F32F59}"/>
              </a:ext>
            </a:extLst>
          </p:cNvPr>
          <p:cNvSpPr>
            <a:spLocks noGrp="1"/>
          </p:cNvSpPr>
          <p:nvPr>
            <p:ph type="dt" sz="half" idx="10"/>
          </p:nvPr>
        </p:nvSpPr>
        <p:spPr/>
        <p:txBody>
          <a:bodyPr/>
          <a:lstStyle/>
          <a:p>
            <a:fld id="{53BC504C-1AD0-46B5-B35F-10EB3C1DC03F}" type="datetimeFigureOut">
              <a:rPr lang="en-US" smtClean="0"/>
              <a:t>7/27/2020</a:t>
            </a:fld>
            <a:endParaRPr lang="en-US"/>
          </a:p>
        </p:txBody>
      </p:sp>
      <p:sp>
        <p:nvSpPr>
          <p:cNvPr id="5" name="Footer Placeholder 4">
            <a:extLst>
              <a:ext uri="{FF2B5EF4-FFF2-40B4-BE49-F238E27FC236}">
                <a16:creationId xmlns:a16="http://schemas.microsoft.com/office/drawing/2014/main" id="{F30D0A04-5E65-4BBF-A0AE-017C9A1EE8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C4F7D2-DBDB-4813-98B9-69A436FBEFE0}"/>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6344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57870-6B4E-43EB-8ED7-21A99ECD23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71C30F3-DD51-432F-8F7F-78280A5709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387B4F-92A7-4FA8-A75D-19AE40CA866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D05ACF-7A19-4E42-A7AB-160E2788ECE6}"/>
              </a:ext>
            </a:extLst>
          </p:cNvPr>
          <p:cNvSpPr>
            <a:spLocks noGrp="1"/>
          </p:cNvSpPr>
          <p:nvPr>
            <p:ph type="dt" sz="half" idx="10"/>
          </p:nvPr>
        </p:nvSpPr>
        <p:spPr/>
        <p:txBody>
          <a:bodyPr/>
          <a:lstStyle/>
          <a:p>
            <a:fld id="{53BC504C-1AD0-46B5-B35F-10EB3C1DC03F}" type="datetimeFigureOut">
              <a:rPr lang="en-US" smtClean="0"/>
              <a:t>7/27/2020</a:t>
            </a:fld>
            <a:endParaRPr lang="en-US"/>
          </a:p>
        </p:txBody>
      </p:sp>
      <p:sp>
        <p:nvSpPr>
          <p:cNvPr id="6" name="Footer Placeholder 5">
            <a:extLst>
              <a:ext uri="{FF2B5EF4-FFF2-40B4-BE49-F238E27FC236}">
                <a16:creationId xmlns:a16="http://schemas.microsoft.com/office/drawing/2014/main" id="{C54E83B5-D7CB-433C-AF86-AF85A2E3ED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2A8855-A5E9-424B-9E0B-FB0513255359}"/>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5930168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10AF8-6CE1-40F8-9FAD-D2CEB163278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149277-3B49-4774-A765-2AB269BCF8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3526BEE-5843-4132-B5FE-26A34700242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C326160-8708-4846-9DC4-D2ADA24C27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CEF976-E38D-4DD9-A454-8EBD9A0E15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F632B4C-0BB2-436E-B7BE-12A6797D7D85}"/>
              </a:ext>
            </a:extLst>
          </p:cNvPr>
          <p:cNvSpPr>
            <a:spLocks noGrp="1"/>
          </p:cNvSpPr>
          <p:nvPr>
            <p:ph type="dt" sz="half" idx="10"/>
          </p:nvPr>
        </p:nvSpPr>
        <p:spPr/>
        <p:txBody>
          <a:bodyPr/>
          <a:lstStyle/>
          <a:p>
            <a:fld id="{53BC504C-1AD0-46B5-B35F-10EB3C1DC03F}" type="datetimeFigureOut">
              <a:rPr lang="en-US" smtClean="0"/>
              <a:t>7/27/2020</a:t>
            </a:fld>
            <a:endParaRPr lang="en-US"/>
          </a:p>
        </p:txBody>
      </p:sp>
      <p:sp>
        <p:nvSpPr>
          <p:cNvPr id="8" name="Footer Placeholder 7">
            <a:extLst>
              <a:ext uri="{FF2B5EF4-FFF2-40B4-BE49-F238E27FC236}">
                <a16:creationId xmlns:a16="http://schemas.microsoft.com/office/drawing/2014/main" id="{7C941D83-9E50-4920-A678-65DC9723BF0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3A69266-2F87-46AF-844B-EA6B7474BA52}"/>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4124651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F89C5-926F-41FA-B8B2-DFCAFDAD1D1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30CCFED-1D7D-4E7D-BA85-D27A9A27DFBB}"/>
              </a:ext>
            </a:extLst>
          </p:cNvPr>
          <p:cNvSpPr>
            <a:spLocks noGrp="1"/>
          </p:cNvSpPr>
          <p:nvPr>
            <p:ph type="dt" sz="half" idx="10"/>
          </p:nvPr>
        </p:nvSpPr>
        <p:spPr/>
        <p:txBody>
          <a:bodyPr/>
          <a:lstStyle/>
          <a:p>
            <a:fld id="{53BC504C-1AD0-46B5-B35F-10EB3C1DC03F}" type="datetimeFigureOut">
              <a:rPr lang="en-US" smtClean="0"/>
              <a:t>7/27/2020</a:t>
            </a:fld>
            <a:endParaRPr lang="en-US"/>
          </a:p>
        </p:txBody>
      </p:sp>
      <p:sp>
        <p:nvSpPr>
          <p:cNvPr id="4" name="Footer Placeholder 3">
            <a:extLst>
              <a:ext uri="{FF2B5EF4-FFF2-40B4-BE49-F238E27FC236}">
                <a16:creationId xmlns:a16="http://schemas.microsoft.com/office/drawing/2014/main" id="{7F5709A2-A827-4CF1-AC79-C57F8FBC705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DAFE8C9-3EFE-41ED-9AE7-D662E28BB8C7}"/>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1396076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6C83793-7520-416D-938D-92AE6B19B3C2}"/>
              </a:ext>
            </a:extLst>
          </p:cNvPr>
          <p:cNvSpPr>
            <a:spLocks noGrp="1"/>
          </p:cNvSpPr>
          <p:nvPr>
            <p:ph type="dt" sz="half" idx="10"/>
          </p:nvPr>
        </p:nvSpPr>
        <p:spPr/>
        <p:txBody>
          <a:bodyPr/>
          <a:lstStyle/>
          <a:p>
            <a:fld id="{53BC504C-1AD0-46B5-B35F-10EB3C1DC03F}" type="datetimeFigureOut">
              <a:rPr lang="en-US" smtClean="0"/>
              <a:t>7/27/2020</a:t>
            </a:fld>
            <a:endParaRPr lang="en-US"/>
          </a:p>
        </p:txBody>
      </p:sp>
      <p:sp>
        <p:nvSpPr>
          <p:cNvPr id="3" name="Footer Placeholder 2">
            <a:extLst>
              <a:ext uri="{FF2B5EF4-FFF2-40B4-BE49-F238E27FC236}">
                <a16:creationId xmlns:a16="http://schemas.microsoft.com/office/drawing/2014/main" id="{0A18D008-8CAF-4021-B55E-BA0C393B08F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DB26BA5-A47A-4674-8EAF-5B4B46D2AF82}"/>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14247843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78D36-AEA8-4C5B-BDA5-0BF12CF42E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D0DF25F-44B4-4BC6-80F6-71B4D10D21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EE6A37D-4837-4419-9610-87665B0922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845041-27F3-4D5C-AC26-1AED722C4468}"/>
              </a:ext>
            </a:extLst>
          </p:cNvPr>
          <p:cNvSpPr>
            <a:spLocks noGrp="1"/>
          </p:cNvSpPr>
          <p:nvPr>
            <p:ph type="dt" sz="half" idx="10"/>
          </p:nvPr>
        </p:nvSpPr>
        <p:spPr/>
        <p:txBody>
          <a:bodyPr/>
          <a:lstStyle/>
          <a:p>
            <a:fld id="{53BC504C-1AD0-46B5-B35F-10EB3C1DC03F}" type="datetimeFigureOut">
              <a:rPr lang="en-US" smtClean="0"/>
              <a:t>7/27/2020</a:t>
            </a:fld>
            <a:endParaRPr lang="en-US"/>
          </a:p>
        </p:txBody>
      </p:sp>
      <p:sp>
        <p:nvSpPr>
          <p:cNvPr id="6" name="Footer Placeholder 5">
            <a:extLst>
              <a:ext uri="{FF2B5EF4-FFF2-40B4-BE49-F238E27FC236}">
                <a16:creationId xmlns:a16="http://schemas.microsoft.com/office/drawing/2014/main" id="{E1455016-CC71-4278-A703-F48CC31EDB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AA624D-2212-4150-BA81-4E1A91203E47}"/>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097379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DF240-F8F7-4646-A47A-F2221E4C6B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E588D28-6306-47AC-BD34-4411251F22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4C1E1C-A173-4C46-8596-F804528D19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79410B-62E3-45B9-B75D-6FB7FD19F3EE}"/>
              </a:ext>
            </a:extLst>
          </p:cNvPr>
          <p:cNvSpPr>
            <a:spLocks noGrp="1"/>
          </p:cNvSpPr>
          <p:nvPr>
            <p:ph type="dt" sz="half" idx="10"/>
          </p:nvPr>
        </p:nvSpPr>
        <p:spPr/>
        <p:txBody>
          <a:bodyPr/>
          <a:lstStyle/>
          <a:p>
            <a:fld id="{53BC504C-1AD0-46B5-B35F-10EB3C1DC03F}" type="datetimeFigureOut">
              <a:rPr lang="en-US" smtClean="0"/>
              <a:t>7/27/2020</a:t>
            </a:fld>
            <a:endParaRPr lang="en-US"/>
          </a:p>
        </p:txBody>
      </p:sp>
      <p:sp>
        <p:nvSpPr>
          <p:cNvPr id="6" name="Footer Placeholder 5">
            <a:extLst>
              <a:ext uri="{FF2B5EF4-FFF2-40B4-BE49-F238E27FC236}">
                <a16:creationId xmlns:a16="http://schemas.microsoft.com/office/drawing/2014/main" id="{B695B8A7-B46D-408C-B4B0-C898725D1B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59FE1C-B1BB-485F-A6CC-1D95E8556EDD}"/>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858340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0A2105-755D-4146-87B1-D2AD1EBAF9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3BE19D5-4CAB-428A-9B54-92A8340E45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BF61F6-1FF5-445B-9FB4-B927A39A14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BC504C-1AD0-46B5-B35F-10EB3C1DC03F}" type="datetimeFigureOut">
              <a:rPr lang="en-US" smtClean="0"/>
              <a:t>7/27/2020</a:t>
            </a:fld>
            <a:endParaRPr lang="en-US"/>
          </a:p>
        </p:txBody>
      </p:sp>
      <p:sp>
        <p:nvSpPr>
          <p:cNvPr id="5" name="Footer Placeholder 4">
            <a:extLst>
              <a:ext uri="{FF2B5EF4-FFF2-40B4-BE49-F238E27FC236}">
                <a16:creationId xmlns:a16="http://schemas.microsoft.com/office/drawing/2014/main" id="{694FFA15-9A28-47E6-9249-F9F5A74126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77678EA-4C58-4447-BF6A-2E05F3C514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02DEFC-815B-4A5F-8289-07482FF1D2FB}" type="slidenum">
              <a:rPr lang="en-US" smtClean="0"/>
              <a:t>‹#›</a:t>
            </a:fld>
            <a:endParaRPr lang="en-US"/>
          </a:p>
        </p:txBody>
      </p:sp>
    </p:spTree>
    <p:extLst>
      <p:ext uri="{BB962C8B-B14F-4D97-AF65-F5344CB8AC3E}">
        <p14:creationId xmlns:p14="http://schemas.microsoft.com/office/powerpoint/2010/main" val="11207566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image" Target="../media/image3.png"/><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2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1.png"/><Relationship Id="rId4" Type="http://schemas.openxmlformats.org/officeDocument/2006/relationships/image" Target="../media/image60.png"/></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2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2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73.png"/><Relationship Id="rId4" Type="http://schemas.openxmlformats.org/officeDocument/2006/relationships/image" Target="../media/image72.png"/></Relationships>
</file>

<file path=ppt/slides/_rels/slide27.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25.png"/><Relationship Id="rId7" Type="http://schemas.openxmlformats.org/officeDocument/2006/relationships/image" Target="../media/image77.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 Id="rId9" Type="http://schemas.openxmlformats.org/officeDocument/2006/relationships/image" Target="../media/image79.png"/></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30.xml.rels><?xml version="1.0" encoding="UTF-8" standalone="yes"?>
<Relationships xmlns="http://schemas.openxmlformats.org/package/2006/relationships"><Relationship Id="rId3" Type="http://schemas.openxmlformats.org/officeDocument/2006/relationships/image" Target="../media/image80.png"/><Relationship Id="rId7" Type="http://schemas.openxmlformats.org/officeDocument/2006/relationships/image" Target="../media/image84.emf"/><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83.emf"/><Relationship Id="rId5" Type="http://schemas.openxmlformats.org/officeDocument/2006/relationships/image" Target="../media/image82.emf"/><Relationship Id="rId4" Type="http://schemas.openxmlformats.org/officeDocument/2006/relationships/image" Target="../media/image81.png"/></Relationships>
</file>

<file path=ppt/slides/_rels/slide31.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3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3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3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05.png"/><Relationship Id="rId4" Type="http://schemas.openxmlformats.org/officeDocument/2006/relationships/image" Target="../media/image104.png"/></Relationships>
</file>

<file path=ppt/slides/_rels/slide3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s>
</file>

<file path=ppt/slides/_rels/slide39.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image" Target="../media/image110.png"/><Relationship Id="rId7" Type="http://schemas.openxmlformats.org/officeDocument/2006/relationships/image" Target="../media/image114.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 Id="rId9" Type="http://schemas.openxmlformats.org/officeDocument/2006/relationships/image" Target="../media/image116.png"/></Relationships>
</file>

<file path=ppt/slides/_rels/slide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image" Target="../media/image3.png"/><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7.jpeg"/><Relationship Id="rId1" Type="http://schemas.openxmlformats.org/officeDocument/2006/relationships/slideLayout" Target="../slideLayouts/slideLayout1.xml"/><Relationship Id="rId4" Type="http://schemas.openxmlformats.org/officeDocument/2006/relationships/hyperlink" Target="https://www.facebook.com/groups/538153443545779/"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2CF7E-8E62-44C0-BF0B-77113AD1EDE2}"/>
              </a:ext>
            </a:extLst>
          </p:cNvPr>
          <p:cNvSpPr>
            <a:spLocks noGrp="1"/>
          </p:cNvSpPr>
          <p:nvPr>
            <p:ph type="ctrTitle"/>
          </p:nvPr>
        </p:nvSpPr>
        <p:spPr>
          <a:xfrm>
            <a:off x="6282087" y="87169"/>
            <a:ext cx="5705065" cy="3716727"/>
          </a:xfrm>
        </p:spPr>
        <p:txBody>
          <a:bodyPr anchor="b">
            <a:normAutofit/>
          </a:bodyPr>
          <a:lstStyle/>
          <a:p>
            <a:pPr algn="l"/>
            <a:r>
              <a:rPr lang="en-US" dirty="0"/>
              <a:t>Module 18:</a:t>
            </a:r>
            <a:br>
              <a:rPr lang="en-US" dirty="0"/>
            </a:br>
            <a:br>
              <a:rPr lang="en-US" dirty="0"/>
            </a:br>
            <a:r>
              <a:rPr lang="en-US" dirty="0"/>
              <a:t>Vegetables – Everything Else</a:t>
            </a:r>
          </a:p>
        </p:txBody>
      </p:sp>
      <p:sp>
        <p:nvSpPr>
          <p:cNvPr id="9" name="Freeform: Shape 8">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475F43CB-3FCF-427F-A611-61A76B02C01B}"/>
              </a:ext>
            </a:extLst>
          </p:cNvPr>
          <p:cNvPicPr>
            <a:picLocks noChangeAspect="1"/>
          </p:cNvPicPr>
          <p:nvPr/>
        </p:nvPicPr>
        <p:blipFill rotWithShape="1">
          <a:blip r:embed="rId2"/>
          <a:srcRect t="13892" b="22072"/>
          <a:stretch/>
        </p:blipFill>
        <p:spPr>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pic>
        <p:nvPicPr>
          <p:cNvPr id="6" name="Picture 5" descr="A picture showing vegetables and the LSU AgCenter logo&#10;">
            <a:extLst>
              <a:ext uri="{FF2B5EF4-FFF2-40B4-BE49-F238E27FC236}">
                <a16:creationId xmlns:a16="http://schemas.microsoft.com/office/drawing/2014/main" id="{F9DFAC41-0714-41D5-9F04-81263211CEDB}"/>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287" y="4605337"/>
            <a:ext cx="2590800" cy="1762125"/>
          </a:xfrm>
          <a:prstGeom prst="rect">
            <a:avLst/>
          </a:prstGeom>
        </p:spPr>
      </p:pic>
      <p:sp>
        <p:nvSpPr>
          <p:cNvPr id="10" name="Subtitle 2">
            <a:extLst>
              <a:ext uri="{FF2B5EF4-FFF2-40B4-BE49-F238E27FC236}">
                <a16:creationId xmlns:a16="http://schemas.microsoft.com/office/drawing/2014/main" id="{75CBF79E-7274-4D0B-8390-12A17458E2A1}"/>
              </a:ext>
            </a:extLst>
          </p:cNvPr>
          <p:cNvSpPr txBox="1">
            <a:spLocks/>
          </p:cNvSpPr>
          <p:nvPr/>
        </p:nvSpPr>
        <p:spPr>
          <a:xfrm>
            <a:off x="5027059" y="4912467"/>
            <a:ext cx="6960093" cy="1147863"/>
          </a:xfrm>
          <a:prstGeom prst="rect">
            <a:avLst/>
          </a:prstGeom>
        </p:spPr>
        <p:txBody>
          <a:bodyPr vert="horz" lIns="91440" tIns="45720" rIns="91440" bIns="45720" rtlCol="0" anchor="t">
            <a:normAutofit fontScale="7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LSU AgCenter Home Gardening Certificate Course</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Dr. Joe Willis, Dr. Paula Barton-Willis, Anna Timmerman &amp; Chris Dunaway</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5642510"/>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BD21810-061B-4B82-B614-341248DC0433}"/>
              </a:ext>
            </a:extLst>
          </p:cNvPr>
          <p:cNvSpPr txBox="1"/>
          <p:nvPr/>
        </p:nvSpPr>
        <p:spPr>
          <a:xfrm>
            <a:off x="3107531" y="0"/>
            <a:ext cx="5987653" cy="830997"/>
          </a:xfrm>
          <a:prstGeom prst="rect">
            <a:avLst/>
          </a:prstGeom>
          <a:noFill/>
        </p:spPr>
        <p:txBody>
          <a:bodyPr wrap="square" rtlCol="0">
            <a:spAutoFit/>
          </a:bodyPr>
          <a:lstStyle/>
          <a:p>
            <a:pPr algn="ctr"/>
            <a:r>
              <a:rPr lang="en-US" sz="4800" dirty="0"/>
              <a:t>Growing Carrots, etc.</a:t>
            </a:r>
          </a:p>
        </p:txBody>
      </p:sp>
      <p:sp>
        <p:nvSpPr>
          <p:cNvPr id="4" name="TextBox 3">
            <a:extLst>
              <a:ext uri="{FF2B5EF4-FFF2-40B4-BE49-F238E27FC236}">
                <a16:creationId xmlns:a16="http://schemas.microsoft.com/office/drawing/2014/main" id="{4D37D77D-A60C-4702-9711-9D862DCC3C23}"/>
              </a:ext>
            </a:extLst>
          </p:cNvPr>
          <p:cNvSpPr txBox="1"/>
          <p:nvPr/>
        </p:nvSpPr>
        <p:spPr>
          <a:xfrm>
            <a:off x="743064" y="1230101"/>
            <a:ext cx="9515475" cy="5016758"/>
          </a:xfrm>
          <a:prstGeom prst="rect">
            <a:avLst/>
          </a:prstGeom>
          <a:noFill/>
        </p:spPr>
        <p:txBody>
          <a:bodyPr wrap="square" rtlCol="0">
            <a:spAutoFit/>
          </a:bodyPr>
          <a:lstStyle/>
          <a:p>
            <a:r>
              <a:rPr lang="en-US" sz="3200" dirty="0"/>
              <a:t>Includes: carrots, celery, parsley, dill, parsnip, fennel, cilantro</a:t>
            </a:r>
          </a:p>
          <a:p>
            <a:pPr marL="457200" indent="-457200">
              <a:buFont typeface="Arial" panose="020B0604020202020204" pitchFamily="34" charset="0"/>
              <a:buChar char="•"/>
            </a:pPr>
            <a:r>
              <a:rPr lang="en-US" sz="3200" dirty="0"/>
              <a:t>Cool Season: Fall/Winter</a:t>
            </a:r>
          </a:p>
          <a:p>
            <a:pPr marL="457200" indent="-457200">
              <a:buFont typeface="Arial" panose="020B0604020202020204" pitchFamily="34" charset="0"/>
              <a:buChar char="•"/>
            </a:pPr>
            <a:r>
              <a:rPr lang="en-US" sz="3200" dirty="0"/>
              <a:t>Full Sun</a:t>
            </a:r>
          </a:p>
          <a:p>
            <a:pPr marL="457200" indent="-457200">
              <a:buFont typeface="Arial" panose="020B0604020202020204" pitchFamily="34" charset="0"/>
              <a:buChar char="•"/>
            </a:pPr>
            <a:r>
              <a:rPr lang="en-US" sz="3200" dirty="0"/>
              <a:t>Well-drained, sandy soil. pH 5.5-7.0</a:t>
            </a:r>
          </a:p>
          <a:p>
            <a:pPr marL="457200" indent="-457200">
              <a:buFont typeface="Arial" panose="020B0604020202020204" pitchFamily="34" charset="0"/>
              <a:buChar char="•"/>
            </a:pPr>
            <a:r>
              <a:rPr lang="en-US" sz="3200" dirty="0"/>
              <a:t>Germination: 61-74</a:t>
            </a:r>
            <a:r>
              <a:rPr lang="en-US" sz="3200" baseline="30000" dirty="0"/>
              <a:t>o</a:t>
            </a:r>
            <a:r>
              <a:rPr lang="en-US" sz="3200" dirty="0"/>
              <a:t>F</a:t>
            </a:r>
          </a:p>
          <a:p>
            <a:pPr marL="457200" indent="-457200">
              <a:buFont typeface="Arial" panose="020B0604020202020204" pitchFamily="34" charset="0"/>
              <a:buChar char="•"/>
            </a:pPr>
            <a:r>
              <a:rPr lang="en-US" sz="3200" dirty="0"/>
              <a:t>Planting: Carrot, parsnip (seed), celery, fennel, cilantro, parsley, dill (seed or transplants)</a:t>
            </a:r>
          </a:p>
          <a:p>
            <a:pPr marL="457200" indent="-457200">
              <a:buFont typeface="Arial" panose="020B0604020202020204" pitchFamily="34" charset="0"/>
              <a:buChar char="•"/>
            </a:pPr>
            <a:r>
              <a:rPr lang="en-US" sz="3200" dirty="0">
                <a:solidFill>
                  <a:prstClr val="black"/>
                </a:solidFill>
              </a:rPr>
              <a:t>Soil test for fertilization recommendations</a:t>
            </a:r>
          </a:p>
          <a:p>
            <a:pPr marL="457200" indent="-457200">
              <a:buFont typeface="Arial" panose="020B0604020202020204" pitchFamily="34" charset="0"/>
              <a:buChar char="•"/>
            </a:pPr>
            <a:r>
              <a:rPr lang="en-US" sz="3200" dirty="0"/>
              <a:t>Generally, 2 lbs. 8-8-8/100ft</a:t>
            </a:r>
            <a:r>
              <a:rPr lang="en-US" sz="3200" baseline="30000" dirty="0"/>
              <a:t>2</a:t>
            </a:r>
            <a:r>
              <a:rPr lang="en-US" sz="3200" dirty="0"/>
              <a:t> 3-4 weeks after planting</a:t>
            </a:r>
          </a:p>
        </p:txBody>
      </p:sp>
      <p:pic>
        <p:nvPicPr>
          <p:cNvPr id="6" name="Picture 5">
            <a:extLst>
              <a:ext uri="{FF2B5EF4-FFF2-40B4-BE49-F238E27FC236}">
                <a16:creationId xmlns:a16="http://schemas.microsoft.com/office/drawing/2014/main" id="{90345F2E-5932-4EAE-8D02-22B77F70A716}"/>
              </a:ext>
            </a:extLst>
          </p:cNvPr>
          <p:cNvPicPr>
            <a:picLocks noChangeAspect="1"/>
          </p:cNvPicPr>
          <p:nvPr/>
        </p:nvPicPr>
        <p:blipFill>
          <a:blip r:embed="rId3"/>
          <a:stretch>
            <a:fillRect/>
          </a:stretch>
        </p:blipFill>
        <p:spPr>
          <a:xfrm>
            <a:off x="10258539" y="2201650"/>
            <a:ext cx="1761897" cy="3426249"/>
          </a:xfrm>
          <a:prstGeom prst="rect">
            <a:avLst/>
          </a:prstGeom>
        </p:spPr>
      </p:pic>
    </p:spTree>
    <p:extLst>
      <p:ext uri="{BB962C8B-B14F-4D97-AF65-F5344CB8AC3E}">
        <p14:creationId xmlns:p14="http://schemas.microsoft.com/office/powerpoint/2010/main" val="41083696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75B1E53-4CBF-44C1-A3B3-6DE01092DB70}"/>
              </a:ext>
            </a:extLst>
          </p:cNvPr>
          <p:cNvSpPr txBox="1"/>
          <p:nvPr/>
        </p:nvSpPr>
        <p:spPr>
          <a:xfrm>
            <a:off x="3074193" y="0"/>
            <a:ext cx="604361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err="1">
                <a:ln>
                  <a:noFill/>
                </a:ln>
                <a:solidFill>
                  <a:prstClr val="black"/>
                </a:solidFill>
                <a:effectLst/>
                <a:uLnTx/>
                <a:uFillTx/>
                <a:latin typeface="Calibri" panose="020F0502020204030204"/>
                <a:ea typeface="+mn-ea"/>
                <a:cs typeface="+mn-cs"/>
              </a:rPr>
              <a:t>Apiaceae</a:t>
            </a:r>
            <a:endPar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5" name="Table 4">
            <a:extLst>
              <a:ext uri="{FF2B5EF4-FFF2-40B4-BE49-F238E27FC236}">
                <a16:creationId xmlns:a16="http://schemas.microsoft.com/office/drawing/2014/main" id="{447145C3-34EF-4322-AE73-CD56EA2B5D30}"/>
              </a:ext>
            </a:extLst>
          </p:cNvPr>
          <p:cNvGraphicFramePr>
            <a:graphicFrameLocks noGrp="1"/>
          </p:cNvGraphicFramePr>
          <p:nvPr>
            <p:extLst>
              <p:ext uri="{D42A27DB-BD31-4B8C-83A1-F6EECF244321}">
                <p14:modId xmlns:p14="http://schemas.microsoft.com/office/powerpoint/2010/main" val="665435714"/>
              </p:ext>
            </p:extLst>
          </p:nvPr>
        </p:nvGraphicFramePr>
        <p:xfrm>
          <a:off x="1745455" y="1870233"/>
          <a:ext cx="8701088" cy="4584064"/>
        </p:xfrm>
        <a:graphic>
          <a:graphicData uri="http://schemas.openxmlformats.org/drawingml/2006/table">
            <a:tbl>
              <a:tblPr firstRow="1" bandRow="1">
                <a:tableStyleId>{5C22544A-7EE6-4342-B048-85BDC9FD1C3A}</a:tableStyleId>
              </a:tblPr>
              <a:tblGrid>
                <a:gridCol w="3679951">
                  <a:extLst>
                    <a:ext uri="{9D8B030D-6E8A-4147-A177-3AD203B41FA5}">
                      <a16:colId xmlns:a16="http://schemas.microsoft.com/office/drawing/2014/main" val="891440840"/>
                    </a:ext>
                  </a:extLst>
                </a:gridCol>
                <a:gridCol w="2120774">
                  <a:extLst>
                    <a:ext uri="{9D8B030D-6E8A-4147-A177-3AD203B41FA5}">
                      <a16:colId xmlns:a16="http://schemas.microsoft.com/office/drawing/2014/main" val="1146807635"/>
                    </a:ext>
                  </a:extLst>
                </a:gridCol>
                <a:gridCol w="2900363">
                  <a:extLst>
                    <a:ext uri="{9D8B030D-6E8A-4147-A177-3AD203B41FA5}">
                      <a16:colId xmlns:a16="http://schemas.microsoft.com/office/drawing/2014/main" val="3998810928"/>
                    </a:ext>
                  </a:extLst>
                </a:gridCol>
              </a:tblGrid>
              <a:tr h="573008">
                <a:tc>
                  <a:txBody>
                    <a:bodyPr/>
                    <a:lstStyle/>
                    <a:p>
                      <a:r>
                        <a:rPr lang="en-US" sz="2800" dirty="0"/>
                        <a:t>Crop</a:t>
                      </a:r>
                    </a:p>
                  </a:txBody>
                  <a:tcPr/>
                </a:tc>
                <a:tc>
                  <a:txBody>
                    <a:bodyPr/>
                    <a:lstStyle/>
                    <a:p>
                      <a:r>
                        <a:rPr lang="en-US" sz="2800" dirty="0"/>
                        <a:t>Spacing</a:t>
                      </a:r>
                    </a:p>
                  </a:txBody>
                  <a:tcPr/>
                </a:tc>
                <a:tc>
                  <a:txBody>
                    <a:bodyPr/>
                    <a:lstStyle/>
                    <a:p>
                      <a:r>
                        <a:rPr lang="en-US" sz="2800" dirty="0"/>
                        <a:t>Days to Harvest</a:t>
                      </a:r>
                    </a:p>
                  </a:txBody>
                  <a:tcPr/>
                </a:tc>
                <a:extLst>
                  <a:ext uri="{0D108BD9-81ED-4DB2-BD59-A6C34878D82A}">
                    <a16:rowId xmlns:a16="http://schemas.microsoft.com/office/drawing/2014/main" val="2529027835"/>
                  </a:ext>
                </a:extLst>
              </a:tr>
              <a:tr h="573008">
                <a:tc>
                  <a:txBody>
                    <a:bodyPr/>
                    <a:lstStyle/>
                    <a:p>
                      <a:r>
                        <a:rPr lang="en-US" sz="2800" dirty="0"/>
                        <a:t>Carrot</a:t>
                      </a:r>
                    </a:p>
                  </a:txBody>
                  <a:tcPr/>
                </a:tc>
                <a:tc>
                  <a:txBody>
                    <a:bodyPr/>
                    <a:lstStyle/>
                    <a:p>
                      <a:r>
                        <a:rPr lang="en-US" sz="2800" dirty="0"/>
                        <a:t>2-3”</a:t>
                      </a:r>
                    </a:p>
                  </a:txBody>
                  <a:tcPr/>
                </a:tc>
                <a:tc>
                  <a:txBody>
                    <a:bodyPr/>
                    <a:lstStyle/>
                    <a:p>
                      <a:r>
                        <a:rPr lang="en-US" sz="2800" dirty="0"/>
                        <a:t>60-75</a:t>
                      </a:r>
                    </a:p>
                  </a:txBody>
                  <a:tcPr/>
                </a:tc>
                <a:extLst>
                  <a:ext uri="{0D108BD9-81ED-4DB2-BD59-A6C34878D82A}">
                    <a16:rowId xmlns:a16="http://schemas.microsoft.com/office/drawing/2014/main" val="4097640919"/>
                  </a:ext>
                </a:extLst>
              </a:tr>
              <a:tr h="573008">
                <a:tc>
                  <a:txBody>
                    <a:bodyPr/>
                    <a:lstStyle/>
                    <a:p>
                      <a:r>
                        <a:rPr lang="en-US" sz="2800" dirty="0"/>
                        <a:t>Celery</a:t>
                      </a:r>
                    </a:p>
                  </a:txBody>
                  <a:tcPr/>
                </a:tc>
                <a:tc>
                  <a:txBody>
                    <a:bodyPr/>
                    <a:lstStyle/>
                    <a:p>
                      <a:r>
                        <a:rPr lang="en-US" sz="2800" dirty="0"/>
                        <a:t>6-8”</a:t>
                      </a:r>
                    </a:p>
                  </a:txBody>
                  <a:tcPr/>
                </a:tc>
                <a:tc>
                  <a:txBody>
                    <a:bodyPr/>
                    <a:lstStyle/>
                    <a:p>
                      <a:r>
                        <a:rPr lang="en-US" sz="2800" dirty="0"/>
                        <a:t>80</a:t>
                      </a:r>
                    </a:p>
                  </a:txBody>
                  <a:tcPr/>
                </a:tc>
                <a:extLst>
                  <a:ext uri="{0D108BD9-81ED-4DB2-BD59-A6C34878D82A}">
                    <a16:rowId xmlns:a16="http://schemas.microsoft.com/office/drawing/2014/main" val="3763302708"/>
                  </a:ext>
                </a:extLst>
              </a:tr>
              <a:tr h="573008">
                <a:tc>
                  <a:txBody>
                    <a:bodyPr/>
                    <a:lstStyle/>
                    <a:p>
                      <a:r>
                        <a:rPr lang="en-US" sz="2800" dirty="0"/>
                        <a:t>Cilantro</a:t>
                      </a:r>
                    </a:p>
                  </a:txBody>
                  <a:tcPr/>
                </a:tc>
                <a:tc>
                  <a:txBody>
                    <a:bodyPr/>
                    <a:lstStyle/>
                    <a:p>
                      <a:r>
                        <a:rPr lang="en-US" sz="2800" dirty="0"/>
                        <a:t>2-4”</a:t>
                      </a:r>
                    </a:p>
                  </a:txBody>
                  <a:tcPr/>
                </a:tc>
                <a:tc>
                  <a:txBody>
                    <a:bodyPr/>
                    <a:lstStyle/>
                    <a:p>
                      <a:r>
                        <a:rPr lang="en-US" sz="2800" dirty="0"/>
                        <a:t>50-55</a:t>
                      </a:r>
                    </a:p>
                  </a:txBody>
                  <a:tcPr/>
                </a:tc>
                <a:extLst>
                  <a:ext uri="{0D108BD9-81ED-4DB2-BD59-A6C34878D82A}">
                    <a16:rowId xmlns:a16="http://schemas.microsoft.com/office/drawing/2014/main" val="476657810"/>
                  </a:ext>
                </a:extLst>
              </a:tr>
              <a:tr h="573008">
                <a:tc>
                  <a:txBody>
                    <a:bodyPr/>
                    <a:lstStyle/>
                    <a:p>
                      <a:r>
                        <a:rPr lang="en-US" sz="2800" dirty="0"/>
                        <a:t>Dill</a:t>
                      </a:r>
                    </a:p>
                  </a:txBody>
                  <a:tcPr/>
                </a:tc>
                <a:tc>
                  <a:txBody>
                    <a:bodyPr/>
                    <a:lstStyle/>
                    <a:p>
                      <a:r>
                        <a:rPr lang="en-US" sz="2800" dirty="0"/>
                        <a:t>2-4”</a:t>
                      </a:r>
                    </a:p>
                  </a:txBody>
                  <a:tcPr/>
                </a:tc>
                <a:tc>
                  <a:txBody>
                    <a:bodyPr/>
                    <a:lstStyle/>
                    <a:p>
                      <a:r>
                        <a:rPr lang="en-US" sz="2800" i="0" dirty="0"/>
                        <a:t>40-115</a:t>
                      </a:r>
                    </a:p>
                  </a:txBody>
                  <a:tcPr/>
                </a:tc>
                <a:extLst>
                  <a:ext uri="{0D108BD9-81ED-4DB2-BD59-A6C34878D82A}">
                    <a16:rowId xmlns:a16="http://schemas.microsoft.com/office/drawing/2014/main" val="165563287"/>
                  </a:ext>
                </a:extLst>
              </a:tr>
              <a:tr h="573008">
                <a:tc>
                  <a:txBody>
                    <a:bodyPr/>
                    <a:lstStyle/>
                    <a:p>
                      <a:r>
                        <a:rPr lang="en-US" sz="2800" dirty="0"/>
                        <a:t>Fennel</a:t>
                      </a:r>
                    </a:p>
                  </a:txBody>
                  <a:tcPr/>
                </a:tc>
                <a:tc>
                  <a:txBody>
                    <a:bodyPr/>
                    <a:lstStyle/>
                    <a:p>
                      <a:r>
                        <a:rPr lang="en-US" sz="2800" dirty="0"/>
                        <a:t>4-6”</a:t>
                      </a:r>
                    </a:p>
                  </a:txBody>
                  <a:tcPr/>
                </a:tc>
                <a:tc>
                  <a:txBody>
                    <a:bodyPr/>
                    <a:lstStyle/>
                    <a:p>
                      <a:r>
                        <a:rPr lang="en-US" sz="2800" dirty="0"/>
                        <a:t>50-60</a:t>
                      </a:r>
                    </a:p>
                  </a:txBody>
                  <a:tcPr/>
                </a:tc>
                <a:extLst>
                  <a:ext uri="{0D108BD9-81ED-4DB2-BD59-A6C34878D82A}">
                    <a16:rowId xmlns:a16="http://schemas.microsoft.com/office/drawing/2014/main" val="1319588995"/>
                  </a:ext>
                </a:extLst>
              </a:tr>
              <a:tr h="573008">
                <a:tc>
                  <a:txBody>
                    <a:bodyPr/>
                    <a:lstStyle/>
                    <a:p>
                      <a:r>
                        <a:rPr lang="en-US" sz="2800" dirty="0"/>
                        <a:t>Parsley</a:t>
                      </a:r>
                    </a:p>
                  </a:txBody>
                  <a:tcPr/>
                </a:tc>
                <a:tc>
                  <a:txBody>
                    <a:bodyPr/>
                    <a:lstStyle/>
                    <a:p>
                      <a:r>
                        <a:rPr lang="en-US" sz="2800" dirty="0"/>
                        <a:t>8-12”</a:t>
                      </a:r>
                    </a:p>
                  </a:txBody>
                  <a:tcPr/>
                </a:tc>
                <a:tc>
                  <a:txBody>
                    <a:bodyPr/>
                    <a:lstStyle/>
                    <a:p>
                      <a:r>
                        <a:rPr lang="en-US" sz="2800" dirty="0"/>
                        <a:t>75</a:t>
                      </a:r>
                    </a:p>
                  </a:txBody>
                  <a:tcPr/>
                </a:tc>
                <a:extLst>
                  <a:ext uri="{0D108BD9-81ED-4DB2-BD59-A6C34878D82A}">
                    <a16:rowId xmlns:a16="http://schemas.microsoft.com/office/drawing/2014/main" val="1429329278"/>
                  </a:ext>
                </a:extLst>
              </a:tr>
              <a:tr h="573008">
                <a:tc>
                  <a:txBody>
                    <a:bodyPr/>
                    <a:lstStyle/>
                    <a:p>
                      <a:r>
                        <a:rPr lang="en-US" sz="2800" dirty="0"/>
                        <a:t>Parsnip</a:t>
                      </a:r>
                    </a:p>
                  </a:txBody>
                  <a:tcPr/>
                </a:tc>
                <a:tc>
                  <a:txBody>
                    <a:bodyPr/>
                    <a:lstStyle/>
                    <a:p>
                      <a:r>
                        <a:rPr lang="en-US" sz="2800" dirty="0"/>
                        <a:t>2-3”</a:t>
                      </a:r>
                    </a:p>
                  </a:txBody>
                  <a:tcPr/>
                </a:tc>
                <a:tc>
                  <a:txBody>
                    <a:bodyPr/>
                    <a:lstStyle/>
                    <a:p>
                      <a:r>
                        <a:rPr lang="en-US" sz="2800" dirty="0"/>
                        <a:t>110-120</a:t>
                      </a:r>
                    </a:p>
                  </a:txBody>
                  <a:tcPr/>
                </a:tc>
                <a:extLst>
                  <a:ext uri="{0D108BD9-81ED-4DB2-BD59-A6C34878D82A}">
                    <a16:rowId xmlns:a16="http://schemas.microsoft.com/office/drawing/2014/main" val="2538532016"/>
                  </a:ext>
                </a:extLst>
              </a:tr>
            </a:tbl>
          </a:graphicData>
        </a:graphic>
      </p:graphicFrame>
      <p:sp>
        <p:nvSpPr>
          <p:cNvPr id="7" name="TextBox 6">
            <a:extLst>
              <a:ext uri="{FF2B5EF4-FFF2-40B4-BE49-F238E27FC236}">
                <a16:creationId xmlns:a16="http://schemas.microsoft.com/office/drawing/2014/main" id="{0EF7CAA8-F6B6-4B2C-ABF7-6328E27628D4}"/>
              </a:ext>
            </a:extLst>
          </p:cNvPr>
          <p:cNvSpPr txBox="1"/>
          <p:nvPr/>
        </p:nvSpPr>
        <p:spPr>
          <a:xfrm>
            <a:off x="666749" y="919460"/>
            <a:ext cx="1085850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Somewhat Variety Dependent, but in general:</a:t>
            </a:r>
          </a:p>
        </p:txBody>
      </p:sp>
    </p:spTree>
    <p:extLst>
      <p:ext uri="{BB962C8B-B14F-4D97-AF65-F5344CB8AC3E}">
        <p14:creationId xmlns:p14="http://schemas.microsoft.com/office/powerpoint/2010/main" val="9584251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AD0837-63C1-4AA9-B3A6-AF7D363971B9}"/>
              </a:ext>
            </a:extLst>
          </p:cNvPr>
          <p:cNvSpPr txBox="1"/>
          <p:nvPr/>
        </p:nvSpPr>
        <p:spPr>
          <a:xfrm>
            <a:off x="3074193" y="0"/>
            <a:ext cx="604361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Best Harvest</a:t>
            </a:r>
          </a:p>
        </p:txBody>
      </p:sp>
      <p:graphicFrame>
        <p:nvGraphicFramePr>
          <p:cNvPr id="7" name="Table 4">
            <a:extLst>
              <a:ext uri="{FF2B5EF4-FFF2-40B4-BE49-F238E27FC236}">
                <a16:creationId xmlns:a16="http://schemas.microsoft.com/office/drawing/2014/main" id="{262CAA1C-5CC6-4D38-B271-B8506E293557}"/>
              </a:ext>
            </a:extLst>
          </p:cNvPr>
          <p:cNvGraphicFramePr>
            <a:graphicFrameLocks noGrp="1"/>
          </p:cNvGraphicFramePr>
          <p:nvPr>
            <p:extLst>
              <p:ext uri="{D42A27DB-BD31-4B8C-83A1-F6EECF244321}">
                <p14:modId xmlns:p14="http://schemas.microsoft.com/office/powerpoint/2010/main" val="2679934524"/>
              </p:ext>
            </p:extLst>
          </p:nvPr>
        </p:nvGraphicFramePr>
        <p:xfrm>
          <a:off x="280986" y="713602"/>
          <a:ext cx="11630025" cy="6046707"/>
        </p:xfrm>
        <a:graphic>
          <a:graphicData uri="http://schemas.openxmlformats.org/drawingml/2006/table">
            <a:tbl>
              <a:tblPr firstRow="1" bandRow="1">
                <a:tableStyleId>{5C22544A-7EE6-4342-B048-85BDC9FD1C3A}</a:tableStyleId>
              </a:tblPr>
              <a:tblGrid>
                <a:gridCol w="3609318">
                  <a:extLst>
                    <a:ext uri="{9D8B030D-6E8A-4147-A177-3AD203B41FA5}">
                      <a16:colId xmlns:a16="http://schemas.microsoft.com/office/drawing/2014/main" val="891440840"/>
                    </a:ext>
                  </a:extLst>
                </a:gridCol>
                <a:gridCol w="8020707">
                  <a:extLst>
                    <a:ext uri="{9D8B030D-6E8A-4147-A177-3AD203B41FA5}">
                      <a16:colId xmlns:a16="http://schemas.microsoft.com/office/drawing/2014/main" val="1146807635"/>
                    </a:ext>
                  </a:extLst>
                </a:gridCol>
              </a:tblGrid>
              <a:tr h="276976">
                <a:tc>
                  <a:txBody>
                    <a:bodyPr/>
                    <a:lstStyle/>
                    <a:p>
                      <a:r>
                        <a:rPr lang="en-US" sz="2200" dirty="0"/>
                        <a:t>Crop</a:t>
                      </a:r>
                    </a:p>
                  </a:txBody>
                  <a:tcPr/>
                </a:tc>
                <a:tc>
                  <a:txBody>
                    <a:bodyPr/>
                    <a:lstStyle/>
                    <a:p>
                      <a:r>
                        <a:rPr lang="en-US" sz="2200" dirty="0"/>
                        <a:t>Harvest</a:t>
                      </a:r>
                    </a:p>
                  </a:txBody>
                  <a:tcPr/>
                </a:tc>
                <a:extLst>
                  <a:ext uri="{0D108BD9-81ED-4DB2-BD59-A6C34878D82A}">
                    <a16:rowId xmlns:a16="http://schemas.microsoft.com/office/drawing/2014/main" val="2529027835"/>
                  </a:ext>
                </a:extLst>
              </a:tr>
              <a:tr h="846873">
                <a:tc>
                  <a:txBody>
                    <a:bodyPr/>
                    <a:lstStyle/>
                    <a:p>
                      <a:r>
                        <a:rPr lang="en-US" sz="2200" dirty="0"/>
                        <a:t>Carrot</a:t>
                      </a:r>
                    </a:p>
                  </a:txBody>
                  <a:tcPr/>
                </a:tc>
                <a:tc>
                  <a:txBody>
                    <a:bodyPr/>
                    <a:lstStyle/>
                    <a:p>
                      <a:r>
                        <a:rPr lang="en-US" sz="2200" dirty="0"/>
                        <a:t>Any time when they reached desired size</a:t>
                      </a:r>
                    </a:p>
                  </a:txBody>
                  <a:tcPr/>
                </a:tc>
                <a:extLst>
                  <a:ext uri="{0D108BD9-81ED-4DB2-BD59-A6C34878D82A}">
                    <a16:rowId xmlns:a16="http://schemas.microsoft.com/office/drawing/2014/main" val="4097640919"/>
                  </a:ext>
                </a:extLst>
              </a:tr>
              <a:tr h="846873">
                <a:tc>
                  <a:txBody>
                    <a:bodyPr/>
                    <a:lstStyle/>
                    <a:p>
                      <a:r>
                        <a:rPr lang="en-US" sz="2200" dirty="0"/>
                        <a:t>Celery</a:t>
                      </a:r>
                    </a:p>
                  </a:txBody>
                  <a:tcPr/>
                </a:tc>
                <a:tc>
                  <a:txBody>
                    <a:bodyPr/>
                    <a:lstStyle/>
                    <a:p>
                      <a:r>
                        <a:rPr lang="en-US" sz="2200" dirty="0"/>
                        <a:t>When stalks are edible size, usu. 3-5” diameter bundle</a:t>
                      </a:r>
                    </a:p>
                  </a:txBody>
                  <a:tcPr/>
                </a:tc>
                <a:extLst>
                  <a:ext uri="{0D108BD9-81ED-4DB2-BD59-A6C34878D82A}">
                    <a16:rowId xmlns:a16="http://schemas.microsoft.com/office/drawing/2014/main" val="3763302708"/>
                  </a:ext>
                </a:extLst>
              </a:tr>
              <a:tr h="846873">
                <a:tc>
                  <a:txBody>
                    <a:bodyPr/>
                    <a:lstStyle/>
                    <a:p>
                      <a:r>
                        <a:rPr lang="en-US" sz="2200" dirty="0"/>
                        <a:t>Cilantro</a:t>
                      </a:r>
                    </a:p>
                  </a:txBody>
                  <a:tcPr/>
                </a:tc>
                <a:tc>
                  <a:txBody>
                    <a:bodyPr/>
                    <a:lstStyle/>
                    <a:p>
                      <a:r>
                        <a:rPr lang="en-US" sz="2200" dirty="0"/>
                        <a:t>When plant has enough leaves to harvest</a:t>
                      </a:r>
                    </a:p>
                  </a:txBody>
                  <a:tcPr/>
                </a:tc>
                <a:extLst>
                  <a:ext uri="{0D108BD9-81ED-4DB2-BD59-A6C34878D82A}">
                    <a16:rowId xmlns:a16="http://schemas.microsoft.com/office/drawing/2014/main" val="476657810"/>
                  </a:ext>
                </a:extLst>
              </a:tr>
              <a:tr h="846873">
                <a:tc>
                  <a:txBody>
                    <a:bodyPr/>
                    <a:lstStyle/>
                    <a:p>
                      <a:r>
                        <a:rPr lang="en-US" sz="2200" dirty="0"/>
                        <a:t>Dill</a:t>
                      </a:r>
                    </a:p>
                  </a:txBody>
                  <a:tcPr/>
                </a:tc>
                <a:tc>
                  <a:txBody>
                    <a:bodyPr/>
                    <a:lstStyle/>
                    <a:p>
                      <a:r>
                        <a:rPr lang="en-US" sz="2200" dirty="0"/>
                        <a:t>Leaves – when plant has enough to harvest.</a:t>
                      </a:r>
                    </a:p>
                    <a:p>
                      <a:r>
                        <a:rPr lang="en-US" sz="2200" dirty="0"/>
                        <a:t>Seed heads – once seeds are set while they are green and tender.</a:t>
                      </a:r>
                    </a:p>
                    <a:p>
                      <a:r>
                        <a:rPr lang="en-US" sz="2200" dirty="0"/>
                        <a:t>Seeds – after seed head is dry and seeds drop easily</a:t>
                      </a:r>
                    </a:p>
                  </a:txBody>
                  <a:tcPr/>
                </a:tc>
                <a:extLst>
                  <a:ext uri="{0D108BD9-81ED-4DB2-BD59-A6C34878D82A}">
                    <a16:rowId xmlns:a16="http://schemas.microsoft.com/office/drawing/2014/main" val="165563287"/>
                  </a:ext>
                </a:extLst>
              </a:tr>
              <a:tr h="610044">
                <a:tc>
                  <a:txBody>
                    <a:bodyPr/>
                    <a:lstStyle/>
                    <a:p>
                      <a:r>
                        <a:rPr lang="en-US" sz="2200" dirty="0"/>
                        <a:t>Fennel</a:t>
                      </a:r>
                    </a:p>
                  </a:txBody>
                  <a:tcPr/>
                </a:tc>
                <a:tc>
                  <a:txBody>
                    <a:bodyPr/>
                    <a:lstStyle/>
                    <a:p>
                      <a:r>
                        <a:rPr lang="en-US" sz="2200" dirty="0"/>
                        <a:t>Leaf – when plant has sufficient foliage to harvest.</a:t>
                      </a:r>
                    </a:p>
                  </a:txBody>
                  <a:tcPr/>
                </a:tc>
                <a:extLst>
                  <a:ext uri="{0D108BD9-81ED-4DB2-BD59-A6C34878D82A}">
                    <a16:rowId xmlns:a16="http://schemas.microsoft.com/office/drawing/2014/main" val="1319588995"/>
                  </a:ext>
                </a:extLst>
              </a:tr>
              <a:tr h="610044">
                <a:tc>
                  <a:txBody>
                    <a:bodyPr/>
                    <a:lstStyle/>
                    <a:p>
                      <a:r>
                        <a:rPr lang="en-US" sz="2200" dirty="0"/>
                        <a:t>Parsley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t>When plant has enough leaves to harvest</a:t>
                      </a:r>
                    </a:p>
                    <a:p>
                      <a:endParaRPr lang="en-US" sz="2200" dirty="0"/>
                    </a:p>
                  </a:txBody>
                  <a:tcPr/>
                </a:tc>
                <a:extLst>
                  <a:ext uri="{0D108BD9-81ED-4DB2-BD59-A6C34878D82A}">
                    <a16:rowId xmlns:a16="http://schemas.microsoft.com/office/drawing/2014/main" val="2588028992"/>
                  </a:ext>
                </a:extLst>
              </a:tr>
              <a:tr h="610044">
                <a:tc>
                  <a:txBody>
                    <a:bodyPr/>
                    <a:lstStyle/>
                    <a:p>
                      <a:r>
                        <a:rPr lang="en-US" sz="2200" dirty="0"/>
                        <a:t>Parsnip</a:t>
                      </a:r>
                    </a:p>
                  </a:txBody>
                  <a:tcPr/>
                </a:tc>
                <a:tc>
                  <a:txBody>
                    <a:bodyPr/>
                    <a:lstStyle/>
                    <a:p>
                      <a:r>
                        <a:rPr lang="en-US" sz="2200" dirty="0"/>
                        <a:t>When roots reach full size.</a:t>
                      </a:r>
                    </a:p>
                  </a:txBody>
                  <a:tcPr/>
                </a:tc>
                <a:extLst>
                  <a:ext uri="{0D108BD9-81ED-4DB2-BD59-A6C34878D82A}">
                    <a16:rowId xmlns:a16="http://schemas.microsoft.com/office/drawing/2014/main" val="197716286"/>
                  </a:ext>
                </a:extLst>
              </a:tr>
            </a:tbl>
          </a:graphicData>
        </a:graphic>
      </p:graphicFrame>
    </p:spTree>
    <p:extLst>
      <p:ext uri="{BB962C8B-B14F-4D97-AF65-F5344CB8AC3E}">
        <p14:creationId xmlns:p14="http://schemas.microsoft.com/office/powerpoint/2010/main" val="903065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A643F5C-26DB-486D-8C67-7B29241BF2F9}"/>
              </a:ext>
            </a:extLst>
          </p:cNvPr>
          <p:cNvSpPr txBox="1"/>
          <p:nvPr/>
        </p:nvSpPr>
        <p:spPr>
          <a:xfrm>
            <a:off x="3074193" y="0"/>
            <a:ext cx="6043613" cy="830997"/>
          </a:xfrm>
          <a:prstGeom prst="rect">
            <a:avLst/>
          </a:prstGeom>
          <a:noFill/>
        </p:spPr>
        <p:txBody>
          <a:bodyPr wrap="square" rtlCol="0">
            <a:spAutoFit/>
          </a:bodyPr>
          <a:lstStyle/>
          <a:p>
            <a:pPr algn="ctr"/>
            <a:r>
              <a:rPr lang="en-US" sz="4800" dirty="0" err="1"/>
              <a:t>Apiaceae</a:t>
            </a:r>
            <a:endParaRPr lang="en-US" sz="4800" dirty="0"/>
          </a:p>
        </p:txBody>
      </p:sp>
      <p:sp>
        <p:nvSpPr>
          <p:cNvPr id="4" name="TextBox 3">
            <a:extLst>
              <a:ext uri="{FF2B5EF4-FFF2-40B4-BE49-F238E27FC236}">
                <a16:creationId xmlns:a16="http://schemas.microsoft.com/office/drawing/2014/main" id="{08CA8E62-1BEE-4AAE-8B66-507DDF2CCBC6}"/>
              </a:ext>
            </a:extLst>
          </p:cNvPr>
          <p:cNvSpPr txBox="1"/>
          <p:nvPr/>
        </p:nvSpPr>
        <p:spPr>
          <a:xfrm>
            <a:off x="23447" y="716697"/>
            <a:ext cx="7490571" cy="6494085"/>
          </a:xfrm>
          <a:prstGeom prst="rect">
            <a:avLst/>
          </a:prstGeom>
          <a:noFill/>
        </p:spPr>
        <p:txBody>
          <a:bodyPr wrap="square" rtlCol="0">
            <a:spAutoFit/>
          </a:bodyPr>
          <a:lstStyle/>
          <a:p>
            <a:r>
              <a:rPr lang="en-US" sz="2600" b="1" dirty="0"/>
              <a:t>Common Pests:</a:t>
            </a:r>
          </a:p>
          <a:p>
            <a:pPr marL="285750" indent="-285750">
              <a:buFont typeface="Arial" panose="020B0604020202020204" pitchFamily="34" charset="0"/>
              <a:buChar char="•"/>
            </a:pPr>
            <a:r>
              <a:rPr lang="en-US" sz="2600" b="1" dirty="0"/>
              <a:t>Aphids</a:t>
            </a:r>
            <a:r>
              <a:rPr lang="en-US" sz="2600" dirty="0"/>
              <a:t> (</a:t>
            </a:r>
            <a:r>
              <a:rPr lang="en-US" sz="2600" i="1" dirty="0" err="1"/>
              <a:t>Cavariella</a:t>
            </a:r>
            <a:r>
              <a:rPr lang="en-US" sz="2600" i="1" dirty="0"/>
              <a:t> </a:t>
            </a:r>
            <a:r>
              <a:rPr lang="en-US" sz="2600" i="1" dirty="0" err="1"/>
              <a:t>aegopodii</a:t>
            </a:r>
            <a:r>
              <a:rPr lang="en-US" sz="2600" dirty="0"/>
              <a:t>) – necrotic spots on leaves, sooty mold. </a:t>
            </a:r>
            <a:r>
              <a:rPr lang="en-US" sz="2600" b="1" dirty="0"/>
              <a:t>Control</a:t>
            </a:r>
            <a:r>
              <a:rPr lang="en-US" sz="2600" dirty="0"/>
              <a:t>: Natural predators, reflective mulch, malathion</a:t>
            </a:r>
          </a:p>
          <a:p>
            <a:pPr marL="285750" indent="-285750">
              <a:buFont typeface="Arial" panose="020B0604020202020204" pitchFamily="34" charset="0"/>
              <a:buChar char="•"/>
            </a:pPr>
            <a:r>
              <a:rPr lang="en-US" sz="2600" b="1" dirty="0"/>
              <a:t>Carrot weevil </a:t>
            </a:r>
            <a:r>
              <a:rPr lang="en-US" sz="2600" dirty="0"/>
              <a:t>(</a:t>
            </a:r>
            <a:r>
              <a:rPr lang="en-US" sz="2600" i="1" dirty="0" err="1"/>
              <a:t>Listronotus</a:t>
            </a:r>
            <a:r>
              <a:rPr lang="en-US" sz="2600" i="1" dirty="0"/>
              <a:t> </a:t>
            </a:r>
            <a:r>
              <a:rPr lang="en-US" sz="2600" i="1" dirty="0" err="1"/>
              <a:t>oregonensis</a:t>
            </a:r>
            <a:r>
              <a:rPr lang="en-US" sz="2600" dirty="0"/>
              <a:t>) - Irregular dark grooves in zig-zag pattern on roots. Adults overwinter in crop debris. </a:t>
            </a:r>
            <a:r>
              <a:rPr lang="en-US" sz="2600" b="1" dirty="0"/>
              <a:t>Control</a:t>
            </a:r>
            <a:r>
              <a:rPr lang="en-US" sz="2600" dirty="0"/>
              <a:t>: Remove crop debris, Crop rotation.</a:t>
            </a:r>
          </a:p>
          <a:p>
            <a:pPr marL="285750" indent="-285750">
              <a:buFont typeface="Arial" panose="020B0604020202020204" pitchFamily="34" charset="0"/>
              <a:buChar char="•"/>
            </a:pPr>
            <a:r>
              <a:rPr lang="en-US" sz="2600" b="1" dirty="0"/>
              <a:t>Nematodes</a:t>
            </a:r>
            <a:r>
              <a:rPr lang="en-US" sz="2600" dirty="0"/>
              <a:t> </a:t>
            </a:r>
          </a:p>
          <a:p>
            <a:pPr marL="742950" lvl="1" indent="-285750">
              <a:buFont typeface="Arial" panose="020B0604020202020204" pitchFamily="34" charset="0"/>
              <a:buChar char="•"/>
            </a:pPr>
            <a:r>
              <a:rPr lang="en-US" sz="2600" b="1" dirty="0"/>
              <a:t>Root-knot </a:t>
            </a:r>
            <a:r>
              <a:rPr lang="en-US" sz="2600" dirty="0"/>
              <a:t>(</a:t>
            </a:r>
            <a:r>
              <a:rPr lang="en-US" sz="2600" i="1" dirty="0"/>
              <a:t>Meloidogyne</a:t>
            </a:r>
            <a:r>
              <a:rPr lang="en-US" sz="2600" dirty="0"/>
              <a:t> spp.)</a:t>
            </a:r>
          </a:p>
          <a:p>
            <a:pPr marL="742950" lvl="1" indent="-285750">
              <a:buFont typeface="Arial" panose="020B0604020202020204" pitchFamily="34" charset="0"/>
              <a:buChar char="•"/>
            </a:pPr>
            <a:r>
              <a:rPr lang="en-US" sz="2600" b="1" dirty="0"/>
              <a:t>Stubby root </a:t>
            </a:r>
            <a:r>
              <a:rPr lang="en-US" sz="2600" dirty="0"/>
              <a:t>(</a:t>
            </a:r>
            <a:r>
              <a:rPr lang="en-US" sz="2600" i="1" dirty="0" err="1"/>
              <a:t>Paratrichodorus</a:t>
            </a:r>
            <a:r>
              <a:rPr lang="en-US" sz="2600" dirty="0"/>
              <a:t> spp.)</a:t>
            </a:r>
          </a:p>
          <a:p>
            <a:pPr marL="742950" lvl="1" indent="-285750">
              <a:buFont typeface="Arial" panose="020B0604020202020204" pitchFamily="34" charset="0"/>
              <a:buChar char="•"/>
            </a:pPr>
            <a:r>
              <a:rPr lang="en-US" sz="2600" b="1" dirty="0"/>
              <a:t>Needle </a:t>
            </a:r>
            <a:r>
              <a:rPr lang="en-US" sz="2600" dirty="0"/>
              <a:t>(</a:t>
            </a:r>
            <a:r>
              <a:rPr lang="en-US" sz="2600" i="1" dirty="0" err="1"/>
              <a:t>Longidorus</a:t>
            </a:r>
            <a:r>
              <a:rPr lang="en-US" sz="2600" i="1" dirty="0"/>
              <a:t> africanus</a:t>
            </a:r>
            <a:r>
              <a:rPr lang="en-US" sz="2600" dirty="0"/>
              <a:t>)</a:t>
            </a:r>
          </a:p>
          <a:p>
            <a:pPr marL="1200150" lvl="2" indent="-285750">
              <a:buFont typeface="Arial" panose="020B0604020202020204" pitchFamily="34" charset="0"/>
              <a:buChar char="•"/>
            </a:pPr>
            <a:r>
              <a:rPr lang="en-US" sz="2600" b="1" dirty="0"/>
              <a:t>Symptoms</a:t>
            </a:r>
            <a:r>
              <a:rPr lang="en-US" sz="2600" dirty="0"/>
              <a:t>: Forked, distorted or stunted taproots</a:t>
            </a:r>
          </a:p>
          <a:p>
            <a:pPr marL="1200150" lvl="2" indent="-285750">
              <a:buFont typeface="Arial" panose="020B0604020202020204" pitchFamily="34" charset="0"/>
              <a:buChar char="•"/>
            </a:pPr>
            <a:r>
              <a:rPr lang="en-US" sz="2600" b="1" dirty="0"/>
              <a:t>Control</a:t>
            </a:r>
            <a:r>
              <a:rPr lang="en-US" sz="2600" dirty="0"/>
              <a:t>: Soil solarization</a:t>
            </a:r>
          </a:p>
          <a:p>
            <a:endParaRPr lang="en-US" sz="2600" dirty="0"/>
          </a:p>
        </p:txBody>
      </p:sp>
      <p:pic>
        <p:nvPicPr>
          <p:cNvPr id="5" name="Picture 4">
            <a:extLst>
              <a:ext uri="{FF2B5EF4-FFF2-40B4-BE49-F238E27FC236}">
                <a16:creationId xmlns:a16="http://schemas.microsoft.com/office/drawing/2014/main" id="{A283FABB-9683-4058-A3D5-820FE572A0FA}"/>
              </a:ext>
            </a:extLst>
          </p:cNvPr>
          <p:cNvPicPr>
            <a:picLocks noChangeAspect="1"/>
          </p:cNvPicPr>
          <p:nvPr/>
        </p:nvPicPr>
        <p:blipFill>
          <a:blip r:embed="rId3"/>
          <a:stretch>
            <a:fillRect/>
          </a:stretch>
        </p:blipFill>
        <p:spPr>
          <a:xfrm>
            <a:off x="9730393" y="1085545"/>
            <a:ext cx="2461607" cy="1466865"/>
          </a:xfrm>
          <a:prstGeom prst="rect">
            <a:avLst/>
          </a:prstGeom>
        </p:spPr>
      </p:pic>
      <p:sp>
        <p:nvSpPr>
          <p:cNvPr id="6" name="TextBox 5">
            <a:extLst>
              <a:ext uri="{FF2B5EF4-FFF2-40B4-BE49-F238E27FC236}">
                <a16:creationId xmlns:a16="http://schemas.microsoft.com/office/drawing/2014/main" id="{3D0C85B4-C890-47B6-A984-BF825232488C}"/>
              </a:ext>
            </a:extLst>
          </p:cNvPr>
          <p:cNvSpPr txBox="1"/>
          <p:nvPr/>
        </p:nvSpPr>
        <p:spPr>
          <a:xfrm>
            <a:off x="10546858" y="2533070"/>
            <a:ext cx="828675" cy="369332"/>
          </a:xfrm>
          <a:prstGeom prst="rect">
            <a:avLst/>
          </a:prstGeom>
          <a:noFill/>
        </p:spPr>
        <p:txBody>
          <a:bodyPr wrap="square" rtlCol="0">
            <a:spAutoFit/>
          </a:bodyPr>
          <a:lstStyle/>
          <a:p>
            <a:r>
              <a:rPr lang="en-US" dirty="0"/>
              <a:t>Aphids</a:t>
            </a:r>
          </a:p>
        </p:txBody>
      </p:sp>
      <p:grpSp>
        <p:nvGrpSpPr>
          <p:cNvPr id="12" name="Group 11">
            <a:extLst>
              <a:ext uri="{FF2B5EF4-FFF2-40B4-BE49-F238E27FC236}">
                <a16:creationId xmlns:a16="http://schemas.microsoft.com/office/drawing/2014/main" id="{D955B201-B7FE-4034-90C3-E7593ABBF70D}"/>
              </a:ext>
            </a:extLst>
          </p:cNvPr>
          <p:cNvGrpSpPr/>
          <p:nvPr/>
        </p:nvGrpSpPr>
        <p:grpSpPr>
          <a:xfrm>
            <a:off x="7551481" y="1087194"/>
            <a:ext cx="1724763" cy="3783772"/>
            <a:chOff x="7551481" y="1087194"/>
            <a:chExt cx="1724763" cy="3783772"/>
          </a:xfrm>
        </p:grpSpPr>
        <p:pic>
          <p:nvPicPr>
            <p:cNvPr id="7" name="Picture 6">
              <a:extLst>
                <a:ext uri="{FF2B5EF4-FFF2-40B4-BE49-F238E27FC236}">
                  <a16:creationId xmlns:a16="http://schemas.microsoft.com/office/drawing/2014/main" id="{4A5DA715-C5E2-4654-A8DE-80FEAB348168}"/>
                </a:ext>
              </a:extLst>
            </p:cNvPr>
            <p:cNvPicPr>
              <a:picLocks noChangeAspect="1"/>
            </p:cNvPicPr>
            <p:nvPr/>
          </p:nvPicPr>
          <p:blipFill>
            <a:blip r:embed="rId4"/>
            <a:stretch>
              <a:fillRect/>
            </a:stretch>
          </p:blipFill>
          <p:spPr>
            <a:xfrm>
              <a:off x="7876336" y="1087194"/>
              <a:ext cx="1037590" cy="1465216"/>
            </a:xfrm>
            <a:prstGeom prst="rect">
              <a:avLst/>
            </a:prstGeom>
          </p:spPr>
        </p:pic>
        <p:sp>
          <p:nvSpPr>
            <p:cNvPr id="9" name="TextBox 8">
              <a:extLst>
                <a:ext uri="{FF2B5EF4-FFF2-40B4-BE49-F238E27FC236}">
                  <a16:creationId xmlns:a16="http://schemas.microsoft.com/office/drawing/2014/main" id="{DB67C840-9B85-4450-A5EC-8AC21EFF5951}"/>
                </a:ext>
              </a:extLst>
            </p:cNvPr>
            <p:cNvSpPr txBox="1"/>
            <p:nvPr/>
          </p:nvSpPr>
          <p:spPr>
            <a:xfrm>
              <a:off x="7551481" y="2485441"/>
              <a:ext cx="1724763" cy="646331"/>
            </a:xfrm>
            <a:prstGeom prst="rect">
              <a:avLst/>
            </a:prstGeom>
            <a:noFill/>
          </p:spPr>
          <p:txBody>
            <a:bodyPr wrap="square" rtlCol="0">
              <a:spAutoFit/>
            </a:bodyPr>
            <a:lstStyle/>
            <a:p>
              <a:pPr algn="ctr"/>
              <a:r>
                <a:rPr lang="en-US" dirty="0"/>
                <a:t>Carrot Weevil Damage</a:t>
              </a:r>
            </a:p>
          </p:txBody>
        </p:sp>
        <p:pic>
          <p:nvPicPr>
            <p:cNvPr id="10" name="Picture 9">
              <a:extLst>
                <a:ext uri="{FF2B5EF4-FFF2-40B4-BE49-F238E27FC236}">
                  <a16:creationId xmlns:a16="http://schemas.microsoft.com/office/drawing/2014/main" id="{72491857-F84D-40B0-820F-E54C9079C4DA}"/>
                </a:ext>
              </a:extLst>
            </p:cNvPr>
            <p:cNvPicPr>
              <a:picLocks noChangeAspect="1"/>
            </p:cNvPicPr>
            <p:nvPr/>
          </p:nvPicPr>
          <p:blipFill rotWithShape="1">
            <a:blip r:embed="rId5"/>
            <a:srcRect l="19617" t="34583" r="11148" b="15853"/>
            <a:stretch/>
          </p:blipFill>
          <p:spPr>
            <a:xfrm>
              <a:off x="7730793" y="3066660"/>
              <a:ext cx="1459724" cy="1496007"/>
            </a:xfrm>
            <a:prstGeom prst="rect">
              <a:avLst/>
            </a:prstGeom>
          </p:spPr>
        </p:pic>
        <p:sp>
          <p:nvSpPr>
            <p:cNvPr id="11" name="TextBox 10">
              <a:extLst>
                <a:ext uri="{FF2B5EF4-FFF2-40B4-BE49-F238E27FC236}">
                  <a16:creationId xmlns:a16="http://schemas.microsoft.com/office/drawing/2014/main" id="{424C81E1-760F-480B-9747-98DCF776286F}"/>
                </a:ext>
              </a:extLst>
            </p:cNvPr>
            <p:cNvSpPr txBox="1"/>
            <p:nvPr/>
          </p:nvSpPr>
          <p:spPr>
            <a:xfrm>
              <a:off x="8029575" y="4501634"/>
              <a:ext cx="884351" cy="369332"/>
            </a:xfrm>
            <a:prstGeom prst="rect">
              <a:avLst/>
            </a:prstGeom>
            <a:noFill/>
          </p:spPr>
          <p:txBody>
            <a:bodyPr wrap="square" rtlCol="0">
              <a:spAutoFit/>
            </a:bodyPr>
            <a:lstStyle/>
            <a:p>
              <a:r>
                <a:rPr lang="en-US" dirty="0"/>
                <a:t>Larvae</a:t>
              </a:r>
            </a:p>
          </p:txBody>
        </p:sp>
      </p:grpSp>
      <p:grpSp>
        <p:nvGrpSpPr>
          <p:cNvPr id="16" name="Group 15">
            <a:extLst>
              <a:ext uri="{FF2B5EF4-FFF2-40B4-BE49-F238E27FC236}">
                <a16:creationId xmlns:a16="http://schemas.microsoft.com/office/drawing/2014/main" id="{E4CE2A7D-C104-461A-A634-57F91E1D9A1C}"/>
              </a:ext>
            </a:extLst>
          </p:cNvPr>
          <p:cNvGrpSpPr/>
          <p:nvPr/>
        </p:nvGrpSpPr>
        <p:grpSpPr>
          <a:xfrm>
            <a:off x="9004255" y="3503078"/>
            <a:ext cx="3149169" cy="3019971"/>
            <a:chOff x="9004255" y="3503078"/>
            <a:chExt cx="3149169" cy="3019971"/>
          </a:xfrm>
        </p:grpSpPr>
        <p:pic>
          <p:nvPicPr>
            <p:cNvPr id="13" name="Picture 12">
              <a:extLst>
                <a:ext uri="{FF2B5EF4-FFF2-40B4-BE49-F238E27FC236}">
                  <a16:creationId xmlns:a16="http://schemas.microsoft.com/office/drawing/2014/main" id="{F82B523F-6DF4-44A4-9AF5-0427B12764D7}"/>
                </a:ext>
              </a:extLst>
            </p:cNvPr>
            <p:cNvPicPr>
              <a:picLocks noChangeAspect="1"/>
            </p:cNvPicPr>
            <p:nvPr/>
          </p:nvPicPr>
          <p:blipFill rotWithShape="1">
            <a:blip r:embed="rId6"/>
            <a:srcRect l="17631" t="4079" r="9058" b="19461"/>
            <a:stretch/>
          </p:blipFill>
          <p:spPr>
            <a:xfrm>
              <a:off x="10300069" y="3503078"/>
              <a:ext cx="1853355" cy="2053882"/>
            </a:xfrm>
            <a:prstGeom prst="rect">
              <a:avLst/>
            </a:prstGeom>
          </p:spPr>
        </p:pic>
        <p:pic>
          <p:nvPicPr>
            <p:cNvPr id="14" name="Picture 13">
              <a:extLst>
                <a:ext uri="{FF2B5EF4-FFF2-40B4-BE49-F238E27FC236}">
                  <a16:creationId xmlns:a16="http://schemas.microsoft.com/office/drawing/2014/main" id="{D220E710-BB61-4477-A4E0-21B48577F17A}"/>
                </a:ext>
              </a:extLst>
            </p:cNvPr>
            <p:cNvPicPr>
              <a:picLocks noChangeAspect="1"/>
            </p:cNvPicPr>
            <p:nvPr/>
          </p:nvPicPr>
          <p:blipFill rotWithShape="1">
            <a:blip r:embed="rId7"/>
            <a:srcRect l="14246" t="11561" r="16782" b="16019"/>
            <a:stretch/>
          </p:blipFill>
          <p:spPr>
            <a:xfrm>
              <a:off x="9004255" y="4718079"/>
              <a:ext cx="1289261" cy="1804970"/>
            </a:xfrm>
            <a:prstGeom prst="rect">
              <a:avLst/>
            </a:prstGeom>
          </p:spPr>
        </p:pic>
        <p:sp>
          <p:nvSpPr>
            <p:cNvPr id="15" name="TextBox 14">
              <a:extLst>
                <a:ext uri="{FF2B5EF4-FFF2-40B4-BE49-F238E27FC236}">
                  <a16:creationId xmlns:a16="http://schemas.microsoft.com/office/drawing/2014/main" id="{C7475230-E947-4149-BC28-FBB79F6C3C29}"/>
                </a:ext>
              </a:extLst>
            </p:cNvPr>
            <p:cNvSpPr txBox="1"/>
            <p:nvPr/>
          </p:nvSpPr>
          <p:spPr>
            <a:xfrm>
              <a:off x="10325477" y="5563719"/>
              <a:ext cx="1428750" cy="646331"/>
            </a:xfrm>
            <a:prstGeom prst="rect">
              <a:avLst/>
            </a:prstGeom>
            <a:noFill/>
          </p:spPr>
          <p:txBody>
            <a:bodyPr wrap="square" rtlCol="0">
              <a:spAutoFit/>
            </a:bodyPr>
            <a:lstStyle/>
            <a:p>
              <a:r>
                <a:rPr lang="en-US" dirty="0"/>
                <a:t>Nematode Damage</a:t>
              </a:r>
            </a:p>
          </p:txBody>
        </p:sp>
      </p:grpSp>
    </p:spTree>
    <p:extLst>
      <p:ext uri="{BB962C8B-B14F-4D97-AF65-F5344CB8AC3E}">
        <p14:creationId xmlns:p14="http://schemas.microsoft.com/office/powerpoint/2010/main" val="29527312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0B079C8-3719-4B06-B3E3-7700CC271DA9}"/>
              </a:ext>
            </a:extLst>
          </p:cNvPr>
          <p:cNvSpPr txBox="1"/>
          <p:nvPr/>
        </p:nvSpPr>
        <p:spPr>
          <a:xfrm>
            <a:off x="4585097" y="0"/>
            <a:ext cx="3021806" cy="830997"/>
          </a:xfrm>
          <a:prstGeom prst="rect">
            <a:avLst/>
          </a:prstGeom>
          <a:noFill/>
        </p:spPr>
        <p:txBody>
          <a:bodyPr wrap="square" rtlCol="0">
            <a:spAutoFit/>
          </a:bodyPr>
          <a:lstStyle/>
          <a:p>
            <a:pPr algn="ctr"/>
            <a:r>
              <a:rPr lang="en-US" sz="4800" dirty="0" err="1"/>
              <a:t>Apiaceae</a:t>
            </a:r>
            <a:endParaRPr lang="en-US" sz="4800" dirty="0"/>
          </a:p>
        </p:txBody>
      </p:sp>
      <p:sp>
        <p:nvSpPr>
          <p:cNvPr id="4" name="TextBox 3">
            <a:extLst>
              <a:ext uri="{FF2B5EF4-FFF2-40B4-BE49-F238E27FC236}">
                <a16:creationId xmlns:a16="http://schemas.microsoft.com/office/drawing/2014/main" id="{CDC3CB08-458D-461A-9138-722CD4D87401}"/>
              </a:ext>
            </a:extLst>
          </p:cNvPr>
          <p:cNvSpPr txBox="1"/>
          <p:nvPr/>
        </p:nvSpPr>
        <p:spPr>
          <a:xfrm>
            <a:off x="195006" y="759737"/>
            <a:ext cx="7292578" cy="6001643"/>
          </a:xfrm>
          <a:prstGeom prst="rect">
            <a:avLst/>
          </a:prstGeom>
          <a:noFill/>
        </p:spPr>
        <p:txBody>
          <a:bodyPr wrap="square" rtlCol="0">
            <a:spAutoFit/>
          </a:bodyPr>
          <a:lstStyle/>
          <a:p>
            <a:r>
              <a:rPr lang="en-US" sz="2400" b="1" dirty="0"/>
              <a:t>Common Diseases:</a:t>
            </a:r>
          </a:p>
          <a:p>
            <a:pPr marL="285750" indent="-285750">
              <a:buFont typeface="Arial" panose="020B0604020202020204" pitchFamily="34" charset="0"/>
              <a:buChar char="•"/>
            </a:pPr>
            <a:r>
              <a:rPr lang="en-US" sz="2400" b="1" dirty="0"/>
              <a:t>Black rot </a:t>
            </a:r>
            <a:r>
              <a:rPr lang="en-US" sz="2400" dirty="0"/>
              <a:t>(</a:t>
            </a:r>
            <a:r>
              <a:rPr lang="en-US" sz="2400" i="1" dirty="0"/>
              <a:t>Alternaria </a:t>
            </a:r>
            <a:r>
              <a:rPr lang="en-US" sz="2400" i="1" dirty="0" err="1"/>
              <a:t>radicina</a:t>
            </a:r>
            <a:r>
              <a:rPr lang="en-US" sz="2400" dirty="0"/>
              <a:t>) - Damping-off of seedlings; root and crown necrosis; blighted foliage; lower portion of petioles black and necrotic; black, sunken lesions on taproot. </a:t>
            </a:r>
            <a:r>
              <a:rPr lang="en-US" sz="2400" b="1" dirty="0"/>
              <a:t>Control</a:t>
            </a:r>
            <a:r>
              <a:rPr lang="en-US" sz="2400" dirty="0"/>
              <a:t>: Resistant varieties, certified seed, crop rotation</a:t>
            </a:r>
          </a:p>
          <a:p>
            <a:pPr marL="285750" indent="-285750">
              <a:buFont typeface="Arial" panose="020B0604020202020204" pitchFamily="34" charset="0"/>
              <a:buChar char="•"/>
            </a:pPr>
            <a:r>
              <a:rPr lang="en-US" sz="2400" b="1" dirty="0"/>
              <a:t>Cottony rot (Sclerotinia rot) </a:t>
            </a:r>
            <a:r>
              <a:rPr lang="en-US" sz="2400" dirty="0"/>
              <a:t>(</a:t>
            </a:r>
            <a:r>
              <a:rPr lang="en-US" sz="2400" i="1" dirty="0"/>
              <a:t>Sclerotinia </a:t>
            </a:r>
            <a:r>
              <a:rPr lang="en-US" sz="2400" i="1" dirty="0" err="1"/>
              <a:t>sclerotiorum</a:t>
            </a:r>
            <a:r>
              <a:rPr lang="en-US" sz="2400" dirty="0"/>
              <a:t>) - Small, water-soaked, soft lesions on crown and roots; white fluffy fungal growth all over affected tissues. Can survive in soil for years. </a:t>
            </a:r>
            <a:r>
              <a:rPr lang="en-US" sz="2400" b="1" dirty="0"/>
              <a:t>Control</a:t>
            </a:r>
            <a:r>
              <a:rPr lang="en-US" sz="2400" dirty="0"/>
              <a:t>: Sanitation (keep it out).</a:t>
            </a:r>
          </a:p>
          <a:p>
            <a:pPr marL="285750" indent="-285750">
              <a:buFont typeface="Arial" panose="020B0604020202020204" pitchFamily="34" charset="0"/>
              <a:buChar char="•"/>
            </a:pPr>
            <a:r>
              <a:rPr lang="en-US" sz="2400" b="1" dirty="0"/>
              <a:t>Bacterial Soft rots </a:t>
            </a:r>
            <a:r>
              <a:rPr lang="en-US" sz="2400" dirty="0"/>
              <a:t>(</a:t>
            </a:r>
            <a:r>
              <a:rPr lang="en-US" sz="2400" i="1" dirty="0"/>
              <a:t>Erwinia </a:t>
            </a:r>
            <a:r>
              <a:rPr lang="en-US" sz="2400" i="1" dirty="0" err="1"/>
              <a:t>carotovora</a:t>
            </a:r>
            <a:r>
              <a:rPr lang="en-US" sz="2400" i="1" dirty="0"/>
              <a:t>, Erwinia </a:t>
            </a:r>
            <a:r>
              <a:rPr lang="en-US" sz="2400" i="1" dirty="0" err="1"/>
              <a:t>chrysanthemi</a:t>
            </a:r>
            <a:r>
              <a:rPr lang="en-US" sz="2400" i="1" dirty="0"/>
              <a:t>, Pseudomonas </a:t>
            </a:r>
            <a:r>
              <a:rPr lang="en-US" sz="2400" i="1" dirty="0" err="1"/>
              <a:t>marginalis</a:t>
            </a:r>
            <a:r>
              <a:rPr lang="en-US" sz="2400" dirty="0"/>
              <a:t>) - Sunken dull orange lesions on taproot which causes tissue to collapse and become soft. Odor. </a:t>
            </a:r>
            <a:r>
              <a:rPr lang="en-US" sz="2400" b="1" dirty="0"/>
              <a:t>Control</a:t>
            </a:r>
            <a:r>
              <a:rPr lang="en-US" sz="2400" dirty="0"/>
              <a:t>: Well-drained soil, sanitation.</a:t>
            </a:r>
          </a:p>
        </p:txBody>
      </p:sp>
      <p:grpSp>
        <p:nvGrpSpPr>
          <p:cNvPr id="9" name="Group 8">
            <a:extLst>
              <a:ext uri="{FF2B5EF4-FFF2-40B4-BE49-F238E27FC236}">
                <a16:creationId xmlns:a16="http://schemas.microsoft.com/office/drawing/2014/main" id="{36CFACB1-3CDB-4172-98AB-19D7E8D82A16}"/>
              </a:ext>
            </a:extLst>
          </p:cNvPr>
          <p:cNvGrpSpPr/>
          <p:nvPr/>
        </p:nvGrpSpPr>
        <p:grpSpPr>
          <a:xfrm>
            <a:off x="8001128" y="415498"/>
            <a:ext cx="2619375" cy="2072044"/>
            <a:chOff x="9258300" y="759737"/>
            <a:chExt cx="2619375" cy="2072044"/>
          </a:xfrm>
        </p:grpSpPr>
        <p:pic>
          <p:nvPicPr>
            <p:cNvPr id="5" name="Picture 4">
              <a:extLst>
                <a:ext uri="{FF2B5EF4-FFF2-40B4-BE49-F238E27FC236}">
                  <a16:creationId xmlns:a16="http://schemas.microsoft.com/office/drawing/2014/main" id="{8386FECF-23B7-4DE8-8508-31BC5F3A4ADA}"/>
                </a:ext>
              </a:extLst>
            </p:cNvPr>
            <p:cNvPicPr>
              <a:picLocks noChangeAspect="1"/>
            </p:cNvPicPr>
            <p:nvPr/>
          </p:nvPicPr>
          <p:blipFill>
            <a:blip r:embed="rId3"/>
            <a:stretch>
              <a:fillRect/>
            </a:stretch>
          </p:blipFill>
          <p:spPr>
            <a:xfrm>
              <a:off x="9258300" y="759737"/>
              <a:ext cx="2619375" cy="1743075"/>
            </a:xfrm>
            <a:prstGeom prst="rect">
              <a:avLst/>
            </a:prstGeom>
          </p:spPr>
        </p:pic>
        <p:sp>
          <p:nvSpPr>
            <p:cNvPr id="6" name="TextBox 5">
              <a:extLst>
                <a:ext uri="{FF2B5EF4-FFF2-40B4-BE49-F238E27FC236}">
                  <a16:creationId xmlns:a16="http://schemas.microsoft.com/office/drawing/2014/main" id="{DF35B5C2-567B-4CE9-8504-5AFBCD6F8046}"/>
                </a:ext>
              </a:extLst>
            </p:cNvPr>
            <p:cNvSpPr txBox="1"/>
            <p:nvPr/>
          </p:nvSpPr>
          <p:spPr>
            <a:xfrm>
              <a:off x="10025062" y="2462449"/>
              <a:ext cx="1085850" cy="369332"/>
            </a:xfrm>
            <a:prstGeom prst="rect">
              <a:avLst/>
            </a:prstGeom>
            <a:noFill/>
          </p:spPr>
          <p:txBody>
            <a:bodyPr wrap="square" rtlCol="0">
              <a:spAutoFit/>
            </a:bodyPr>
            <a:lstStyle/>
            <a:p>
              <a:r>
                <a:rPr lang="en-US" dirty="0"/>
                <a:t>Black Rot</a:t>
              </a:r>
            </a:p>
          </p:txBody>
        </p:sp>
      </p:grpSp>
      <p:grpSp>
        <p:nvGrpSpPr>
          <p:cNvPr id="10" name="Group 9">
            <a:extLst>
              <a:ext uri="{FF2B5EF4-FFF2-40B4-BE49-F238E27FC236}">
                <a16:creationId xmlns:a16="http://schemas.microsoft.com/office/drawing/2014/main" id="{F41B63FC-5DF8-4F7D-A00E-24DDC6A229EC}"/>
              </a:ext>
            </a:extLst>
          </p:cNvPr>
          <p:cNvGrpSpPr/>
          <p:nvPr/>
        </p:nvGrpSpPr>
        <p:grpSpPr>
          <a:xfrm>
            <a:off x="9310815" y="2469243"/>
            <a:ext cx="2724407" cy="1897918"/>
            <a:chOff x="9258300" y="2831781"/>
            <a:chExt cx="2724407" cy="1897918"/>
          </a:xfrm>
        </p:grpSpPr>
        <p:pic>
          <p:nvPicPr>
            <p:cNvPr id="7" name="Picture 6">
              <a:extLst>
                <a:ext uri="{FF2B5EF4-FFF2-40B4-BE49-F238E27FC236}">
                  <a16:creationId xmlns:a16="http://schemas.microsoft.com/office/drawing/2014/main" id="{E2604CC0-83A2-43E3-A48A-5BD50BAA4E16}"/>
                </a:ext>
              </a:extLst>
            </p:cNvPr>
            <p:cNvPicPr>
              <a:picLocks noChangeAspect="1"/>
            </p:cNvPicPr>
            <p:nvPr/>
          </p:nvPicPr>
          <p:blipFill>
            <a:blip r:embed="rId4"/>
            <a:stretch>
              <a:fillRect/>
            </a:stretch>
          </p:blipFill>
          <p:spPr>
            <a:xfrm>
              <a:off x="9258300" y="2831781"/>
              <a:ext cx="2724407" cy="1561993"/>
            </a:xfrm>
            <a:prstGeom prst="rect">
              <a:avLst/>
            </a:prstGeom>
          </p:spPr>
        </p:pic>
        <p:sp>
          <p:nvSpPr>
            <p:cNvPr id="8" name="Rectangle 7">
              <a:extLst>
                <a:ext uri="{FF2B5EF4-FFF2-40B4-BE49-F238E27FC236}">
                  <a16:creationId xmlns:a16="http://schemas.microsoft.com/office/drawing/2014/main" id="{535256FC-93F3-4FFE-80AB-370B381AA4E3}"/>
                </a:ext>
              </a:extLst>
            </p:cNvPr>
            <p:cNvSpPr/>
            <p:nvPr/>
          </p:nvSpPr>
          <p:spPr>
            <a:xfrm>
              <a:off x="10025062" y="4360367"/>
              <a:ext cx="1346715" cy="369332"/>
            </a:xfrm>
            <a:prstGeom prst="rect">
              <a:avLst/>
            </a:prstGeom>
          </p:spPr>
          <p:txBody>
            <a:bodyPr wrap="none">
              <a:spAutoFit/>
            </a:bodyPr>
            <a:lstStyle/>
            <a:p>
              <a:r>
                <a:rPr lang="en-US" dirty="0"/>
                <a:t>Cottony Rot </a:t>
              </a:r>
            </a:p>
          </p:txBody>
        </p:sp>
      </p:grpSp>
      <p:grpSp>
        <p:nvGrpSpPr>
          <p:cNvPr id="14" name="Group 13">
            <a:extLst>
              <a:ext uri="{FF2B5EF4-FFF2-40B4-BE49-F238E27FC236}">
                <a16:creationId xmlns:a16="http://schemas.microsoft.com/office/drawing/2014/main" id="{DC795801-4B11-448B-8777-320C09FAD2C1}"/>
              </a:ext>
            </a:extLst>
          </p:cNvPr>
          <p:cNvGrpSpPr/>
          <p:nvPr/>
        </p:nvGrpSpPr>
        <p:grpSpPr>
          <a:xfrm>
            <a:off x="7718676" y="4568720"/>
            <a:ext cx="4411411" cy="1728360"/>
            <a:chOff x="7718676" y="4568720"/>
            <a:chExt cx="4411411" cy="1728360"/>
          </a:xfrm>
        </p:grpSpPr>
        <p:pic>
          <p:nvPicPr>
            <p:cNvPr id="11" name="Picture 10">
              <a:extLst>
                <a:ext uri="{FF2B5EF4-FFF2-40B4-BE49-F238E27FC236}">
                  <a16:creationId xmlns:a16="http://schemas.microsoft.com/office/drawing/2014/main" id="{C23D8E8F-EC2C-46A8-B45A-EA0DE23CB436}"/>
                </a:ext>
              </a:extLst>
            </p:cNvPr>
            <p:cNvPicPr>
              <a:picLocks noChangeAspect="1"/>
            </p:cNvPicPr>
            <p:nvPr/>
          </p:nvPicPr>
          <p:blipFill>
            <a:blip r:embed="rId5"/>
            <a:stretch>
              <a:fillRect/>
            </a:stretch>
          </p:blipFill>
          <p:spPr>
            <a:xfrm>
              <a:off x="7718676" y="4568720"/>
              <a:ext cx="2654051" cy="1327026"/>
            </a:xfrm>
            <a:prstGeom prst="rect">
              <a:avLst/>
            </a:prstGeom>
          </p:spPr>
        </p:pic>
        <p:pic>
          <p:nvPicPr>
            <p:cNvPr id="12" name="Picture 11">
              <a:extLst>
                <a:ext uri="{FF2B5EF4-FFF2-40B4-BE49-F238E27FC236}">
                  <a16:creationId xmlns:a16="http://schemas.microsoft.com/office/drawing/2014/main" id="{05DE154A-3AB2-44E8-8FCD-36CE072BC41F}"/>
                </a:ext>
              </a:extLst>
            </p:cNvPr>
            <p:cNvPicPr>
              <a:picLocks noChangeAspect="1"/>
            </p:cNvPicPr>
            <p:nvPr/>
          </p:nvPicPr>
          <p:blipFill>
            <a:blip r:embed="rId6"/>
            <a:stretch>
              <a:fillRect/>
            </a:stretch>
          </p:blipFill>
          <p:spPr>
            <a:xfrm>
              <a:off x="10358438" y="4568720"/>
              <a:ext cx="1771649" cy="1327027"/>
            </a:xfrm>
            <a:prstGeom prst="rect">
              <a:avLst/>
            </a:prstGeom>
          </p:spPr>
        </p:pic>
        <p:sp>
          <p:nvSpPr>
            <p:cNvPr id="13" name="Rectangle 12">
              <a:extLst>
                <a:ext uri="{FF2B5EF4-FFF2-40B4-BE49-F238E27FC236}">
                  <a16:creationId xmlns:a16="http://schemas.microsoft.com/office/drawing/2014/main" id="{E4AB68F1-2BDF-4942-94FE-F259D6F3B6A8}"/>
                </a:ext>
              </a:extLst>
            </p:cNvPr>
            <p:cNvSpPr/>
            <p:nvPr/>
          </p:nvSpPr>
          <p:spPr>
            <a:xfrm>
              <a:off x="9045701" y="5927748"/>
              <a:ext cx="1947136" cy="369332"/>
            </a:xfrm>
            <a:prstGeom prst="rect">
              <a:avLst/>
            </a:prstGeom>
          </p:spPr>
          <p:txBody>
            <a:bodyPr wrap="none">
              <a:spAutoFit/>
            </a:bodyPr>
            <a:lstStyle/>
            <a:p>
              <a:r>
                <a:rPr lang="en-US" dirty="0"/>
                <a:t>Bacterial Soft Rots </a:t>
              </a:r>
            </a:p>
          </p:txBody>
        </p:sp>
      </p:grpSp>
    </p:spTree>
    <p:extLst>
      <p:ext uri="{BB962C8B-B14F-4D97-AF65-F5344CB8AC3E}">
        <p14:creationId xmlns:p14="http://schemas.microsoft.com/office/powerpoint/2010/main" val="7435647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E5B0F1C-D8F2-41C8-9325-87B4A46020A0}"/>
              </a:ext>
            </a:extLst>
          </p:cNvPr>
          <p:cNvSpPr txBox="1"/>
          <p:nvPr/>
        </p:nvSpPr>
        <p:spPr>
          <a:xfrm>
            <a:off x="3074193" y="0"/>
            <a:ext cx="6043613" cy="830997"/>
          </a:xfrm>
          <a:prstGeom prst="rect">
            <a:avLst/>
          </a:prstGeom>
          <a:noFill/>
        </p:spPr>
        <p:txBody>
          <a:bodyPr wrap="square" rtlCol="0">
            <a:spAutoFit/>
          </a:bodyPr>
          <a:lstStyle/>
          <a:p>
            <a:pPr algn="ctr"/>
            <a:r>
              <a:rPr lang="en-US" sz="4800" dirty="0" err="1"/>
              <a:t>Asparagaceae</a:t>
            </a:r>
            <a:endParaRPr lang="en-US" sz="4800" dirty="0"/>
          </a:p>
        </p:txBody>
      </p:sp>
      <p:sp>
        <p:nvSpPr>
          <p:cNvPr id="4" name="TextBox 3">
            <a:extLst>
              <a:ext uri="{FF2B5EF4-FFF2-40B4-BE49-F238E27FC236}">
                <a16:creationId xmlns:a16="http://schemas.microsoft.com/office/drawing/2014/main" id="{E7933B65-C795-48A9-9817-0FBDC5CFBAB7}"/>
              </a:ext>
            </a:extLst>
          </p:cNvPr>
          <p:cNvSpPr txBox="1"/>
          <p:nvPr/>
        </p:nvSpPr>
        <p:spPr>
          <a:xfrm>
            <a:off x="385762" y="1143000"/>
            <a:ext cx="5859161" cy="5693866"/>
          </a:xfrm>
          <a:prstGeom prst="rect">
            <a:avLst/>
          </a:prstGeom>
          <a:noFill/>
        </p:spPr>
        <p:txBody>
          <a:bodyPr wrap="square" rtlCol="0">
            <a:spAutoFit/>
          </a:bodyPr>
          <a:lstStyle/>
          <a:p>
            <a:r>
              <a:rPr lang="en-US" sz="2800" b="1" dirty="0" err="1"/>
              <a:t>Asparagaceae</a:t>
            </a:r>
            <a:r>
              <a:rPr lang="en-US" sz="2800" dirty="0"/>
              <a:t> Characteristics:</a:t>
            </a:r>
          </a:p>
          <a:p>
            <a:pPr marL="457200" indent="-457200">
              <a:buFont typeface="Arial" panose="020B0604020202020204" pitchFamily="34" charset="0"/>
              <a:buChar char="•"/>
            </a:pPr>
            <a:r>
              <a:rPr lang="en-US" sz="2800" dirty="0"/>
              <a:t>Morphologically diverse. One species that we eat is </a:t>
            </a:r>
            <a:r>
              <a:rPr lang="en-US" sz="2800" i="1" dirty="0"/>
              <a:t>Asparagus </a:t>
            </a:r>
            <a:r>
              <a:rPr lang="en-US" sz="2800" i="1" dirty="0" err="1"/>
              <a:t>officianalis</a:t>
            </a:r>
            <a:r>
              <a:rPr lang="en-US" sz="2800" dirty="0"/>
              <a:t>.</a:t>
            </a:r>
          </a:p>
          <a:p>
            <a:pPr marL="457200" indent="-457200">
              <a:buFont typeface="Arial" panose="020B0604020202020204" pitchFamily="34" charset="0"/>
              <a:buChar char="•"/>
            </a:pPr>
            <a:r>
              <a:rPr lang="en-US" sz="2800" dirty="0"/>
              <a:t>Tall plant with stout stems and feathery foliage.</a:t>
            </a:r>
          </a:p>
          <a:p>
            <a:pPr marL="457200" indent="-457200">
              <a:buFont typeface="Arial" panose="020B0604020202020204" pitchFamily="34" charset="0"/>
              <a:buChar char="•"/>
            </a:pPr>
            <a:r>
              <a:rPr lang="en-US" sz="2800" dirty="0"/>
              <a:t>The flowers are bell-shaped and occur alone or in pairs. They are green-white to yellow in color. After flowering, a round red berry is formed with 1 to 6 black seeds. Asparagus can live for 20 or more years.</a:t>
            </a:r>
          </a:p>
        </p:txBody>
      </p:sp>
      <p:pic>
        <p:nvPicPr>
          <p:cNvPr id="5" name="Picture 4">
            <a:extLst>
              <a:ext uri="{FF2B5EF4-FFF2-40B4-BE49-F238E27FC236}">
                <a16:creationId xmlns:a16="http://schemas.microsoft.com/office/drawing/2014/main" id="{460E7C0A-E872-4B75-A61B-8828E963E19B}"/>
              </a:ext>
            </a:extLst>
          </p:cNvPr>
          <p:cNvPicPr>
            <a:picLocks noChangeAspect="1"/>
          </p:cNvPicPr>
          <p:nvPr/>
        </p:nvPicPr>
        <p:blipFill>
          <a:blip r:embed="rId3"/>
          <a:stretch>
            <a:fillRect/>
          </a:stretch>
        </p:blipFill>
        <p:spPr>
          <a:xfrm>
            <a:off x="8888869" y="1364849"/>
            <a:ext cx="3150682" cy="1897721"/>
          </a:xfrm>
          <a:prstGeom prst="rect">
            <a:avLst/>
          </a:prstGeom>
        </p:spPr>
      </p:pic>
      <p:pic>
        <p:nvPicPr>
          <p:cNvPr id="6" name="Picture 5">
            <a:extLst>
              <a:ext uri="{FF2B5EF4-FFF2-40B4-BE49-F238E27FC236}">
                <a16:creationId xmlns:a16="http://schemas.microsoft.com/office/drawing/2014/main" id="{A9D651E7-BBFA-44F8-BE29-6FDBBFE88C5E}"/>
              </a:ext>
            </a:extLst>
          </p:cNvPr>
          <p:cNvPicPr>
            <a:picLocks noChangeAspect="1"/>
          </p:cNvPicPr>
          <p:nvPr/>
        </p:nvPicPr>
        <p:blipFill>
          <a:blip r:embed="rId4"/>
          <a:stretch>
            <a:fillRect/>
          </a:stretch>
        </p:blipFill>
        <p:spPr>
          <a:xfrm>
            <a:off x="8888869" y="3796422"/>
            <a:ext cx="3045957" cy="2232686"/>
          </a:xfrm>
          <a:prstGeom prst="rect">
            <a:avLst/>
          </a:prstGeom>
        </p:spPr>
      </p:pic>
      <p:pic>
        <p:nvPicPr>
          <p:cNvPr id="7" name="Picture 6">
            <a:extLst>
              <a:ext uri="{FF2B5EF4-FFF2-40B4-BE49-F238E27FC236}">
                <a16:creationId xmlns:a16="http://schemas.microsoft.com/office/drawing/2014/main" id="{093EC5C1-303F-4C07-80F9-7CA8C29B3968}"/>
              </a:ext>
            </a:extLst>
          </p:cNvPr>
          <p:cNvPicPr>
            <a:picLocks noChangeAspect="1"/>
          </p:cNvPicPr>
          <p:nvPr/>
        </p:nvPicPr>
        <p:blipFill rotWithShape="1">
          <a:blip r:embed="rId5"/>
          <a:srcRect l="24814" r="24649"/>
          <a:stretch/>
        </p:blipFill>
        <p:spPr>
          <a:xfrm>
            <a:off x="6206822" y="1137528"/>
            <a:ext cx="2014538" cy="2658894"/>
          </a:xfrm>
          <a:prstGeom prst="rect">
            <a:avLst/>
          </a:prstGeom>
        </p:spPr>
      </p:pic>
      <p:pic>
        <p:nvPicPr>
          <p:cNvPr id="8" name="Picture 7">
            <a:extLst>
              <a:ext uri="{FF2B5EF4-FFF2-40B4-BE49-F238E27FC236}">
                <a16:creationId xmlns:a16="http://schemas.microsoft.com/office/drawing/2014/main" id="{9DAB55FB-947E-4F3E-A9DF-18D3FB7092A5}"/>
              </a:ext>
            </a:extLst>
          </p:cNvPr>
          <p:cNvPicPr>
            <a:picLocks noChangeAspect="1"/>
          </p:cNvPicPr>
          <p:nvPr/>
        </p:nvPicPr>
        <p:blipFill>
          <a:blip r:embed="rId6"/>
          <a:stretch>
            <a:fillRect/>
          </a:stretch>
        </p:blipFill>
        <p:spPr>
          <a:xfrm>
            <a:off x="6642971" y="4075590"/>
            <a:ext cx="1847850" cy="2466975"/>
          </a:xfrm>
          <a:prstGeom prst="rect">
            <a:avLst/>
          </a:prstGeom>
        </p:spPr>
      </p:pic>
    </p:spTree>
    <p:extLst>
      <p:ext uri="{BB962C8B-B14F-4D97-AF65-F5344CB8AC3E}">
        <p14:creationId xmlns:p14="http://schemas.microsoft.com/office/powerpoint/2010/main" val="22131531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BD21810-061B-4B82-B614-341248DC0433}"/>
              </a:ext>
            </a:extLst>
          </p:cNvPr>
          <p:cNvSpPr txBox="1"/>
          <p:nvPr/>
        </p:nvSpPr>
        <p:spPr>
          <a:xfrm>
            <a:off x="3107531" y="0"/>
            <a:ext cx="598765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Growing Asparagus</a:t>
            </a:r>
          </a:p>
        </p:txBody>
      </p:sp>
      <p:sp>
        <p:nvSpPr>
          <p:cNvPr id="4" name="TextBox 3">
            <a:extLst>
              <a:ext uri="{FF2B5EF4-FFF2-40B4-BE49-F238E27FC236}">
                <a16:creationId xmlns:a16="http://schemas.microsoft.com/office/drawing/2014/main" id="{4D37D77D-A60C-4702-9711-9D862DCC3C23}"/>
              </a:ext>
            </a:extLst>
          </p:cNvPr>
          <p:cNvSpPr txBox="1"/>
          <p:nvPr/>
        </p:nvSpPr>
        <p:spPr>
          <a:xfrm>
            <a:off x="171507" y="676157"/>
            <a:ext cx="11848986" cy="6001643"/>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Perennial, Full Sun</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Well-drained, deep sandy or clay loam soil. pH 6.0-7.5</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Most often planted as 1-2 year old crowns.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Planting: Furrow 10” deep. Crown the area and place crowns 12-24” apart.</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Soil test for fertilization recommendations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Generally, </a:t>
            </a:r>
            <a:r>
              <a:rPr lang="en-US" sz="3200" dirty="0">
                <a:solidFill>
                  <a:prstClr val="black"/>
                </a:solidFill>
                <a:latin typeface="Calibri" panose="020F0502020204030204"/>
              </a:rPr>
              <a:t>¼ lb. 10-20-10/60 ft</a:t>
            </a:r>
            <a:r>
              <a:rPr lang="en-US" sz="3200" baseline="30000" dirty="0">
                <a:solidFill>
                  <a:prstClr val="black"/>
                </a:solidFill>
                <a:latin typeface="Calibri" panose="020F0502020204030204"/>
              </a:rPr>
              <a:t>2</a:t>
            </a:r>
            <a:r>
              <a:rPr lang="en-US" sz="3200" dirty="0">
                <a:solidFill>
                  <a:prstClr val="black"/>
                </a:solidFill>
                <a:latin typeface="Calibri" panose="020F0502020204030204"/>
              </a:rPr>
              <a:t> prior to planting. Annually – 2 lbs. in late winter, then 1-2 lbs. 21-0-0 after last harvest.</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Do not harvest first 2 years after planting.</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prstClr val="black"/>
                </a:solidFill>
                <a:latin typeface="Calibri" panose="020F0502020204030204"/>
              </a:rPr>
              <a:t>Most varieties require a dormant period.</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Harvest tend</a:t>
            </a:r>
            <a:r>
              <a:rPr lang="en-US" sz="3200" dirty="0" err="1">
                <a:solidFill>
                  <a:prstClr val="black"/>
                </a:solidFill>
                <a:latin typeface="Calibri" panose="020F0502020204030204"/>
              </a:rPr>
              <a:t>er</a:t>
            </a:r>
            <a:r>
              <a:rPr lang="en-US" sz="3200" dirty="0">
                <a:solidFill>
                  <a:prstClr val="black"/>
                </a:solidFill>
                <a:latin typeface="Calibri" panose="020F0502020204030204"/>
              </a:rPr>
              <a:t> shoots 4-10” long for about 8 weeks by cutting spears 1-2” below ground level.</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30379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5112AF-E434-409A-8E25-DF9795FC69EB}"/>
              </a:ext>
            </a:extLst>
          </p:cNvPr>
          <p:cNvSpPr txBox="1"/>
          <p:nvPr/>
        </p:nvSpPr>
        <p:spPr>
          <a:xfrm>
            <a:off x="3074193" y="0"/>
            <a:ext cx="6043613" cy="830997"/>
          </a:xfrm>
          <a:prstGeom prst="rect">
            <a:avLst/>
          </a:prstGeom>
          <a:noFill/>
        </p:spPr>
        <p:txBody>
          <a:bodyPr wrap="square" rtlCol="0">
            <a:spAutoFit/>
          </a:bodyPr>
          <a:lstStyle/>
          <a:p>
            <a:pPr algn="ctr"/>
            <a:r>
              <a:rPr lang="en-US" sz="4800" dirty="0" err="1"/>
              <a:t>Asparagaceae</a:t>
            </a:r>
            <a:endParaRPr lang="en-US" sz="4800" dirty="0"/>
          </a:p>
        </p:txBody>
      </p:sp>
      <p:sp>
        <p:nvSpPr>
          <p:cNvPr id="4" name="TextBox 3">
            <a:extLst>
              <a:ext uri="{FF2B5EF4-FFF2-40B4-BE49-F238E27FC236}">
                <a16:creationId xmlns:a16="http://schemas.microsoft.com/office/drawing/2014/main" id="{8B64193B-59FF-448F-99C2-8290621055BD}"/>
              </a:ext>
            </a:extLst>
          </p:cNvPr>
          <p:cNvSpPr txBox="1"/>
          <p:nvPr/>
        </p:nvSpPr>
        <p:spPr>
          <a:xfrm>
            <a:off x="428624" y="1243013"/>
            <a:ext cx="6043613" cy="5632311"/>
          </a:xfrm>
          <a:prstGeom prst="rect">
            <a:avLst/>
          </a:prstGeom>
          <a:noFill/>
        </p:spPr>
        <p:txBody>
          <a:bodyPr wrap="square" rtlCol="0">
            <a:spAutoFit/>
          </a:bodyPr>
          <a:lstStyle/>
          <a:p>
            <a:r>
              <a:rPr lang="en-US" sz="3600" b="1" dirty="0"/>
              <a:t>Common Pests:</a:t>
            </a:r>
          </a:p>
          <a:p>
            <a:r>
              <a:rPr lang="en-US" sz="3600" b="1" dirty="0"/>
              <a:t>Asparagus beetle </a:t>
            </a:r>
            <a:r>
              <a:rPr lang="en-US" sz="3600" dirty="0"/>
              <a:t>(</a:t>
            </a:r>
            <a:r>
              <a:rPr lang="en-US" sz="3600" i="1" dirty="0" err="1"/>
              <a:t>Crioceris</a:t>
            </a:r>
            <a:r>
              <a:rPr lang="en-US" sz="3600" i="1" dirty="0"/>
              <a:t> </a:t>
            </a:r>
            <a:r>
              <a:rPr lang="en-US" sz="3600" i="1" dirty="0" err="1"/>
              <a:t>asparagi</a:t>
            </a:r>
            <a:r>
              <a:rPr lang="en-US" sz="3600" dirty="0"/>
              <a:t>)</a:t>
            </a:r>
            <a:br>
              <a:rPr lang="en-US" sz="3600" i="1" dirty="0"/>
            </a:br>
            <a:r>
              <a:rPr lang="en-US" sz="3600" b="1" i="1" dirty="0"/>
              <a:t>S</a:t>
            </a:r>
            <a:r>
              <a:rPr lang="en-US" sz="3600" b="1" dirty="0"/>
              <a:t>potted asparagus beetle </a:t>
            </a:r>
            <a:r>
              <a:rPr lang="en-US" sz="3600" dirty="0"/>
              <a:t>(</a:t>
            </a:r>
            <a:r>
              <a:rPr lang="en-US" sz="3600" i="1" dirty="0" err="1"/>
              <a:t>Crioceris</a:t>
            </a:r>
            <a:r>
              <a:rPr lang="en-US" sz="3600" i="1" dirty="0"/>
              <a:t> </a:t>
            </a:r>
            <a:r>
              <a:rPr lang="en-US" sz="3600" i="1" dirty="0" err="1"/>
              <a:t>duodecimpunctata</a:t>
            </a:r>
            <a:r>
              <a:rPr lang="en-US" sz="3600" dirty="0"/>
              <a:t>) - Chewed spear tips; brown stains; </a:t>
            </a:r>
            <a:r>
              <a:rPr lang="en-US" sz="3600" b="1" dirty="0"/>
              <a:t>Control</a:t>
            </a:r>
            <a:r>
              <a:rPr lang="en-US" sz="3600" dirty="0"/>
              <a:t>: Remove asparagus berries, Spinosad, carbaryl.</a:t>
            </a:r>
          </a:p>
          <a:p>
            <a:endParaRPr lang="en-US" sz="3600" dirty="0"/>
          </a:p>
        </p:txBody>
      </p:sp>
      <p:grpSp>
        <p:nvGrpSpPr>
          <p:cNvPr id="9" name="Group 8">
            <a:extLst>
              <a:ext uri="{FF2B5EF4-FFF2-40B4-BE49-F238E27FC236}">
                <a16:creationId xmlns:a16="http://schemas.microsoft.com/office/drawing/2014/main" id="{880E79AA-B7D9-457A-8BA8-AF25E533B26C}"/>
              </a:ext>
            </a:extLst>
          </p:cNvPr>
          <p:cNvGrpSpPr/>
          <p:nvPr/>
        </p:nvGrpSpPr>
        <p:grpSpPr>
          <a:xfrm>
            <a:off x="8796808" y="913227"/>
            <a:ext cx="3183940" cy="3293411"/>
            <a:chOff x="8896141" y="1418171"/>
            <a:chExt cx="3183940" cy="3293411"/>
          </a:xfrm>
        </p:grpSpPr>
        <p:pic>
          <p:nvPicPr>
            <p:cNvPr id="5" name="Picture 4">
              <a:extLst>
                <a:ext uri="{FF2B5EF4-FFF2-40B4-BE49-F238E27FC236}">
                  <a16:creationId xmlns:a16="http://schemas.microsoft.com/office/drawing/2014/main" id="{2E38459B-5FE8-4FBA-9110-F38AC873D1E9}"/>
                </a:ext>
              </a:extLst>
            </p:cNvPr>
            <p:cNvPicPr>
              <a:picLocks noChangeAspect="1"/>
            </p:cNvPicPr>
            <p:nvPr/>
          </p:nvPicPr>
          <p:blipFill rotWithShape="1">
            <a:blip r:embed="rId3"/>
            <a:srcRect l="22381" t="9569" r="29081" b="5308"/>
            <a:stretch/>
          </p:blipFill>
          <p:spPr>
            <a:xfrm rot="16200000">
              <a:off x="9664758" y="649554"/>
              <a:ext cx="1646705" cy="3183940"/>
            </a:xfrm>
            <a:prstGeom prst="rect">
              <a:avLst/>
            </a:prstGeom>
          </p:spPr>
        </p:pic>
        <p:pic>
          <p:nvPicPr>
            <p:cNvPr id="7" name="Picture 6">
              <a:extLst>
                <a:ext uri="{FF2B5EF4-FFF2-40B4-BE49-F238E27FC236}">
                  <a16:creationId xmlns:a16="http://schemas.microsoft.com/office/drawing/2014/main" id="{0D00C43B-19AA-43EA-A6B6-DCC3CB47E9CE}"/>
                </a:ext>
              </a:extLst>
            </p:cNvPr>
            <p:cNvPicPr>
              <a:picLocks noChangeAspect="1"/>
            </p:cNvPicPr>
            <p:nvPr/>
          </p:nvPicPr>
          <p:blipFill rotWithShape="1">
            <a:blip r:embed="rId4"/>
            <a:srcRect l="35705" t="37763" r="29986" b="36276"/>
            <a:stretch/>
          </p:blipFill>
          <p:spPr>
            <a:xfrm>
              <a:off x="9903846" y="3064876"/>
              <a:ext cx="2176235" cy="1646706"/>
            </a:xfrm>
            <a:prstGeom prst="rect">
              <a:avLst/>
            </a:prstGeom>
          </p:spPr>
        </p:pic>
      </p:grpSp>
      <p:grpSp>
        <p:nvGrpSpPr>
          <p:cNvPr id="12" name="Group 11">
            <a:extLst>
              <a:ext uri="{FF2B5EF4-FFF2-40B4-BE49-F238E27FC236}">
                <a16:creationId xmlns:a16="http://schemas.microsoft.com/office/drawing/2014/main" id="{A3219143-5081-4C19-A9F6-BF1814D81C5D}"/>
              </a:ext>
            </a:extLst>
          </p:cNvPr>
          <p:cNvGrpSpPr/>
          <p:nvPr/>
        </p:nvGrpSpPr>
        <p:grpSpPr>
          <a:xfrm>
            <a:off x="7129548" y="3046238"/>
            <a:ext cx="2417460" cy="3554533"/>
            <a:chOff x="8246625" y="384624"/>
            <a:chExt cx="2417460" cy="3554533"/>
          </a:xfrm>
        </p:grpSpPr>
        <p:pic>
          <p:nvPicPr>
            <p:cNvPr id="6" name="Picture 5">
              <a:extLst>
                <a:ext uri="{FF2B5EF4-FFF2-40B4-BE49-F238E27FC236}">
                  <a16:creationId xmlns:a16="http://schemas.microsoft.com/office/drawing/2014/main" id="{BF47873E-72D3-4D7C-A91C-15043354670E}"/>
                </a:ext>
              </a:extLst>
            </p:cNvPr>
            <p:cNvPicPr>
              <a:picLocks noChangeAspect="1"/>
            </p:cNvPicPr>
            <p:nvPr/>
          </p:nvPicPr>
          <p:blipFill rotWithShape="1">
            <a:blip r:embed="rId5"/>
            <a:srcRect l="17550" t="3439" r="18905" b="13915"/>
            <a:stretch/>
          </p:blipFill>
          <p:spPr>
            <a:xfrm>
              <a:off x="8246625" y="384624"/>
              <a:ext cx="2417460" cy="2059677"/>
            </a:xfrm>
            <a:prstGeom prst="rect">
              <a:avLst/>
            </a:prstGeom>
          </p:spPr>
        </p:pic>
        <p:pic>
          <p:nvPicPr>
            <p:cNvPr id="11" name="Picture 10">
              <a:extLst>
                <a:ext uri="{FF2B5EF4-FFF2-40B4-BE49-F238E27FC236}">
                  <a16:creationId xmlns:a16="http://schemas.microsoft.com/office/drawing/2014/main" id="{B8D56FD6-CE64-4321-8621-D7CA3A370A6F}"/>
                </a:ext>
              </a:extLst>
            </p:cNvPr>
            <p:cNvPicPr>
              <a:picLocks noChangeAspect="1"/>
            </p:cNvPicPr>
            <p:nvPr/>
          </p:nvPicPr>
          <p:blipFill>
            <a:blip r:embed="rId6"/>
            <a:stretch>
              <a:fillRect/>
            </a:stretch>
          </p:blipFill>
          <p:spPr>
            <a:xfrm>
              <a:off x="8246625" y="2385077"/>
              <a:ext cx="2417460" cy="1554080"/>
            </a:xfrm>
            <a:prstGeom prst="rect">
              <a:avLst/>
            </a:prstGeom>
          </p:spPr>
        </p:pic>
      </p:grpSp>
    </p:spTree>
    <p:extLst>
      <p:ext uri="{BB962C8B-B14F-4D97-AF65-F5344CB8AC3E}">
        <p14:creationId xmlns:p14="http://schemas.microsoft.com/office/powerpoint/2010/main" val="365172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1176A07-5C23-44E2-9424-D157F6850384}"/>
              </a:ext>
            </a:extLst>
          </p:cNvPr>
          <p:cNvSpPr txBox="1"/>
          <p:nvPr/>
        </p:nvSpPr>
        <p:spPr>
          <a:xfrm>
            <a:off x="3074193" y="0"/>
            <a:ext cx="6043613" cy="830997"/>
          </a:xfrm>
          <a:prstGeom prst="rect">
            <a:avLst/>
          </a:prstGeom>
          <a:noFill/>
        </p:spPr>
        <p:txBody>
          <a:bodyPr wrap="square" rtlCol="0">
            <a:spAutoFit/>
          </a:bodyPr>
          <a:lstStyle/>
          <a:p>
            <a:pPr algn="ctr"/>
            <a:r>
              <a:rPr lang="en-US" sz="4800" dirty="0" err="1"/>
              <a:t>Asparagaceae</a:t>
            </a:r>
            <a:endParaRPr lang="en-US" sz="4800" dirty="0"/>
          </a:p>
        </p:txBody>
      </p:sp>
      <p:sp>
        <p:nvSpPr>
          <p:cNvPr id="4" name="TextBox 3">
            <a:extLst>
              <a:ext uri="{FF2B5EF4-FFF2-40B4-BE49-F238E27FC236}">
                <a16:creationId xmlns:a16="http://schemas.microsoft.com/office/drawing/2014/main" id="{A79AFF45-F794-48E5-8661-D3B954C90C47}"/>
              </a:ext>
            </a:extLst>
          </p:cNvPr>
          <p:cNvSpPr txBox="1"/>
          <p:nvPr/>
        </p:nvSpPr>
        <p:spPr>
          <a:xfrm>
            <a:off x="328613" y="830997"/>
            <a:ext cx="7272337" cy="6494085"/>
          </a:xfrm>
          <a:prstGeom prst="rect">
            <a:avLst/>
          </a:prstGeom>
          <a:noFill/>
        </p:spPr>
        <p:txBody>
          <a:bodyPr wrap="square" rtlCol="0">
            <a:spAutoFit/>
          </a:bodyPr>
          <a:lstStyle/>
          <a:p>
            <a:r>
              <a:rPr lang="en-US" sz="2600" b="1" dirty="0"/>
              <a:t>Common Diseases:</a:t>
            </a:r>
          </a:p>
          <a:p>
            <a:pPr marL="457200" indent="-457200">
              <a:buFont typeface="Arial" panose="020B0604020202020204" pitchFamily="34" charset="0"/>
              <a:buChar char="•"/>
            </a:pPr>
            <a:r>
              <a:rPr lang="en-US" sz="2600" b="1" dirty="0"/>
              <a:t>Asparagus rust </a:t>
            </a:r>
            <a:r>
              <a:rPr lang="en-US" sz="2600" dirty="0"/>
              <a:t>(</a:t>
            </a:r>
            <a:r>
              <a:rPr lang="en-US" sz="2600" i="1" dirty="0"/>
              <a:t>Puccinia </a:t>
            </a:r>
            <a:r>
              <a:rPr lang="en-US" sz="2600" i="1" dirty="0" err="1"/>
              <a:t>asparagi</a:t>
            </a:r>
            <a:r>
              <a:rPr lang="en-US" sz="2600" dirty="0"/>
              <a:t>)</a:t>
            </a:r>
            <a:r>
              <a:rPr lang="en-US" sz="2600" i="1" dirty="0"/>
              <a:t> - </a:t>
            </a:r>
            <a:r>
              <a:rPr lang="en-US" sz="2600" dirty="0"/>
              <a:t>Orange pustules on spears and ferns; yellowing ferns and dieback. </a:t>
            </a:r>
            <a:r>
              <a:rPr lang="en-US" sz="2600" b="1" dirty="0"/>
              <a:t>Control</a:t>
            </a:r>
            <a:r>
              <a:rPr lang="en-US" sz="2600" dirty="0"/>
              <a:t>: Manage irrigation and ensure plants are not under or over-watered; cut and destroy diseased ferns; dust plants in </a:t>
            </a:r>
            <a:r>
              <a:rPr lang="en-US" sz="2600" dirty="0" err="1"/>
              <a:t>sulphur</a:t>
            </a:r>
            <a:r>
              <a:rPr lang="en-US" sz="2600" dirty="0"/>
              <a:t>.</a:t>
            </a:r>
          </a:p>
          <a:p>
            <a:pPr marL="457200" indent="-457200">
              <a:buFont typeface="Arial" panose="020B0604020202020204" pitchFamily="34" charset="0"/>
              <a:buChar char="•"/>
            </a:pPr>
            <a:r>
              <a:rPr lang="en-US" sz="2600" b="1" dirty="0" err="1"/>
              <a:t>Cercospora</a:t>
            </a:r>
            <a:r>
              <a:rPr lang="en-US" sz="2600" b="1" dirty="0"/>
              <a:t> Blight of Asparagus </a:t>
            </a:r>
            <a:r>
              <a:rPr lang="en-US" sz="2600" dirty="0"/>
              <a:t>(</a:t>
            </a:r>
            <a:r>
              <a:rPr lang="en-US" sz="2600" i="1" dirty="0" err="1"/>
              <a:t>Cercospora</a:t>
            </a:r>
            <a:r>
              <a:rPr lang="en-US" sz="2600" i="1" dirty="0"/>
              <a:t> </a:t>
            </a:r>
            <a:r>
              <a:rPr lang="en-US" sz="2600" i="1" dirty="0" err="1"/>
              <a:t>asparagi</a:t>
            </a:r>
            <a:r>
              <a:rPr lang="en-US" sz="2600" dirty="0"/>
              <a:t>) - small, oval spots with gray or tan color with reddish brown borders on the needles and small branches. </a:t>
            </a:r>
            <a:r>
              <a:rPr lang="en-US" sz="2600" b="1" dirty="0"/>
              <a:t>Control</a:t>
            </a:r>
            <a:r>
              <a:rPr lang="en-US" sz="2600" dirty="0"/>
              <a:t>: Avoid OH watering, remove crop debris. Chlorothalonil.</a:t>
            </a:r>
          </a:p>
          <a:p>
            <a:pPr marL="457200" indent="-457200">
              <a:buFont typeface="Arial" panose="020B0604020202020204" pitchFamily="34" charset="0"/>
              <a:buChar char="•"/>
            </a:pPr>
            <a:r>
              <a:rPr lang="en-US" sz="2600" b="1" dirty="0"/>
              <a:t>Phytophthora crown and spear rot </a:t>
            </a:r>
            <a:r>
              <a:rPr lang="en-US" sz="2600" dirty="0"/>
              <a:t>(</a:t>
            </a:r>
            <a:r>
              <a:rPr lang="en-US" sz="2600" i="1" dirty="0"/>
              <a:t>Phytophthora</a:t>
            </a:r>
            <a:r>
              <a:rPr lang="en-US" sz="2600" dirty="0"/>
              <a:t> spp.) - Soft, watery lesions on stem near soil; brown lesions. </a:t>
            </a:r>
            <a:r>
              <a:rPr lang="en-US" sz="2600" b="1" dirty="0"/>
              <a:t>Control</a:t>
            </a:r>
            <a:r>
              <a:rPr lang="en-US" sz="2600" dirty="0"/>
              <a:t>: Plant in well-drained soil. Avoid over-watering.</a:t>
            </a:r>
          </a:p>
          <a:p>
            <a:endParaRPr lang="en-US" sz="2600" dirty="0"/>
          </a:p>
        </p:txBody>
      </p:sp>
      <p:grpSp>
        <p:nvGrpSpPr>
          <p:cNvPr id="9" name="Group 8">
            <a:extLst>
              <a:ext uri="{FF2B5EF4-FFF2-40B4-BE49-F238E27FC236}">
                <a16:creationId xmlns:a16="http://schemas.microsoft.com/office/drawing/2014/main" id="{BA1F81C2-35D1-4C21-8F4C-01F9B5CCD347}"/>
              </a:ext>
            </a:extLst>
          </p:cNvPr>
          <p:cNvGrpSpPr/>
          <p:nvPr/>
        </p:nvGrpSpPr>
        <p:grpSpPr>
          <a:xfrm>
            <a:off x="8595893" y="657225"/>
            <a:ext cx="2524092" cy="2177229"/>
            <a:chOff x="9339295" y="628650"/>
            <a:chExt cx="2524092" cy="2177229"/>
          </a:xfrm>
        </p:grpSpPr>
        <p:pic>
          <p:nvPicPr>
            <p:cNvPr id="6" name="Picture 5">
              <a:extLst>
                <a:ext uri="{FF2B5EF4-FFF2-40B4-BE49-F238E27FC236}">
                  <a16:creationId xmlns:a16="http://schemas.microsoft.com/office/drawing/2014/main" id="{6E0B2ABD-B64B-4C06-B0D4-E50C42D81C29}"/>
                </a:ext>
              </a:extLst>
            </p:cNvPr>
            <p:cNvPicPr>
              <a:picLocks noChangeAspect="1"/>
            </p:cNvPicPr>
            <p:nvPr/>
          </p:nvPicPr>
          <p:blipFill>
            <a:blip r:embed="rId3"/>
            <a:stretch>
              <a:fillRect/>
            </a:stretch>
          </p:blipFill>
          <p:spPr>
            <a:xfrm>
              <a:off x="9339295" y="628650"/>
              <a:ext cx="2524092" cy="1894506"/>
            </a:xfrm>
            <a:prstGeom prst="rect">
              <a:avLst/>
            </a:prstGeom>
          </p:spPr>
        </p:pic>
        <p:sp>
          <p:nvSpPr>
            <p:cNvPr id="7" name="Rectangle 6">
              <a:extLst>
                <a:ext uri="{FF2B5EF4-FFF2-40B4-BE49-F238E27FC236}">
                  <a16:creationId xmlns:a16="http://schemas.microsoft.com/office/drawing/2014/main" id="{FAFBC47F-0DBE-4112-8EF0-A402A1413254}"/>
                </a:ext>
              </a:extLst>
            </p:cNvPr>
            <p:cNvSpPr/>
            <p:nvPr/>
          </p:nvSpPr>
          <p:spPr>
            <a:xfrm>
              <a:off x="9777846" y="2436547"/>
              <a:ext cx="1646989" cy="369332"/>
            </a:xfrm>
            <a:prstGeom prst="rect">
              <a:avLst/>
            </a:prstGeom>
          </p:spPr>
          <p:txBody>
            <a:bodyPr wrap="none">
              <a:spAutoFit/>
            </a:bodyPr>
            <a:lstStyle/>
            <a:p>
              <a:r>
                <a:rPr lang="en-US" dirty="0"/>
                <a:t>Asparagus rust </a:t>
              </a:r>
            </a:p>
          </p:txBody>
        </p:sp>
      </p:grpSp>
      <p:grpSp>
        <p:nvGrpSpPr>
          <p:cNvPr id="10" name="Group 9">
            <a:extLst>
              <a:ext uri="{FF2B5EF4-FFF2-40B4-BE49-F238E27FC236}">
                <a16:creationId xmlns:a16="http://schemas.microsoft.com/office/drawing/2014/main" id="{6DD32638-7231-4249-8527-B425C9CD2CCD}"/>
              </a:ext>
            </a:extLst>
          </p:cNvPr>
          <p:cNvGrpSpPr/>
          <p:nvPr/>
        </p:nvGrpSpPr>
        <p:grpSpPr>
          <a:xfrm>
            <a:off x="10050780" y="2945725"/>
            <a:ext cx="2094230" cy="1876529"/>
            <a:chOff x="9978708" y="3031450"/>
            <a:chExt cx="2094230" cy="1876529"/>
          </a:xfrm>
        </p:grpSpPr>
        <p:pic>
          <p:nvPicPr>
            <p:cNvPr id="5" name="Picture 4">
              <a:extLst>
                <a:ext uri="{FF2B5EF4-FFF2-40B4-BE49-F238E27FC236}">
                  <a16:creationId xmlns:a16="http://schemas.microsoft.com/office/drawing/2014/main" id="{E39D6638-37AE-4A02-BBE4-0EA34DDC0681}"/>
                </a:ext>
              </a:extLst>
            </p:cNvPr>
            <p:cNvPicPr>
              <a:picLocks noChangeAspect="1"/>
            </p:cNvPicPr>
            <p:nvPr/>
          </p:nvPicPr>
          <p:blipFill>
            <a:blip r:embed="rId4"/>
            <a:stretch>
              <a:fillRect/>
            </a:stretch>
          </p:blipFill>
          <p:spPr>
            <a:xfrm>
              <a:off x="9978708" y="3031450"/>
              <a:ext cx="2094230" cy="1565230"/>
            </a:xfrm>
            <a:prstGeom prst="rect">
              <a:avLst/>
            </a:prstGeom>
          </p:spPr>
        </p:pic>
        <p:sp>
          <p:nvSpPr>
            <p:cNvPr id="8" name="Rectangle 7">
              <a:extLst>
                <a:ext uri="{FF2B5EF4-FFF2-40B4-BE49-F238E27FC236}">
                  <a16:creationId xmlns:a16="http://schemas.microsoft.com/office/drawing/2014/main" id="{93712CE9-A37B-410D-B710-458EDA141459}"/>
                </a:ext>
              </a:extLst>
            </p:cNvPr>
            <p:cNvSpPr/>
            <p:nvPr/>
          </p:nvSpPr>
          <p:spPr>
            <a:xfrm>
              <a:off x="10167032" y="4538647"/>
              <a:ext cx="1905906" cy="369332"/>
            </a:xfrm>
            <a:prstGeom prst="rect">
              <a:avLst/>
            </a:prstGeom>
          </p:spPr>
          <p:txBody>
            <a:bodyPr wrap="none">
              <a:spAutoFit/>
            </a:bodyPr>
            <a:lstStyle/>
            <a:p>
              <a:r>
                <a:rPr lang="en-US" dirty="0" err="1"/>
                <a:t>Cercospora</a:t>
              </a:r>
              <a:r>
                <a:rPr lang="en-US" dirty="0"/>
                <a:t> Blight </a:t>
              </a:r>
            </a:p>
          </p:txBody>
        </p:sp>
      </p:grpSp>
      <p:grpSp>
        <p:nvGrpSpPr>
          <p:cNvPr id="15" name="Group 14">
            <a:extLst>
              <a:ext uri="{FF2B5EF4-FFF2-40B4-BE49-F238E27FC236}">
                <a16:creationId xmlns:a16="http://schemas.microsoft.com/office/drawing/2014/main" id="{BC9DCDBE-EDD5-47FF-AA8E-44FD967D734E}"/>
              </a:ext>
            </a:extLst>
          </p:cNvPr>
          <p:cNvGrpSpPr/>
          <p:nvPr/>
        </p:nvGrpSpPr>
        <p:grpSpPr>
          <a:xfrm>
            <a:off x="7888315" y="4822254"/>
            <a:ext cx="2476500" cy="1787674"/>
            <a:chOff x="7888315" y="4822254"/>
            <a:chExt cx="2476500" cy="1787674"/>
          </a:xfrm>
        </p:grpSpPr>
        <p:pic>
          <p:nvPicPr>
            <p:cNvPr id="12" name="Picture 11">
              <a:extLst>
                <a:ext uri="{FF2B5EF4-FFF2-40B4-BE49-F238E27FC236}">
                  <a16:creationId xmlns:a16="http://schemas.microsoft.com/office/drawing/2014/main" id="{8C7BBB8F-9EC0-481C-8A15-27C0AE3B2573}"/>
                </a:ext>
              </a:extLst>
            </p:cNvPr>
            <p:cNvPicPr>
              <a:picLocks noChangeAspect="1"/>
            </p:cNvPicPr>
            <p:nvPr/>
          </p:nvPicPr>
          <p:blipFill>
            <a:blip r:embed="rId5"/>
            <a:stretch>
              <a:fillRect/>
            </a:stretch>
          </p:blipFill>
          <p:spPr>
            <a:xfrm>
              <a:off x="7888315" y="4822254"/>
              <a:ext cx="2476500" cy="1476375"/>
            </a:xfrm>
            <a:prstGeom prst="rect">
              <a:avLst/>
            </a:prstGeom>
          </p:spPr>
        </p:pic>
        <p:sp>
          <p:nvSpPr>
            <p:cNvPr id="14" name="TextBox 13">
              <a:extLst>
                <a:ext uri="{FF2B5EF4-FFF2-40B4-BE49-F238E27FC236}">
                  <a16:creationId xmlns:a16="http://schemas.microsoft.com/office/drawing/2014/main" id="{460049D5-113E-4135-858A-138D24DA3100}"/>
                </a:ext>
              </a:extLst>
            </p:cNvPr>
            <p:cNvSpPr txBox="1"/>
            <p:nvPr/>
          </p:nvSpPr>
          <p:spPr>
            <a:xfrm>
              <a:off x="8180732" y="6240596"/>
              <a:ext cx="1870048" cy="369332"/>
            </a:xfrm>
            <a:prstGeom prst="rect">
              <a:avLst/>
            </a:prstGeom>
            <a:noFill/>
          </p:spPr>
          <p:txBody>
            <a:bodyPr wrap="square" rtlCol="0">
              <a:spAutoFit/>
            </a:bodyPr>
            <a:lstStyle/>
            <a:p>
              <a:r>
                <a:rPr lang="en-US" dirty="0"/>
                <a:t>Phytophthora Rot</a:t>
              </a:r>
            </a:p>
          </p:txBody>
        </p:sp>
      </p:grpSp>
    </p:spTree>
    <p:extLst>
      <p:ext uri="{BB962C8B-B14F-4D97-AF65-F5344CB8AC3E}">
        <p14:creationId xmlns:p14="http://schemas.microsoft.com/office/powerpoint/2010/main" val="15907304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5FEA1ED-7724-45BD-8F7A-463ABC130C06}"/>
              </a:ext>
            </a:extLst>
          </p:cNvPr>
          <p:cNvSpPr txBox="1"/>
          <p:nvPr/>
        </p:nvSpPr>
        <p:spPr>
          <a:xfrm>
            <a:off x="3074193" y="0"/>
            <a:ext cx="6043613" cy="830997"/>
          </a:xfrm>
          <a:prstGeom prst="rect">
            <a:avLst/>
          </a:prstGeom>
          <a:noFill/>
        </p:spPr>
        <p:txBody>
          <a:bodyPr wrap="square" rtlCol="0">
            <a:spAutoFit/>
          </a:bodyPr>
          <a:lstStyle/>
          <a:p>
            <a:pPr algn="ctr"/>
            <a:r>
              <a:rPr lang="en-US" sz="4800" dirty="0"/>
              <a:t>Asteraceae</a:t>
            </a:r>
          </a:p>
        </p:txBody>
      </p:sp>
      <p:sp>
        <p:nvSpPr>
          <p:cNvPr id="4" name="TextBox 3">
            <a:extLst>
              <a:ext uri="{FF2B5EF4-FFF2-40B4-BE49-F238E27FC236}">
                <a16:creationId xmlns:a16="http://schemas.microsoft.com/office/drawing/2014/main" id="{03D32135-3CC4-416C-BD65-3B35EE1B0316}"/>
              </a:ext>
            </a:extLst>
          </p:cNvPr>
          <p:cNvSpPr txBox="1"/>
          <p:nvPr/>
        </p:nvSpPr>
        <p:spPr>
          <a:xfrm>
            <a:off x="269084" y="1055058"/>
            <a:ext cx="7481886" cy="3108543"/>
          </a:xfrm>
          <a:prstGeom prst="rect">
            <a:avLst/>
          </a:prstGeom>
          <a:noFill/>
        </p:spPr>
        <p:txBody>
          <a:bodyPr wrap="square" rtlCol="0">
            <a:spAutoFit/>
          </a:bodyPr>
          <a:lstStyle/>
          <a:p>
            <a:r>
              <a:rPr lang="en-US" sz="2800" b="1" dirty="0"/>
              <a:t>Asteraceae</a:t>
            </a:r>
            <a:r>
              <a:rPr lang="en-US" sz="2800" dirty="0"/>
              <a:t> (formerly </a:t>
            </a:r>
            <a:r>
              <a:rPr lang="en-US" sz="2800" dirty="0" err="1"/>
              <a:t>Compositae</a:t>
            </a:r>
            <a:r>
              <a:rPr lang="en-US" sz="2800" dirty="0"/>
              <a:t>) characteristics:</a:t>
            </a:r>
          </a:p>
          <a:p>
            <a:pPr marL="457200" indent="-457200">
              <a:buFont typeface="Arial" panose="020B0604020202020204" pitchFamily="34" charset="0"/>
              <a:buChar char="•"/>
            </a:pPr>
            <a:r>
              <a:rPr lang="en-US" sz="2800" b="1" dirty="0"/>
              <a:t>Flowers</a:t>
            </a:r>
            <a:r>
              <a:rPr lang="en-US" sz="2800" dirty="0"/>
              <a:t>: Flower head is a composite of many individual flowers, usually both ray and disc florets.</a:t>
            </a:r>
          </a:p>
          <a:p>
            <a:pPr marL="457200" indent="-457200">
              <a:buFont typeface="Arial" panose="020B0604020202020204" pitchFamily="34" charset="0"/>
              <a:buChar char="•"/>
            </a:pPr>
            <a:r>
              <a:rPr lang="en-US" sz="2800" b="1" dirty="0"/>
              <a:t>Fruit</a:t>
            </a:r>
            <a:r>
              <a:rPr lang="en-US" sz="2800" dirty="0"/>
              <a:t>: Achene - a small, dry one-seeded fruit that does not open to release the seed.</a:t>
            </a:r>
          </a:p>
          <a:p>
            <a:r>
              <a:rPr lang="en-US" sz="2800" b="1" dirty="0"/>
              <a:t>Includes</a:t>
            </a:r>
            <a:r>
              <a:rPr lang="en-US" sz="2800" dirty="0"/>
              <a:t>: Lettuce, Endive, Artichoke</a:t>
            </a:r>
          </a:p>
        </p:txBody>
      </p:sp>
      <p:pic>
        <p:nvPicPr>
          <p:cNvPr id="6" name="Picture 5">
            <a:extLst>
              <a:ext uri="{FF2B5EF4-FFF2-40B4-BE49-F238E27FC236}">
                <a16:creationId xmlns:a16="http://schemas.microsoft.com/office/drawing/2014/main" id="{B978D1F8-F906-43BC-B32A-D87B365BE1D6}"/>
              </a:ext>
            </a:extLst>
          </p:cNvPr>
          <p:cNvPicPr>
            <a:picLocks noChangeAspect="1"/>
          </p:cNvPicPr>
          <p:nvPr/>
        </p:nvPicPr>
        <p:blipFill>
          <a:blip r:embed="rId3"/>
          <a:stretch>
            <a:fillRect/>
          </a:stretch>
        </p:blipFill>
        <p:spPr>
          <a:xfrm>
            <a:off x="8181974" y="686961"/>
            <a:ext cx="3714750" cy="4876800"/>
          </a:xfrm>
          <a:prstGeom prst="rect">
            <a:avLst/>
          </a:prstGeom>
        </p:spPr>
      </p:pic>
      <p:pic>
        <p:nvPicPr>
          <p:cNvPr id="7" name="Picture 6">
            <a:extLst>
              <a:ext uri="{FF2B5EF4-FFF2-40B4-BE49-F238E27FC236}">
                <a16:creationId xmlns:a16="http://schemas.microsoft.com/office/drawing/2014/main" id="{D3AA69E5-1D1B-40CD-A16B-BF8E5A6818F1}"/>
              </a:ext>
            </a:extLst>
          </p:cNvPr>
          <p:cNvPicPr>
            <a:picLocks noChangeAspect="1"/>
          </p:cNvPicPr>
          <p:nvPr/>
        </p:nvPicPr>
        <p:blipFill rotWithShape="1">
          <a:blip r:embed="rId4"/>
          <a:srcRect l="990" t="33960" r="4323" b="10988"/>
          <a:stretch/>
        </p:blipFill>
        <p:spPr>
          <a:xfrm>
            <a:off x="2771776" y="4554468"/>
            <a:ext cx="4629150" cy="2018585"/>
          </a:xfrm>
          <a:prstGeom prst="rect">
            <a:avLst/>
          </a:prstGeom>
        </p:spPr>
      </p:pic>
    </p:spTree>
    <p:extLst>
      <p:ext uri="{BB962C8B-B14F-4D97-AF65-F5344CB8AC3E}">
        <p14:creationId xmlns:p14="http://schemas.microsoft.com/office/powerpoint/2010/main" val="3356590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EE8902-4378-4A6C-92C2-8D575185260A}"/>
              </a:ext>
            </a:extLst>
          </p:cNvPr>
          <p:cNvSpPr txBox="1"/>
          <p:nvPr/>
        </p:nvSpPr>
        <p:spPr>
          <a:xfrm>
            <a:off x="1852612" y="0"/>
            <a:ext cx="8486775" cy="830997"/>
          </a:xfrm>
          <a:prstGeom prst="rect">
            <a:avLst/>
          </a:prstGeom>
          <a:noFill/>
        </p:spPr>
        <p:txBody>
          <a:bodyPr wrap="square" rtlCol="0">
            <a:spAutoFit/>
          </a:bodyPr>
          <a:lstStyle/>
          <a:p>
            <a:pPr algn="ctr"/>
            <a:r>
              <a:rPr lang="en-US" sz="4800" dirty="0"/>
              <a:t>Other Plant Family Vegetables</a:t>
            </a:r>
          </a:p>
        </p:txBody>
      </p:sp>
      <p:grpSp>
        <p:nvGrpSpPr>
          <p:cNvPr id="21" name="Group 20">
            <a:extLst>
              <a:ext uri="{FF2B5EF4-FFF2-40B4-BE49-F238E27FC236}">
                <a16:creationId xmlns:a16="http://schemas.microsoft.com/office/drawing/2014/main" id="{210D588B-61FE-4035-B3EF-B4B6A28FA1CE}"/>
              </a:ext>
            </a:extLst>
          </p:cNvPr>
          <p:cNvGrpSpPr/>
          <p:nvPr/>
        </p:nvGrpSpPr>
        <p:grpSpPr>
          <a:xfrm>
            <a:off x="230982" y="892830"/>
            <a:ext cx="2643187" cy="1699131"/>
            <a:chOff x="230982" y="892830"/>
            <a:chExt cx="2643187" cy="1699131"/>
          </a:xfrm>
        </p:grpSpPr>
        <p:sp>
          <p:nvSpPr>
            <p:cNvPr id="3" name="TextBox 2">
              <a:extLst>
                <a:ext uri="{FF2B5EF4-FFF2-40B4-BE49-F238E27FC236}">
                  <a16:creationId xmlns:a16="http://schemas.microsoft.com/office/drawing/2014/main" id="{933756D9-5131-46C7-A2B4-28582DB71E38}"/>
                </a:ext>
              </a:extLst>
            </p:cNvPr>
            <p:cNvSpPr txBox="1"/>
            <p:nvPr/>
          </p:nvSpPr>
          <p:spPr>
            <a:xfrm>
              <a:off x="723901" y="2220486"/>
              <a:ext cx="1657350" cy="371475"/>
            </a:xfrm>
            <a:prstGeom prst="rect">
              <a:avLst/>
            </a:prstGeom>
            <a:noFill/>
          </p:spPr>
          <p:txBody>
            <a:bodyPr wrap="square" rtlCol="0">
              <a:spAutoFit/>
            </a:bodyPr>
            <a:lstStyle/>
            <a:p>
              <a:r>
                <a:rPr lang="en-US" dirty="0" err="1"/>
                <a:t>Amarylidaceae</a:t>
              </a:r>
              <a:endParaRPr lang="en-US" dirty="0"/>
            </a:p>
          </p:txBody>
        </p:sp>
        <p:pic>
          <p:nvPicPr>
            <p:cNvPr id="20" name="Picture 19">
              <a:extLst>
                <a:ext uri="{FF2B5EF4-FFF2-40B4-BE49-F238E27FC236}">
                  <a16:creationId xmlns:a16="http://schemas.microsoft.com/office/drawing/2014/main" id="{A6C15EA0-8CD2-4094-BDF3-3D7C90B351F8}"/>
                </a:ext>
              </a:extLst>
            </p:cNvPr>
            <p:cNvPicPr>
              <a:picLocks noChangeAspect="1"/>
            </p:cNvPicPr>
            <p:nvPr/>
          </p:nvPicPr>
          <p:blipFill>
            <a:blip r:embed="rId3"/>
            <a:stretch>
              <a:fillRect/>
            </a:stretch>
          </p:blipFill>
          <p:spPr>
            <a:xfrm>
              <a:off x="230982" y="892830"/>
              <a:ext cx="2643187" cy="1362467"/>
            </a:xfrm>
            <a:prstGeom prst="rect">
              <a:avLst/>
            </a:prstGeom>
          </p:spPr>
        </p:pic>
      </p:grpSp>
      <p:grpSp>
        <p:nvGrpSpPr>
          <p:cNvPr id="23" name="Group 22">
            <a:extLst>
              <a:ext uri="{FF2B5EF4-FFF2-40B4-BE49-F238E27FC236}">
                <a16:creationId xmlns:a16="http://schemas.microsoft.com/office/drawing/2014/main" id="{E7EFFF41-7E2D-4AD5-8FBD-6AA597B388AB}"/>
              </a:ext>
            </a:extLst>
          </p:cNvPr>
          <p:cNvGrpSpPr/>
          <p:nvPr/>
        </p:nvGrpSpPr>
        <p:grpSpPr>
          <a:xfrm>
            <a:off x="3292035" y="1719024"/>
            <a:ext cx="2204397" cy="1841073"/>
            <a:chOff x="3571875" y="3167917"/>
            <a:chExt cx="2204397" cy="1841073"/>
          </a:xfrm>
        </p:grpSpPr>
        <p:sp>
          <p:nvSpPr>
            <p:cNvPr id="15" name="TextBox 14">
              <a:extLst>
                <a:ext uri="{FF2B5EF4-FFF2-40B4-BE49-F238E27FC236}">
                  <a16:creationId xmlns:a16="http://schemas.microsoft.com/office/drawing/2014/main" id="{27647085-0490-4F7B-86B8-69983262E026}"/>
                </a:ext>
              </a:extLst>
            </p:cNvPr>
            <p:cNvSpPr txBox="1"/>
            <p:nvPr/>
          </p:nvSpPr>
          <p:spPr>
            <a:xfrm>
              <a:off x="3957637" y="4637515"/>
              <a:ext cx="1657350" cy="371475"/>
            </a:xfrm>
            <a:prstGeom prst="rect">
              <a:avLst/>
            </a:prstGeom>
            <a:noFill/>
          </p:spPr>
          <p:txBody>
            <a:bodyPr wrap="square" rtlCol="0">
              <a:spAutoFit/>
            </a:bodyPr>
            <a:lstStyle/>
            <a:p>
              <a:r>
                <a:rPr lang="en-US" dirty="0" err="1"/>
                <a:t>Asparagaceae</a:t>
              </a:r>
              <a:endParaRPr lang="en-US" dirty="0"/>
            </a:p>
          </p:txBody>
        </p:sp>
        <p:pic>
          <p:nvPicPr>
            <p:cNvPr id="22" name="Picture 21">
              <a:extLst>
                <a:ext uri="{FF2B5EF4-FFF2-40B4-BE49-F238E27FC236}">
                  <a16:creationId xmlns:a16="http://schemas.microsoft.com/office/drawing/2014/main" id="{B81CCDDB-E9AF-428E-9CB6-F31CDCB69603}"/>
                </a:ext>
              </a:extLst>
            </p:cNvPr>
            <p:cNvPicPr>
              <a:picLocks noChangeAspect="1"/>
            </p:cNvPicPr>
            <p:nvPr/>
          </p:nvPicPr>
          <p:blipFill>
            <a:blip r:embed="rId4"/>
            <a:stretch>
              <a:fillRect/>
            </a:stretch>
          </p:blipFill>
          <p:spPr>
            <a:xfrm>
              <a:off x="3571875" y="3167917"/>
              <a:ext cx="2204397" cy="1469598"/>
            </a:xfrm>
            <a:prstGeom prst="rect">
              <a:avLst/>
            </a:prstGeom>
          </p:spPr>
        </p:pic>
      </p:grpSp>
      <p:grpSp>
        <p:nvGrpSpPr>
          <p:cNvPr id="31" name="Group 30">
            <a:extLst>
              <a:ext uri="{FF2B5EF4-FFF2-40B4-BE49-F238E27FC236}">
                <a16:creationId xmlns:a16="http://schemas.microsoft.com/office/drawing/2014/main" id="{2D2330BB-064F-4DC9-A6F0-B36264858BA4}"/>
              </a:ext>
            </a:extLst>
          </p:cNvPr>
          <p:cNvGrpSpPr/>
          <p:nvPr/>
        </p:nvGrpSpPr>
        <p:grpSpPr>
          <a:xfrm>
            <a:off x="8122432" y="164674"/>
            <a:ext cx="3993366" cy="4053766"/>
            <a:chOff x="8122432" y="164674"/>
            <a:chExt cx="3993366" cy="4053766"/>
          </a:xfrm>
        </p:grpSpPr>
        <p:sp>
          <p:nvSpPr>
            <p:cNvPr id="17" name="TextBox 16">
              <a:extLst>
                <a:ext uri="{FF2B5EF4-FFF2-40B4-BE49-F238E27FC236}">
                  <a16:creationId xmlns:a16="http://schemas.microsoft.com/office/drawing/2014/main" id="{029E18E8-DD74-4DED-B5F9-4B0F4720D2AD}"/>
                </a:ext>
              </a:extLst>
            </p:cNvPr>
            <p:cNvSpPr txBox="1"/>
            <p:nvPr/>
          </p:nvSpPr>
          <p:spPr>
            <a:xfrm>
              <a:off x="9868863" y="2268086"/>
              <a:ext cx="1128714" cy="371475"/>
            </a:xfrm>
            <a:prstGeom prst="rect">
              <a:avLst/>
            </a:prstGeom>
            <a:noFill/>
          </p:spPr>
          <p:txBody>
            <a:bodyPr wrap="square" rtlCol="0">
              <a:spAutoFit/>
            </a:bodyPr>
            <a:lstStyle/>
            <a:p>
              <a:r>
                <a:rPr lang="en-US" dirty="0" err="1"/>
                <a:t>Apiaceae</a:t>
              </a:r>
              <a:endParaRPr lang="en-US" dirty="0"/>
            </a:p>
          </p:txBody>
        </p:sp>
        <p:pic>
          <p:nvPicPr>
            <p:cNvPr id="24" name="Picture 23">
              <a:extLst>
                <a:ext uri="{FF2B5EF4-FFF2-40B4-BE49-F238E27FC236}">
                  <a16:creationId xmlns:a16="http://schemas.microsoft.com/office/drawing/2014/main" id="{1A5798E7-BC57-445D-95AD-BFA6A089D1A5}"/>
                </a:ext>
              </a:extLst>
            </p:cNvPr>
            <p:cNvPicPr>
              <a:picLocks noChangeAspect="1"/>
            </p:cNvPicPr>
            <p:nvPr/>
          </p:nvPicPr>
          <p:blipFill>
            <a:blip r:embed="rId5"/>
            <a:stretch>
              <a:fillRect/>
            </a:stretch>
          </p:blipFill>
          <p:spPr>
            <a:xfrm>
              <a:off x="8122432" y="892830"/>
              <a:ext cx="1349727" cy="946824"/>
            </a:xfrm>
            <a:prstGeom prst="rect">
              <a:avLst/>
            </a:prstGeom>
          </p:spPr>
        </p:pic>
        <p:pic>
          <p:nvPicPr>
            <p:cNvPr id="25" name="Picture 24">
              <a:extLst>
                <a:ext uri="{FF2B5EF4-FFF2-40B4-BE49-F238E27FC236}">
                  <a16:creationId xmlns:a16="http://schemas.microsoft.com/office/drawing/2014/main" id="{A95E4CED-9962-442C-9080-2A3899A11ED1}"/>
                </a:ext>
              </a:extLst>
            </p:cNvPr>
            <p:cNvPicPr>
              <a:picLocks noChangeAspect="1"/>
            </p:cNvPicPr>
            <p:nvPr/>
          </p:nvPicPr>
          <p:blipFill>
            <a:blip r:embed="rId6"/>
            <a:stretch>
              <a:fillRect/>
            </a:stretch>
          </p:blipFill>
          <p:spPr>
            <a:xfrm rot="5400000">
              <a:off x="10783153" y="164674"/>
              <a:ext cx="1332645" cy="1332645"/>
            </a:xfrm>
            <a:prstGeom prst="rect">
              <a:avLst/>
            </a:prstGeom>
          </p:spPr>
        </p:pic>
        <p:pic>
          <p:nvPicPr>
            <p:cNvPr id="26" name="Picture 25">
              <a:extLst>
                <a:ext uri="{FF2B5EF4-FFF2-40B4-BE49-F238E27FC236}">
                  <a16:creationId xmlns:a16="http://schemas.microsoft.com/office/drawing/2014/main" id="{6C682EA9-E825-46BD-8D43-7190E8BC001A}"/>
                </a:ext>
              </a:extLst>
            </p:cNvPr>
            <p:cNvPicPr>
              <a:picLocks noChangeAspect="1"/>
            </p:cNvPicPr>
            <p:nvPr/>
          </p:nvPicPr>
          <p:blipFill rotWithShape="1">
            <a:blip r:embed="rId7"/>
            <a:srcRect l="43659" r="19928"/>
            <a:stretch/>
          </p:blipFill>
          <p:spPr>
            <a:xfrm>
              <a:off x="9829785" y="543924"/>
              <a:ext cx="810605" cy="1476026"/>
            </a:xfrm>
            <a:prstGeom prst="rect">
              <a:avLst/>
            </a:prstGeom>
          </p:spPr>
        </p:pic>
        <p:pic>
          <p:nvPicPr>
            <p:cNvPr id="27" name="Picture 26">
              <a:extLst>
                <a:ext uri="{FF2B5EF4-FFF2-40B4-BE49-F238E27FC236}">
                  <a16:creationId xmlns:a16="http://schemas.microsoft.com/office/drawing/2014/main" id="{931561F6-345C-40C7-BE26-8AE971BDAAED}"/>
                </a:ext>
              </a:extLst>
            </p:cNvPr>
            <p:cNvPicPr>
              <a:picLocks noChangeAspect="1"/>
            </p:cNvPicPr>
            <p:nvPr/>
          </p:nvPicPr>
          <p:blipFill>
            <a:blip r:embed="rId8"/>
            <a:stretch>
              <a:fillRect/>
            </a:stretch>
          </p:blipFill>
          <p:spPr>
            <a:xfrm>
              <a:off x="8257565" y="2073774"/>
              <a:ext cx="1419225" cy="1008397"/>
            </a:xfrm>
            <a:prstGeom prst="rect">
              <a:avLst/>
            </a:prstGeom>
          </p:spPr>
        </p:pic>
        <p:pic>
          <p:nvPicPr>
            <p:cNvPr id="28" name="Picture 27">
              <a:extLst>
                <a:ext uri="{FF2B5EF4-FFF2-40B4-BE49-F238E27FC236}">
                  <a16:creationId xmlns:a16="http://schemas.microsoft.com/office/drawing/2014/main" id="{500F00CA-519F-4341-AA39-1A3BE8077A2B}"/>
                </a:ext>
              </a:extLst>
            </p:cNvPr>
            <p:cNvPicPr>
              <a:picLocks noChangeAspect="1"/>
            </p:cNvPicPr>
            <p:nvPr/>
          </p:nvPicPr>
          <p:blipFill>
            <a:blip r:embed="rId9"/>
            <a:stretch>
              <a:fillRect/>
            </a:stretch>
          </p:blipFill>
          <p:spPr>
            <a:xfrm>
              <a:off x="11007101" y="1574063"/>
              <a:ext cx="1026575" cy="1710958"/>
            </a:xfrm>
            <a:prstGeom prst="rect">
              <a:avLst/>
            </a:prstGeom>
          </p:spPr>
        </p:pic>
        <p:pic>
          <p:nvPicPr>
            <p:cNvPr id="29" name="Picture 28">
              <a:extLst>
                <a:ext uri="{FF2B5EF4-FFF2-40B4-BE49-F238E27FC236}">
                  <a16:creationId xmlns:a16="http://schemas.microsoft.com/office/drawing/2014/main" id="{601A9624-4B02-40CF-9BFF-53098BBF6A10}"/>
                </a:ext>
              </a:extLst>
            </p:cNvPr>
            <p:cNvPicPr>
              <a:picLocks noChangeAspect="1"/>
            </p:cNvPicPr>
            <p:nvPr/>
          </p:nvPicPr>
          <p:blipFill>
            <a:blip r:embed="rId10"/>
            <a:stretch>
              <a:fillRect/>
            </a:stretch>
          </p:blipFill>
          <p:spPr>
            <a:xfrm>
              <a:off x="9440128" y="3182099"/>
              <a:ext cx="998063" cy="747584"/>
            </a:xfrm>
            <a:prstGeom prst="rect">
              <a:avLst/>
            </a:prstGeom>
          </p:spPr>
        </p:pic>
        <p:pic>
          <p:nvPicPr>
            <p:cNvPr id="30" name="Picture 29">
              <a:extLst>
                <a:ext uri="{FF2B5EF4-FFF2-40B4-BE49-F238E27FC236}">
                  <a16:creationId xmlns:a16="http://schemas.microsoft.com/office/drawing/2014/main" id="{96B93CD4-02F5-4473-BDCD-8C010C1C5173}"/>
                </a:ext>
              </a:extLst>
            </p:cNvPr>
            <p:cNvPicPr>
              <a:picLocks noChangeAspect="1"/>
            </p:cNvPicPr>
            <p:nvPr/>
          </p:nvPicPr>
          <p:blipFill>
            <a:blip r:embed="rId11"/>
            <a:stretch>
              <a:fillRect/>
            </a:stretch>
          </p:blipFill>
          <p:spPr>
            <a:xfrm>
              <a:off x="10688931" y="3361765"/>
              <a:ext cx="856675" cy="856675"/>
            </a:xfrm>
            <a:prstGeom prst="rect">
              <a:avLst/>
            </a:prstGeom>
          </p:spPr>
        </p:pic>
      </p:grpSp>
      <p:grpSp>
        <p:nvGrpSpPr>
          <p:cNvPr id="33" name="Group 32">
            <a:extLst>
              <a:ext uri="{FF2B5EF4-FFF2-40B4-BE49-F238E27FC236}">
                <a16:creationId xmlns:a16="http://schemas.microsoft.com/office/drawing/2014/main" id="{92267ED5-6DA9-40FF-BF23-6CBCFC2E4660}"/>
              </a:ext>
            </a:extLst>
          </p:cNvPr>
          <p:cNvGrpSpPr/>
          <p:nvPr/>
        </p:nvGrpSpPr>
        <p:grpSpPr>
          <a:xfrm>
            <a:off x="5880092" y="1021432"/>
            <a:ext cx="1762127" cy="2070606"/>
            <a:chOff x="4737269" y="892830"/>
            <a:chExt cx="1762127" cy="2070606"/>
          </a:xfrm>
        </p:grpSpPr>
        <p:sp>
          <p:nvSpPr>
            <p:cNvPr id="7" name="TextBox 6">
              <a:extLst>
                <a:ext uri="{FF2B5EF4-FFF2-40B4-BE49-F238E27FC236}">
                  <a16:creationId xmlns:a16="http://schemas.microsoft.com/office/drawing/2014/main" id="{40EEB231-7EC8-4F70-871A-26ACA6F286DF}"/>
                </a:ext>
              </a:extLst>
            </p:cNvPr>
            <p:cNvSpPr txBox="1"/>
            <p:nvPr/>
          </p:nvSpPr>
          <p:spPr>
            <a:xfrm>
              <a:off x="4972049" y="2591961"/>
              <a:ext cx="1285875" cy="371475"/>
            </a:xfrm>
            <a:prstGeom prst="rect">
              <a:avLst/>
            </a:prstGeom>
            <a:noFill/>
          </p:spPr>
          <p:txBody>
            <a:bodyPr wrap="square" rtlCol="0">
              <a:spAutoFit/>
            </a:bodyPr>
            <a:lstStyle/>
            <a:p>
              <a:r>
                <a:rPr lang="en-US" dirty="0" err="1"/>
                <a:t>Malvaceae</a:t>
              </a:r>
              <a:endParaRPr lang="en-US" dirty="0"/>
            </a:p>
          </p:txBody>
        </p:sp>
        <p:pic>
          <p:nvPicPr>
            <p:cNvPr id="32" name="Picture 31">
              <a:extLst>
                <a:ext uri="{FF2B5EF4-FFF2-40B4-BE49-F238E27FC236}">
                  <a16:creationId xmlns:a16="http://schemas.microsoft.com/office/drawing/2014/main" id="{F930DCBB-4B51-4A7C-9CEC-5D21ADFB7791}"/>
                </a:ext>
              </a:extLst>
            </p:cNvPr>
            <p:cNvPicPr>
              <a:picLocks noChangeAspect="1"/>
            </p:cNvPicPr>
            <p:nvPr/>
          </p:nvPicPr>
          <p:blipFill>
            <a:blip r:embed="rId12"/>
            <a:stretch>
              <a:fillRect/>
            </a:stretch>
          </p:blipFill>
          <p:spPr>
            <a:xfrm>
              <a:off x="4737269" y="892830"/>
              <a:ext cx="1762127" cy="1762127"/>
            </a:xfrm>
            <a:prstGeom prst="rect">
              <a:avLst/>
            </a:prstGeom>
          </p:spPr>
        </p:pic>
      </p:grpSp>
      <p:grpSp>
        <p:nvGrpSpPr>
          <p:cNvPr id="35" name="Group 34">
            <a:extLst>
              <a:ext uri="{FF2B5EF4-FFF2-40B4-BE49-F238E27FC236}">
                <a16:creationId xmlns:a16="http://schemas.microsoft.com/office/drawing/2014/main" id="{4AA53766-A24D-4108-8F96-0F4659361194}"/>
              </a:ext>
            </a:extLst>
          </p:cNvPr>
          <p:cNvGrpSpPr/>
          <p:nvPr/>
        </p:nvGrpSpPr>
        <p:grpSpPr>
          <a:xfrm>
            <a:off x="597728" y="2993446"/>
            <a:ext cx="2216443" cy="1795775"/>
            <a:chOff x="298767" y="2841740"/>
            <a:chExt cx="2216443" cy="1795775"/>
          </a:xfrm>
        </p:grpSpPr>
        <p:sp>
          <p:nvSpPr>
            <p:cNvPr id="9" name="TextBox 8">
              <a:extLst>
                <a:ext uri="{FF2B5EF4-FFF2-40B4-BE49-F238E27FC236}">
                  <a16:creationId xmlns:a16="http://schemas.microsoft.com/office/drawing/2014/main" id="{CCF9C212-E134-4BBC-823F-368460280AD6}"/>
                </a:ext>
              </a:extLst>
            </p:cNvPr>
            <p:cNvSpPr txBox="1"/>
            <p:nvPr/>
          </p:nvSpPr>
          <p:spPr>
            <a:xfrm>
              <a:off x="438151" y="4266040"/>
              <a:ext cx="1657350" cy="371475"/>
            </a:xfrm>
            <a:prstGeom prst="rect">
              <a:avLst/>
            </a:prstGeom>
            <a:noFill/>
          </p:spPr>
          <p:txBody>
            <a:bodyPr wrap="square" rtlCol="0">
              <a:spAutoFit/>
            </a:bodyPr>
            <a:lstStyle/>
            <a:p>
              <a:r>
                <a:rPr lang="en-US" dirty="0"/>
                <a:t>Convolvulaceae</a:t>
              </a:r>
            </a:p>
          </p:txBody>
        </p:sp>
        <p:pic>
          <p:nvPicPr>
            <p:cNvPr id="34" name="Picture 33">
              <a:extLst>
                <a:ext uri="{FF2B5EF4-FFF2-40B4-BE49-F238E27FC236}">
                  <a16:creationId xmlns:a16="http://schemas.microsoft.com/office/drawing/2014/main" id="{233838DC-27CE-4D4F-B6E4-37C65CFB0252}"/>
                </a:ext>
              </a:extLst>
            </p:cNvPr>
            <p:cNvPicPr>
              <a:picLocks noChangeAspect="1"/>
            </p:cNvPicPr>
            <p:nvPr/>
          </p:nvPicPr>
          <p:blipFill>
            <a:blip r:embed="rId13"/>
            <a:stretch>
              <a:fillRect/>
            </a:stretch>
          </p:blipFill>
          <p:spPr>
            <a:xfrm>
              <a:off x="298767" y="2841740"/>
              <a:ext cx="2216443" cy="1469598"/>
            </a:xfrm>
            <a:prstGeom prst="rect">
              <a:avLst/>
            </a:prstGeom>
          </p:spPr>
        </p:pic>
      </p:grpSp>
      <p:grpSp>
        <p:nvGrpSpPr>
          <p:cNvPr id="37" name="Group 36">
            <a:extLst>
              <a:ext uri="{FF2B5EF4-FFF2-40B4-BE49-F238E27FC236}">
                <a16:creationId xmlns:a16="http://schemas.microsoft.com/office/drawing/2014/main" id="{BB10D3E5-ECAB-4416-AEC7-CED6F3F0EEEF}"/>
              </a:ext>
            </a:extLst>
          </p:cNvPr>
          <p:cNvGrpSpPr/>
          <p:nvPr/>
        </p:nvGrpSpPr>
        <p:grpSpPr>
          <a:xfrm>
            <a:off x="336868" y="5125728"/>
            <a:ext cx="3678369" cy="1557340"/>
            <a:chOff x="336868" y="5125728"/>
            <a:chExt cx="3678369" cy="1557340"/>
          </a:xfrm>
        </p:grpSpPr>
        <p:sp>
          <p:nvSpPr>
            <p:cNvPr id="5" name="TextBox 4">
              <a:extLst>
                <a:ext uri="{FF2B5EF4-FFF2-40B4-BE49-F238E27FC236}">
                  <a16:creationId xmlns:a16="http://schemas.microsoft.com/office/drawing/2014/main" id="{113EEBB2-6A44-41AD-A741-5E10A10E929C}"/>
                </a:ext>
              </a:extLst>
            </p:cNvPr>
            <p:cNvSpPr txBox="1"/>
            <p:nvPr/>
          </p:nvSpPr>
          <p:spPr>
            <a:xfrm>
              <a:off x="1406988" y="6311593"/>
              <a:ext cx="992981" cy="371475"/>
            </a:xfrm>
            <a:prstGeom prst="rect">
              <a:avLst/>
            </a:prstGeom>
            <a:noFill/>
          </p:spPr>
          <p:txBody>
            <a:bodyPr wrap="square" rtlCol="0">
              <a:spAutoFit/>
            </a:bodyPr>
            <a:lstStyle/>
            <a:p>
              <a:r>
                <a:rPr lang="en-US" dirty="0" err="1"/>
                <a:t>Poaceae</a:t>
              </a:r>
              <a:endParaRPr lang="en-US" dirty="0"/>
            </a:p>
          </p:txBody>
        </p:sp>
        <p:pic>
          <p:nvPicPr>
            <p:cNvPr id="36" name="Picture 35">
              <a:extLst>
                <a:ext uri="{FF2B5EF4-FFF2-40B4-BE49-F238E27FC236}">
                  <a16:creationId xmlns:a16="http://schemas.microsoft.com/office/drawing/2014/main" id="{8CCB959E-C05B-4ABE-865B-A2F5AFF8A37F}"/>
                </a:ext>
              </a:extLst>
            </p:cNvPr>
            <p:cNvPicPr>
              <a:picLocks noChangeAspect="1"/>
            </p:cNvPicPr>
            <p:nvPr/>
          </p:nvPicPr>
          <p:blipFill>
            <a:blip r:embed="rId14"/>
            <a:stretch>
              <a:fillRect/>
            </a:stretch>
          </p:blipFill>
          <p:spPr>
            <a:xfrm>
              <a:off x="336868" y="5125728"/>
              <a:ext cx="3678369" cy="1219819"/>
            </a:xfrm>
            <a:prstGeom prst="rect">
              <a:avLst/>
            </a:prstGeom>
          </p:spPr>
        </p:pic>
      </p:grpSp>
      <p:grpSp>
        <p:nvGrpSpPr>
          <p:cNvPr id="40" name="Group 39">
            <a:extLst>
              <a:ext uri="{FF2B5EF4-FFF2-40B4-BE49-F238E27FC236}">
                <a16:creationId xmlns:a16="http://schemas.microsoft.com/office/drawing/2014/main" id="{D7279A47-E19D-4CE9-B5F4-655AB2D14665}"/>
              </a:ext>
            </a:extLst>
          </p:cNvPr>
          <p:cNvGrpSpPr/>
          <p:nvPr/>
        </p:nvGrpSpPr>
        <p:grpSpPr>
          <a:xfrm>
            <a:off x="9552157" y="4371052"/>
            <a:ext cx="1762126" cy="2341515"/>
            <a:chOff x="10189554" y="4436646"/>
            <a:chExt cx="1762126" cy="2341515"/>
          </a:xfrm>
        </p:grpSpPr>
        <p:sp>
          <p:nvSpPr>
            <p:cNvPr id="11" name="TextBox 10">
              <a:extLst>
                <a:ext uri="{FF2B5EF4-FFF2-40B4-BE49-F238E27FC236}">
                  <a16:creationId xmlns:a16="http://schemas.microsoft.com/office/drawing/2014/main" id="{D568810D-5C45-455C-974B-21077A16D128}"/>
                </a:ext>
              </a:extLst>
            </p:cNvPr>
            <p:cNvSpPr txBox="1"/>
            <p:nvPr/>
          </p:nvSpPr>
          <p:spPr>
            <a:xfrm>
              <a:off x="10189554" y="5542102"/>
              <a:ext cx="1762126" cy="369332"/>
            </a:xfrm>
            <a:prstGeom prst="rect">
              <a:avLst/>
            </a:prstGeom>
            <a:noFill/>
          </p:spPr>
          <p:txBody>
            <a:bodyPr wrap="square" rtlCol="0">
              <a:spAutoFit/>
            </a:bodyPr>
            <a:lstStyle/>
            <a:p>
              <a:r>
                <a:rPr lang="en-US" dirty="0"/>
                <a:t>Chenopodiaceae</a:t>
              </a:r>
            </a:p>
          </p:txBody>
        </p:sp>
        <p:pic>
          <p:nvPicPr>
            <p:cNvPr id="38" name="Picture 37">
              <a:extLst>
                <a:ext uri="{FF2B5EF4-FFF2-40B4-BE49-F238E27FC236}">
                  <a16:creationId xmlns:a16="http://schemas.microsoft.com/office/drawing/2014/main" id="{3C0A873D-90EE-45BA-B176-3A3B7DC0BCEA}"/>
                </a:ext>
              </a:extLst>
            </p:cNvPr>
            <p:cNvPicPr>
              <a:picLocks noChangeAspect="1"/>
            </p:cNvPicPr>
            <p:nvPr/>
          </p:nvPicPr>
          <p:blipFill>
            <a:blip r:embed="rId15"/>
            <a:stretch>
              <a:fillRect/>
            </a:stretch>
          </p:blipFill>
          <p:spPr>
            <a:xfrm>
              <a:off x="10310781" y="4436646"/>
              <a:ext cx="1519673" cy="1158972"/>
            </a:xfrm>
            <a:prstGeom prst="rect">
              <a:avLst/>
            </a:prstGeom>
          </p:spPr>
        </p:pic>
        <p:pic>
          <p:nvPicPr>
            <p:cNvPr id="39" name="Picture 38">
              <a:extLst>
                <a:ext uri="{FF2B5EF4-FFF2-40B4-BE49-F238E27FC236}">
                  <a16:creationId xmlns:a16="http://schemas.microsoft.com/office/drawing/2014/main" id="{26A004D4-3E07-4691-B98E-E2799D732380}"/>
                </a:ext>
              </a:extLst>
            </p:cNvPr>
            <p:cNvPicPr>
              <a:picLocks noChangeAspect="1"/>
            </p:cNvPicPr>
            <p:nvPr/>
          </p:nvPicPr>
          <p:blipFill>
            <a:blip r:embed="rId16"/>
            <a:stretch>
              <a:fillRect/>
            </a:stretch>
          </p:blipFill>
          <p:spPr>
            <a:xfrm>
              <a:off x="10310781" y="5907950"/>
              <a:ext cx="1445350" cy="870211"/>
            </a:xfrm>
            <a:prstGeom prst="rect">
              <a:avLst/>
            </a:prstGeom>
          </p:spPr>
        </p:pic>
      </p:grpSp>
      <p:grpSp>
        <p:nvGrpSpPr>
          <p:cNvPr id="45" name="Group 44">
            <a:extLst>
              <a:ext uri="{FF2B5EF4-FFF2-40B4-BE49-F238E27FC236}">
                <a16:creationId xmlns:a16="http://schemas.microsoft.com/office/drawing/2014/main" id="{01A50C1B-BA69-401F-96F3-1CB2516B94B7}"/>
              </a:ext>
            </a:extLst>
          </p:cNvPr>
          <p:cNvGrpSpPr/>
          <p:nvPr/>
        </p:nvGrpSpPr>
        <p:grpSpPr>
          <a:xfrm>
            <a:off x="4642809" y="3254756"/>
            <a:ext cx="3966689" cy="3391433"/>
            <a:chOff x="5300656" y="3361765"/>
            <a:chExt cx="3966689" cy="3391433"/>
          </a:xfrm>
        </p:grpSpPr>
        <p:sp>
          <p:nvSpPr>
            <p:cNvPr id="13" name="TextBox 12">
              <a:extLst>
                <a:ext uri="{FF2B5EF4-FFF2-40B4-BE49-F238E27FC236}">
                  <a16:creationId xmlns:a16="http://schemas.microsoft.com/office/drawing/2014/main" id="{BB05488A-F2B7-41A7-9132-2FAE7FBE72BB}"/>
                </a:ext>
              </a:extLst>
            </p:cNvPr>
            <p:cNvSpPr txBox="1"/>
            <p:nvPr/>
          </p:nvSpPr>
          <p:spPr>
            <a:xfrm>
              <a:off x="6652603" y="6368145"/>
              <a:ext cx="1333499" cy="371475"/>
            </a:xfrm>
            <a:prstGeom prst="rect">
              <a:avLst/>
            </a:prstGeom>
            <a:noFill/>
          </p:spPr>
          <p:txBody>
            <a:bodyPr wrap="square" rtlCol="0">
              <a:spAutoFit/>
            </a:bodyPr>
            <a:lstStyle/>
            <a:p>
              <a:r>
                <a:rPr lang="en-US" dirty="0"/>
                <a:t>Asteraceae</a:t>
              </a:r>
            </a:p>
          </p:txBody>
        </p:sp>
        <p:pic>
          <p:nvPicPr>
            <p:cNvPr id="41" name="Picture 40">
              <a:extLst>
                <a:ext uri="{FF2B5EF4-FFF2-40B4-BE49-F238E27FC236}">
                  <a16:creationId xmlns:a16="http://schemas.microsoft.com/office/drawing/2014/main" id="{5356F146-AAD0-4DE6-ABC9-C64AD039F3EC}"/>
                </a:ext>
              </a:extLst>
            </p:cNvPr>
            <p:cNvPicPr>
              <a:picLocks noChangeAspect="1"/>
            </p:cNvPicPr>
            <p:nvPr/>
          </p:nvPicPr>
          <p:blipFill>
            <a:blip r:embed="rId17"/>
            <a:stretch>
              <a:fillRect/>
            </a:stretch>
          </p:blipFill>
          <p:spPr>
            <a:xfrm>
              <a:off x="7514745" y="3361765"/>
              <a:ext cx="1752600" cy="2609850"/>
            </a:xfrm>
            <a:prstGeom prst="rect">
              <a:avLst/>
            </a:prstGeom>
          </p:spPr>
        </p:pic>
        <p:pic>
          <p:nvPicPr>
            <p:cNvPr id="42" name="Picture 41">
              <a:extLst>
                <a:ext uri="{FF2B5EF4-FFF2-40B4-BE49-F238E27FC236}">
                  <a16:creationId xmlns:a16="http://schemas.microsoft.com/office/drawing/2014/main" id="{83F0B80C-AD39-4556-B2E8-DF866662E7F0}"/>
                </a:ext>
              </a:extLst>
            </p:cNvPr>
            <p:cNvPicPr>
              <a:picLocks noChangeAspect="1"/>
            </p:cNvPicPr>
            <p:nvPr/>
          </p:nvPicPr>
          <p:blipFill>
            <a:blip r:embed="rId18"/>
            <a:stretch>
              <a:fillRect/>
            </a:stretch>
          </p:blipFill>
          <p:spPr>
            <a:xfrm>
              <a:off x="6321764" y="4756136"/>
              <a:ext cx="1117663" cy="1517242"/>
            </a:xfrm>
            <a:prstGeom prst="rect">
              <a:avLst/>
            </a:prstGeom>
          </p:spPr>
        </p:pic>
        <p:pic>
          <p:nvPicPr>
            <p:cNvPr id="43" name="Picture 42">
              <a:extLst>
                <a:ext uri="{FF2B5EF4-FFF2-40B4-BE49-F238E27FC236}">
                  <a16:creationId xmlns:a16="http://schemas.microsoft.com/office/drawing/2014/main" id="{98598FCC-89AF-4B1D-B945-FC4FA4DFD3C4}"/>
                </a:ext>
              </a:extLst>
            </p:cNvPr>
            <p:cNvPicPr>
              <a:picLocks noChangeAspect="1"/>
            </p:cNvPicPr>
            <p:nvPr/>
          </p:nvPicPr>
          <p:blipFill>
            <a:blip r:embed="rId19"/>
            <a:stretch>
              <a:fillRect/>
            </a:stretch>
          </p:blipFill>
          <p:spPr>
            <a:xfrm>
              <a:off x="8146204" y="6037579"/>
              <a:ext cx="715619" cy="715619"/>
            </a:xfrm>
            <a:prstGeom prst="rect">
              <a:avLst/>
            </a:prstGeom>
          </p:spPr>
        </p:pic>
        <p:pic>
          <p:nvPicPr>
            <p:cNvPr id="44" name="Picture 43">
              <a:extLst>
                <a:ext uri="{FF2B5EF4-FFF2-40B4-BE49-F238E27FC236}">
                  <a16:creationId xmlns:a16="http://schemas.microsoft.com/office/drawing/2014/main" id="{8BF66A8A-8231-4844-975F-5532522C1D0A}"/>
                </a:ext>
              </a:extLst>
            </p:cNvPr>
            <p:cNvPicPr>
              <a:picLocks noChangeAspect="1"/>
            </p:cNvPicPr>
            <p:nvPr/>
          </p:nvPicPr>
          <p:blipFill>
            <a:blip r:embed="rId20"/>
            <a:stretch>
              <a:fillRect/>
            </a:stretch>
          </p:blipFill>
          <p:spPr>
            <a:xfrm>
              <a:off x="5300656" y="5960505"/>
              <a:ext cx="951232" cy="792693"/>
            </a:xfrm>
            <a:prstGeom prst="rect">
              <a:avLst/>
            </a:prstGeom>
          </p:spPr>
        </p:pic>
      </p:grpSp>
    </p:spTree>
    <p:extLst>
      <p:ext uri="{BB962C8B-B14F-4D97-AF65-F5344CB8AC3E}">
        <p14:creationId xmlns:p14="http://schemas.microsoft.com/office/powerpoint/2010/main" val="39301509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E6E8E51-5688-4206-BD64-0C6013F083B1}"/>
              </a:ext>
            </a:extLst>
          </p:cNvPr>
          <p:cNvSpPr txBox="1"/>
          <p:nvPr/>
        </p:nvSpPr>
        <p:spPr>
          <a:xfrm>
            <a:off x="3074193" y="0"/>
            <a:ext cx="6043613" cy="830997"/>
          </a:xfrm>
          <a:prstGeom prst="rect">
            <a:avLst/>
          </a:prstGeom>
          <a:noFill/>
        </p:spPr>
        <p:txBody>
          <a:bodyPr wrap="square" rtlCol="0">
            <a:spAutoFit/>
          </a:bodyPr>
          <a:lstStyle/>
          <a:p>
            <a:pPr algn="ctr"/>
            <a:r>
              <a:rPr lang="en-US" sz="4800" dirty="0"/>
              <a:t>Growing Lettuces, etc.</a:t>
            </a:r>
          </a:p>
        </p:txBody>
      </p:sp>
      <p:sp>
        <p:nvSpPr>
          <p:cNvPr id="4" name="TextBox 3">
            <a:extLst>
              <a:ext uri="{FF2B5EF4-FFF2-40B4-BE49-F238E27FC236}">
                <a16:creationId xmlns:a16="http://schemas.microsoft.com/office/drawing/2014/main" id="{4D2DDD9F-A940-4332-9176-FEC68D6AD483}"/>
              </a:ext>
            </a:extLst>
          </p:cNvPr>
          <p:cNvSpPr txBox="1"/>
          <p:nvPr/>
        </p:nvSpPr>
        <p:spPr>
          <a:xfrm>
            <a:off x="33109" y="1326915"/>
            <a:ext cx="6743699" cy="5016758"/>
          </a:xfrm>
          <a:prstGeom prst="rect">
            <a:avLst/>
          </a:prstGeom>
          <a:noFill/>
        </p:spPr>
        <p:txBody>
          <a:bodyPr wrap="square" rtlCol="0">
            <a:spAutoFit/>
          </a:bodyPr>
          <a:lstStyle/>
          <a:p>
            <a:pPr marL="457200" indent="-457200">
              <a:buFont typeface="Arial" panose="020B0604020202020204" pitchFamily="34" charset="0"/>
              <a:buChar char="•"/>
            </a:pPr>
            <a:r>
              <a:rPr lang="en-US" sz="3200" dirty="0"/>
              <a:t>Cool Season</a:t>
            </a:r>
          </a:p>
          <a:p>
            <a:pPr marL="457200" indent="-457200">
              <a:buFont typeface="Arial" panose="020B0604020202020204" pitchFamily="34" charset="0"/>
              <a:buChar char="•"/>
            </a:pPr>
            <a:r>
              <a:rPr lang="en-US" sz="3200" dirty="0"/>
              <a:t>Germination: 59-69</a:t>
            </a:r>
            <a:r>
              <a:rPr lang="en-US" sz="3200" baseline="30000" dirty="0"/>
              <a:t>o</a:t>
            </a:r>
            <a:r>
              <a:rPr lang="en-US" sz="3200" dirty="0"/>
              <a:t>F</a:t>
            </a:r>
          </a:p>
          <a:p>
            <a:pPr marL="457200" indent="-457200">
              <a:buFont typeface="Arial" panose="020B0604020202020204" pitchFamily="34" charset="0"/>
              <a:buChar char="•"/>
            </a:pPr>
            <a:r>
              <a:rPr lang="en-US" sz="3200" dirty="0"/>
              <a:t>Well-drained soil rich in organic matter. pH 6.0-7.0. </a:t>
            </a:r>
          </a:p>
          <a:p>
            <a:pPr marL="457200" indent="-457200">
              <a:buFont typeface="Arial" panose="020B0604020202020204" pitchFamily="34" charset="0"/>
              <a:buChar char="•"/>
            </a:pPr>
            <a:r>
              <a:rPr lang="en-US" sz="3200" dirty="0"/>
              <a:t>Full sun.</a:t>
            </a:r>
          </a:p>
          <a:p>
            <a:pPr marL="457200" indent="-457200">
              <a:buFont typeface="Arial" panose="020B0604020202020204" pitchFamily="34" charset="0"/>
              <a:buChar char="•"/>
            </a:pPr>
            <a:r>
              <a:rPr lang="en-US" sz="3200" dirty="0"/>
              <a:t>Planting: Direct seed or transplants,</a:t>
            </a:r>
          </a:p>
          <a:p>
            <a:pPr marL="457200" indent="-457200">
              <a:buFont typeface="Arial" panose="020B0604020202020204" pitchFamily="34" charset="0"/>
              <a:buChar char="•"/>
            </a:pPr>
            <a:r>
              <a:rPr lang="en-US" sz="3200" dirty="0">
                <a:solidFill>
                  <a:prstClr val="black"/>
                </a:solidFill>
              </a:rPr>
              <a:t>Soil test for fertilization recommendations</a:t>
            </a:r>
          </a:p>
          <a:p>
            <a:pPr marL="457200" indent="-457200">
              <a:buFont typeface="Arial" panose="020B0604020202020204" pitchFamily="34" charset="0"/>
              <a:buChar char="•"/>
            </a:pPr>
            <a:r>
              <a:rPr lang="en-US" sz="3200" dirty="0"/>
              <a:t>Generally, 2 lbs. 5-10-15/100 ft</a:t>
            </a:r>
            <a:r>
              <a:rPr lang="en-US" sz="3200" baseline="30000" dirty="0"/>
              <a:t>2</a:t>
            </a:r>
            <a:r>
              <a:rPr lang="en-US" sz="3200" dirty="0"/>
              <a:t> monthly.</a:t>
            </a:r>
          </a:p>
        </p:txBody>
      </p:sp>
      <p:pic>
        <p:nvPicPr>
          <p:cNvPr id="6" name="Picture 5">
            <a:extLst>
              <a:ext uri="{FF2B5EF4-FFF2-40B4-BE49-F238E27FC236}">
                <a16:creationId xmlns:a16="http://schemas.microsoft.com/office/drawing/2014/main" id="{1672C582-40DF-4987-8949-497BE6B85B20}"/>
              </a:ext>
            </a:extLst>
          </p:cNvPr>
          <p:cNvPicPr>
            <a:picLocks noChangeAspect="1"/>
          </p:cNvPicPr>
          <p:nvPr/>
        </p:nvPicPr>
        <p:blipFill>
          <a:blip r:embed="rId3"/>
          <a:stretch>
            <a:fillRect/>
          </a:stretch>
        </p:blipFill>
        <p:spPr>
          <a:xfrm>
            <a:off x="10430103" y="1944475"/>
            <a:ext cx="1761897" cy="3426249"/>
          </a:xfrm>
          <a:prstGeom prst="rect">
            <a:avLst/>
          </a:prstGeom>
        </p:spPr>
      </p:pic>
      <p:pic>
        <p:nvPicPr>
          <p:cNvPr id="7" name="Picture 6">
            <a:extLst>
              <a:ext uri="{FF2B5EF4-FFF2-40B4-BE49-F238E27FC236}">
                <a16:creationId xmlns:a16="http://schemas.microsoft.com/office/drawing/2014/main" id="{41916375-7713-49A0-A17B-39CF3748E125}"/>
              </a:ext>
            </a:extLst>
          </p:cNvPr>
          <p:cNvPicPr>
            <a:picLocks noChangeAspect="1"/>
          </p:cNvPicPr>
          <p:nvPr/>
        </p:nvPicPr>
        <p:blipFill rotWithShape="1">
          <a:blip r:embed="rId4"/>
          <a:srcRect l="4946" r="4955"/>
          <a:stretch/>
        </p:blipFill>
        <p:spPr>
          <a:xfrm>
            <a:off x="6095999" y="4384592"/>
            <a:ext cx="3929062" cy="2292986"/>
          </a:xfrm>
          <a:prstGeom prst="rect">
            <a:avLst/>
          </a:prstGeom>
        </p:spPr>
      </p:pic>
    </p:spTree>
    <p:extLst>
      <p:ext uri="{BB962C8B-B14F-4D97-AF65-F5344CB8AC3E}">
        <p14:creationId xmlns:p14="http://schemas.microsoft.com/office/powerpoint/2010/main" val="24302342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E2C5AFF-A926-4C2A-B0E7-0EDF02C5243F}"/>
              </a:ext>
            </a:extLst>
          </p:cNvPr>
          <p:cNvSpPr txBox="1"/>
          <p:nvPr/>
        </p:nvSpPr>
        <p:spPr>
          <a:xfrm>
            <a:off x="3074193" y="0"/>
            <a:ext cx="6043613" cy="830997"/>
          </a:xfrm>
          <a:prstGeom prst="rect">
            <a:avLst/>
          </a:prstGeom>
          <a:noFill/>
        </p:spPr>
        <p:txBody>
          <a:bodyPr wrap="square" rtlCol="0">
            <a:spAutoFit/>
          </a:bodyPr>
          <a:lstStyle/>
          <a:p>
            <a:pPr algn="ctr"/>
            <a:r>
              <a:rPr lang="en-US" sz="4800" dirty="0"/>
              <a:t>Growing Artichokes</a:t>
            </a:r>
          </a:p>
        </p:txBody>
      </p:sp>
      <p:sp>
        <p:nvSpPr>
          <p:cNvPr id="4" name="TextBox 3">
            <a:extLst>
              <a:ext uri="{FF2B5EF4-FFF2-40B4-BE49-F238E27FC236}">
                <a16:creationId xmlns:a16="http://schemas.microsoft.com/office/drawing/2014/main" id="{F7087CCE-6F5A-4AF4-891A-CC555AF72405}"/>
              </a:ext>
            </a:extLst>
          </p:cNvPr>
          <p:cNvSpPr txBox="1"/>
          <p:nvPr/>
        </p:nvSpPr>
        <p:spPr>
          <a:xfrm>
            <a:off x="238124" y="1919169"/>
            <a:ext cx="11072812" cy="4524315"/>
          </a:xfrm>
          <a:prstGeom prst="rect">
            <a:avLst/>
          </a:prstGeom>
          <a:noFill/>
        </p:spPr>
        <p:txBody>
          <a:bodyPr wrap="square" rtlCol="0">
            <a:spAutoFit/>
          </a:bodyPr>
          <a:lstStyle/>
          <a:p>
            <a:pPr marL="285750" indent="-285750">
              <a:buFont typeface="Arial" panose="020B0604020202020204" pitchFamily="34" charset="0"/>
              <a:buChar char="•"/>
            </a:pPr>
            <a:r>
              <a:rPr lang="en-US" sz="3200" dirty="0"/>
              <a:t>Perennial – Herbaceous thistle.</a:t>
            </a:r>
          </a:p>
          <a:p>
            <a:pPr marL="285750" indent="-285750">
              <a:buFont typeface="Arial" panose="020B0604020202020204" pitchFamily="34" charset="0"/>
              <a:buChar char="•"/>
            </a:pPr>
            <a:r>
              <a:rPr lang="en-US" sz="3200" dirty="0"/>
              <a:t>Deep, well-drained soil. pH 6.0-8.0</a:t>
            </a:r>
          </a:p>
          <a:p>
            <a:pPr marL="285750" indent="-285750">
              <a:buFont typeface="Arial" panose="020B0604020202020204" pitchFamily="34" charset="0"/>
              <a:buChar char="•"/>
            </a:pPr>
            <a:r>
              <a:rPr lang="en-US" sz="3200" dirty="0"/>
              <a:t>The optimum daytime temperature is 20–22°C (68–71.6°F) and optimum nighttime temperature is 12–14°C (53.6–57.2°F).  Temp. extremes reduce tenderness.</a:t>
            </a:r>
          </a:p>
          <a:p>
            <a:pPr marL="285750" indent="-285750">
              <a:buFont typeface="Arial" panose="020B0604020202020204" pitchFamily="34" charset="0"/>
              <a:buChar char="•"/>
            </a:pPr>
            <a:r>
              <a:rPr lang="en-US" sz="3200" dirty="0"/>
              <a:t>Planting: Usually as transplants or vegetatively from underground shoots.</a:t>
            </a:r>
          </a:p>
          <a:p>
            <a:pPr marL="285750" indent="-285750">
              <a:buFont typeface="Arial" panose="020B0604020202020204" pitchFamily="34" charset="0"/>
              <a:buChar char="•"/>
            </a:pPr>
            <a:r>
              <a:rPr lang="en-US" sz="3200" dirty="0">
                <a:solidFill>
                  <a:prstClr val="black"/>
                </a:solidFill>
              </a:rPr>
              <a:t>Soil test for fertilization recommendations</a:t>
            </a:r>
          </a:p>
          <a:p>
            <a:pPr marL="285750" indent="-285750">
              <a:buFont typeface="Arial" panose="020B0604020202020204" pitchFamily="34" charset="0"/>
              <a:buChar char="•"/>
            </a:pPr>
            <a:r>
              <a:rPr lang="en-US" sz="3200" dirty="0">
                <a:solidFill>
                  <a:prstClr val="black"/>
                </a:solidFill>
              </a:rPr>
              <a:t>Generally, ¼ lb. 8-8-8 per plant per month.</a:t>
            </a:r>
          </a:p>
        </p:txBody>
      </p:sp>
      <p:pic>
        <p:nvPicPr>
          <p:cNvPr id="5" name="Picture 4">
            <a:extLst>
              <a:ext uri="{FF2B5EF4-FFF2-40B4-BE49-F238E27FC236}">
                <a16:creationId xmlns:a16="http://schemas.microsoft.com/office/drawing/2014/main" id="{A92F639F-5FDC-442C-9239-3AA9B95BDDA8}"/>
              </a:ext>
            </a:extLst>
          </p:cNvPr>
          <p:cNvPicPr>
            <a:picLocks noChangeAspect="1"/>
          </p:cNvPicPr>
          <p:nvPr/>
        </p:nvPicPr>
        <p:blipFill>
          <a:blip r:embed="rId3"/>
          <a:stretch>
            <a:fillRect/>
          </a:stretch>
        </p:blipFill>
        <p:spPr>
          <a:xfrm>
            <a:off x="9258301" y="415498"/>
            <a:ext cx="2714308" cy="2035029"/>
          </a:xfrm>
          <a:prstGeom prst="rect">
            <a:avLst/>
          </a:prstGeom>
        </p:spPr>
      </p:pic>
      <p:pic>
        <p:nvPicPr>
          <p:cNvPr id="7" name="Picture 6">
            <a:extLst>
              <a:ext uri="{FF2B5EF4-FFF2-40B4-BE49-F238E27FC236}">
                <a16:creationId xmlns:a16="http://schemas.microsoft.com/office/drawing/2014/main" id="{24EAB7DB-1602-43B6-856C-A8CE95AE8FFB}"/>
              </a:ext>
            </a:extLst>
          </p:cNvPr>
          <p:cNvPicPr>
            <a:picLocks noChangeAspect="1"/>
          </p:cNvPicPr>
          <p:nvPr/>
        </p:nvPicPr>
        <p:blipFill>
          <a:blip r:embed="rId4"/>
          <a:stretch>
            <a:fillRect/>
          </a:stretch>
        </p:blipFill>
        <p:spPr>
          <a:xfrm>
            <a:off x="9258301" y="4696781"/>
            <a:ext cx="2880609" cy="2161219"/>
          </a:xfrm>
          <a:prstGeom prst="rect">
            <a:avLst/>
          </a:prstGeom>
        </p:spPr>
      </p:pic>
      <p:pic>
        <p:nvPicPr>
          <p:cNvPr id="9" name="Picture 8">
            <a:extLst>
              <a:ext uri="{FF2B5EF4-FFF2-40B4-BE49-F238E27FC236}">
                <a16:creationId xmlns:a16="http://schemas.microsoft.com/office/drawing/2014/main" id="{ADD68508-D90C-485B-8B87-437232B8C58A}"/>
              </a:ext>
            </a:extLst>
          </p:cNvPr>
          <p:cNvPicPr>
            <a:picLocks noChangeAspect="1"/>
          </p:cNvPicPr>
          <p:nvPr/>
        </p:nvPicPr>
        <p:blipFill>
          <a:blip r:embed="rId5"/>
          <a:stretch>
            <a:fillRect/>
          </a:stretch>
        </p:blipFill>
        <p:spPr>
          <a:xfrm>
            <a:off x="238124" y="176094"/>
            <a:ext cx="2619375" cy="1743075"/>
          </a:xfrm>
          <a:prstGeom prst="rect">
            <a:avLst/>
          </a:prstGeom>
        </p:spPr>
      </p:pic>
    </p:spTree>
    <p:extLst>
      <p:ext uri="{BB962C8B-B14F-4D97-AF65-F5344CB8AC3E}">
        <p14:creationId xmlns:p14="http://schemas.microsoft.com/office/powerpoint/2010/main" val="5733437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75B1E53-4CBF-44C1-A3B3-6DE01092DB70}"/>
              </a:ext>
            </a:extLst>
          </p:cNvPr>
          <p:cNvSpPr txBox="1"/>
          <p:nvPr/>
        </p:nvSpPr>
        <p:spPr>
          <a:xfrm>
            <a:off x="3074193" y="0"/>
            <a:ext cx="604361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800" dirty="0">
                <a:solidFill>
                  <a:prstClr val="black"/>
                </a:solidFill>
                <a:latin typeface="Calibri" panose="020F0502020204030204"/>
              </a:rPr>
              <a:t>Asteraceae</a:t>
            </a:r>
            <a:endPar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5" name="Table 4">
            <a:extLst>
              <a:ext uri="{FF2B5EF4-FFF2-40B4-BE49-F238E27FC236}">
                <a16:creationId xmlns:a16="http://schemas.microsoft.com/office/drawing/2014/main" id="{447145C3-34EF-4322-AE73-CD56EA2B5D30}"/>
              </a:ext>
            </a:extLst>
          </p:cNvPr>
          <p:cNvGraphicFramePr>
            <a:graphicFrameLocks noGrp="1"/>
          </p:cNvGraphicFramePr>
          <p:nvPr>
            <p:extLst>
              <p:ext uri="{D42A27DB-BD31-4B8C-83A1-F6EECF244321}">
                <p14:modId xmlns:p14="http://schemas.microsoft.com/office/powerpoint/2010/main" val="3705052877"/>
              </p:ext>
            </p:extLst>
          </p:nvPr>
        </p:nvGraphicFramePr>
        <p:xfrm>
          <a:off x="1310876" y="2484595"/>
          <a:ext cx="9570245" cy="2292032"/>
        </p:xfrm>
        <a:graphic>
          <a:graphicData uri="http://schemas.openxmlformats.org/drawingml/2006/table">
            <a:tbl>
              <a:tblPr firstRow="1" bandRow="1">
                <a:tableStyleId>{5C22544A-7EE6-4342-B048-85BDC9FD1C3A}</a:tableStyleId>
              </a:tblPr>
              <a:tblGrid>
                <a:gridCol w="4047544">
                  <a:extLst>
                    <a:ext uri="{9D8B030D-6E8A-4147-A177-3AD203B41FA5}">
                      <a16:colId xmlns:a16="http://schemas.microsoft.com/office/drawing/2014/main" val="891440840"/>
                    </a:ext>
                  </a:extLst>
                </a:gridCol>
                <a:gridCol w="1722227">
                  <a:extLst>
                    <a:ext uri="{9D8B030D-6E8A-4147-A177-3AD203B41FA5}">
                      <a16:colId xmlns:a16="http://schemas.microsoft.com/office/drawing/2014/main" val="1146807635"/>
                    </a:ext>
                  </a:extLst>
                </a:gridCol>
                <a:gridCol w="3800474">
                  <a:extLst>
                    <a:ext uri="{9D8B030D-6E8A-4147-A177-3AD203B41FA5}">
                      <a16:colId xmlns:a16="http://schemas.microsoft.com/office/drawing/2014/main" val="3998810928"/>
                    </a:ext>
                  </a:extLst>
                </a:gridCol>
              </a:tblGrid>
              <a:tr h="573008">
                <a:tc>
                  <a:txBody>
                    <a:bodyPr/>
                    <a:lstStyle/>
                    <a:p>
                      <a:r>
                        <a:rPr lang="en-US" sz="2800" dirty="0"/>
                        <a:t>Crop</a:t>
                      </a:r>
                    </a:p>
                  </a:txBody>
                  <a:tcPr/>
                </a:tc>
                <a:tc>
                  <a:txBody>
                    <a:bodyPr/>
                    <a:lstStyle/>
                    <a:p>
                      <a:r>
                        <a:rPr lang="en-US" sz="2800" dirty="0"/>
                        <a:t>Spacing</a:t>
                      </a:r>
                    </a:p>
                  </a:txBody>
                  <a:tcPr/>
                </a:tc>
                <a:tc>
                  <a:txBody>
                    <a:bodyPr/>
                    <a:lstStyle/>
                    <a:p>
                      <a:r>
                        <a:rPr lang="en-US" sz="2800" dirty="0"/>
                        <a:t>Days to Harvest</a:t>
                      </a:r>
                    </a:p>
                  </a:txBody>
                  <a:tcPr/>
                </a:tc>
                <a:extLst>
                  <a:ext uri="{0D108BD9-81ED-4DB2-BD59-A6C34878D82A}">
                    <a16:rowId xmlns:a16="http://schemas.microsoft.com/office/drawing/2014/main" val="2529027835"/>
                  </a:ext>
                </a:extLst>
              </a:tr>
              <a:tr h="573008">
                <a:tc>
                  <a:txBody>
                    <a:bodyPr/>
                    <a:lstStyle/>
                    <a:p>
                      <a:r>
                        <a:rPr lang="en-US" sz="2800" dirty="0"/>
                        <a:t>Artichoke</a:t>
                      </a:r>
                    </a:p>
                  </a:txBody>
                  <a:tcPr/>
                </a:tc>
                <a:tc>
                  <a:txBody>
                    <a:bodyPr/>
                    <a:lstStyle/>
                    <a:p>
                      <a:r>
                        <a:rPr lang="en-US" sz="2800" dirty="0"/>
                        <a:t>2-3’</a:t>
                      </a:r>
                    </a:p>
                  </a:txBody>
                  <a:tcPr/>
                </a:tc>
                <a:tc>
                  <a:txBody>
                    <a:bodyPr/>
                    <a:lstStyle/>
                    <a:p>
                      <a:r>
                        <a:rPr lang="en-US" sz="2800" dirty="0"/>
                        <a:t>75-85 from transplant</a:t>
                      </a:r>
                    </a:p>
                  </a:txBody>
                  <a:tcPr/>
                </a:tc>
                <a:extLst>
                  <a:ext uri="{0D108BD9-81ED-4DB2-BD59-A6C34878D82A}">
                    <a16:rowId xmlns:a16="http://schemas.microsoft.com/office/drawing/2014/main" val="4097640919"/>
                  </a:ext>
                </a:extLst>
              </a:tr>
              <a:tr h="573008">
                <a:tc>
                  <a:txBody>
                    <a:bodyPr/>
                    <a:lstStyle/>
                    <a:p>
                      <a:r>
                        <a:rPr lang="en-US" sz="2800" dirty="0"/>
                        <a:t>Lettuce</a:t>
                      </a:r>
                    </a:p>
                  </a:txBody>
                  <a:tcPr/>
                </a:tc>
                <a:tc>
                  <a:txBody>
                    <a:bodyPr/>
                    <a:lstStyle/>
                    <a:p>
                      <a:r>
                        <a:rPr lang="en-US" sz="2800" dirty="0"/>
                        <a:t>6-12”</a:t>
                      </a:r>
                    </a:p>
                  </a:txBody>
                  <a:tcPr/>
                </a:tc>
                <a:tc>
                  <a:txBody>
                    <a:bodyPr/>
                    <a:lstStyle/>
                    <a:p>
                      <a:r>
                        <a:rPr lang="en-US" sz="2800" dirty="0"/>
                        <a:t>28-58</a:t>
                      </a:r>
                    </a:p>
                  </a:txBody>
                  <a:tcPr/>
                </a:tc>
                <a:extLst>
                  <a:ext uri="{0D108BD9-81ED-4DB2-BD59-A6C34878D82A}">
                    <a16:rowId xmlns:a16="http://schemas.microsoft.com/office/drawing/2014/main" val="3763302708"/>
                  </a:ext>
                </a:extLst>
              </a:tr>
              <a:tr h="573008">
                <a:tc>
                  <a:txBody>
                    <a:bodyPr/>
                    <a:lstStyle/>
                    <a:p>
                      <a:r>
                        <a:rPr lang="en-US" sz="2800" dirty="0"/>
                        <a:t>Belgian Endive</a:t>
                      </a:r>
                    </a:p>
                  </a:txBody>
                  <a:tcPr/>
                </a:tc>
                <a:tc>
                  <a:txBody>
                    <a:bodyPr/>
                    <a:lstStyle/>
                    <a:p>
                      <a:r>
                        <a:rPr lang="en-US" sz="2800" dirty="0"/>
                        <a:t>2-4”</a:t>
                      </a:r>
                    </a:p>
                  </a:txBody>
                  <a:tcPr/>
                </a:tc>
                <a:tc>
                  <a:txBody>
                    <a:bodyPr/>
                    <a:lstStyle/>
                    <a:p>
                      <a:r>
                        <a:rPr lang="en-US" sz="2800" dirty="0"/>
                        <a:t>21-28 after forcing</a:t>
                      </a:r>
                    </a:p>
                  </a:txBody>
                  <a:tcPr/>
                </a:tc>
                <a:extLst>
                  <a:ext uri="{0D108BD9-81ED-4DB2-BD59-A6C34878D82A}">
                    <a16:rowId xmlns:a16="http://schemas.microsoft.com/office/drawing/2014/main" val="476657810"/>
                  </a:ext>
                </a:extLst>
              </a:tr>
            </a:tbl>
          </a:graphicData>
        </a:graphic>
      </p:graphicFrame>
      <p:sp>
        <p:nvSpPr>
          <p:cNvPr id="7" name="TextBox 6">
            <a:extLst>
              <a:ext uri="{FF2B5EF4-FFF2-40B4-BE49-F238E27FC236}">
                <a16:creationId xmlns:a16="http://schemas.microsoft.com/office/drawing/2014/main" id="{0EF7CAA8-F6B6-4B2C-ABF7-6328E27628D4}"/>
              </a:ext>
            </a:extLst>
          </p:cNvPr>
          <p:cNvSpPr txBox="1"/>
          <p:nvPr/>
        </p:nvSpPr>
        <p:spPr>
          <a:xfrm>
            <a:off x="666749" y="919460"/>
            <a:ext cx="1085850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Somewhat Variety Dependent, but in general:</a:t>
            </a:r>
          </a:p>
        </p:txBody>
      </p:sp>
    </p:spTree>
    <p:extLst>
      <p:ext uri="{BB962C8B-B14F-4D97-AF65-F5344CB8AC3E}">
        <p14:creationId xmlns:p14="http://schemas.microsoft.com/office/powerpoint/2010/main" val="16118952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AD0837-63C1-4AA9-B3A6-AF7D363971B9}"/>
              </a:ext>
            </a:extLst>
          </p:cNvPr>
          <p:cNvSpPr txBox="1"/>
          <p:nvPr/>
        </p:nvSpPr>
        <p:spPr>
          <a:xfrm>
            <a:off x="3074193" y="0"/>
            <a:ext cx="604361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Best Harvest</a:t>
            </a:r>
          </a:p>
        </p:txBody>
      </p:sp>
      <p:graphicFrame>
        <p:nvGraphicFramePr>
          <p:cNvPr id="7" name="Table 4">
            <a:extLst>
              <a:ext uri="{FF2B5EF4-FFF2-40B4-BE49-F238E27FC236}">
                <a16:creationId xmlns:a16="http://schemas.microsoft.com/office/drawing/2014/main" id="{262CAA1C-5CC6-4D38-B271-B8506E293557}"/>
              </a:ext>
            </a:extLst>
          </p:cNvPr>
          <p:cNvGraphicFramePr>
            <a:graphicFrameLocks noGrp="1"/>
          </p:cNvGraphicFramePr>
          <p:nvPr>
            <p:extLst>
              <p:ext uri="{D42A27DB-BD31-4B8C-83A1-F6EECF244321}">
                <p14:modId xmlns:p14="http://schemas.microsoft.com/office/powerpoint/2010/main" val="3140992337"/>
              </p:ext>
            </p:extLst>
          </p:nvPr>
        </p:nvGraphicFramePr>
        <p:xfrm>
          <a:off x="561975" y="2213789"/>
          <a:ext cx="11630025" cy="2967339"/>
        </p:xfrm>
        <a:graphic>
          <a:graphicData uri="http://schemas.openxmlformats.org/drawingml/2006/table">
            <a:tbl>
              <a:tblPr firstRow="1" bandRow="1">
                <a:tableStyleId>{5C22544A-7EE6-4342-B048-85BDC9FD1C3A}</a:tableStyleId>
              </a:tblPr>
              <a:tblGrid>
                <a:gridCol w="3609318">
                  <a:extLst>
                    <a:ext uri="{9D8B030D-6E8A-4147-A177-3AD203B41FA5}">
                      <a16:colId xmlns:a16="http://schemas.microsoft.com/office/drawing/2014/main" val="891440840"/>
                    </a:ext>
                  </a:extLst>
                </a:gridCol>
                <a:gridCol w="8020707">
                  <a:extLst>
                    <a:ext uri="{9D8B030D-6E8A-4147-A177-3AD203B41FA5}">
                      <a16:colId xmlns:a16="http://schemas.microsoft.com/office/drawing/2014/main" val="1146807635"/>
                    </a:ext>
                  </a:extLst>
                </a:gridCol>
              </a:tblGrid>
              <a:tr h="276976">
                <a:tc>
                  <a:txBody>
                    <a:bodyPr/>
                    <a:lstStyle/>
                    <a:p>
                      <a:r>
                        <a:rPr lang="en-US" sz="2200" dirty="0"/>
                        <a:t>Crop</a:t>
                      </a:r>
                    </a:p>
                  </a:txBody>
                  <a:tcPr/>
                </a:tc>
                <a:tc>
                  <a:txBody>
                    <a:bodyPr/>
                    <a:lstStyle/>
                    <a:p>
                      <a:r>
                        <a:rPr lang="en-US" sz="2200" dirty="0"/>
                        <a:t>Harvest</a:t>
                      </a:r>
                    </a:p>
                  </a:txBody>
                  <a:tcPr/>
                </a:tc>
                <a:extLst>
                  <a:ext uri="{0D108BD9-81ED-4DB2-BD59-A6C34878D82A}">
                    <a16:rowId xmlns:a16="http://schemas.microsoft.com/office/drawing/2014/main" val="2529027835"/>
                  </a:ext>
                </a:extLst>
              </a:tr>
              <a:tr h="846873">
                <a:tc>
                  <a:txBody>
                    <a:bodyPr/>
                    <a:lstStyle/>
                    <a:p>
                      <a:r>
                        <a:rPr lang="en-US" sz="2200" dirty="0"/>
                        <a:t>Artichoke</a:t>
                      </a:r>
                    </a:p>
                  </a:txBody>
                  <a:tcPr/>
                </a:tc>
                <a:tc>
                  <a:txBody>
                    <a:bodyPr/>
                    <a:lstStyle/>
                    <a:p>
                      <a:r>
                        <a:rPr lang="en-US" sz="2200" dirty="0"/>
                        <a:t>When flower bud is young and tight, before it starts to open</a:t>
                      </a:r>
                    </a:p>
                  </a:txBody>
                  <a:tcPr/>
                </a:tc>
                <a:extLst>
                  <a:ext uri="{0D108BD9-81ED-4DB2-BD59-A6C34878D82A}">
                    <a16:rowId xmlns:a16="http://schemas.microsoft.com/office/drawing/2014/main" val="4097640919"/>
                  </a:ext>
                </a:extLst>
              </a:tr>
              <a:tr h="846873">
                <a:tc>
                  <a:txBody>
                    <a:bodyPr/>
                    <a:lstStyle/>
                    <a:p>
                      <a:r>
                        <a:rPr lang="en-US" sz="2200" dirty="0"/>
                        <a:t>Lettuce</a:t>
                      </a:r>
                    </a:p>
                  </a:txBody>
                  <a:tcPr/>
                </a:tc>
                <a:tc>
                  <a:txBody>
                    <a:bodyPr/>
                    <a:lstStyle/>
                    <a:p>
                      <a:r>
                        <a:rPr lang="en-US" sz="2200" dirty="0"/>
                        <a:t>Leaf – as soon as desired size.</a:t>
                      </a:r>
                    </a:p>
                    <a:p>
                      <a:r>
                        <a:rPr lang="en-US" sz="2200" dirty="0"/>
                        <a:t>Loose head and head – as soon as desired size.</a:t>
                      </a:r>
                    </a:p>
                  </a:txBody>
                  <a:tcPr/>
                </a:tc>
                <a:extLst>
                  <a:ext uri="{0D108BD9-81ED-4DB2-BD59-A6C34878D82A}">
                    <a16:rowId xmlns:a16="http://schemas.microsoft.com/office/drawing/2014/main" val="3763302708"/>
                  </a:ext>
                </a:extLst>
              </a:tr>
              <a:tr h="846873">
                <a:tc>
                  <a:txBody>
                    <a:bodyPr/>
                    <a:lstStyle/>
                    <a:p>
                      <a:r>
                        <a:rPr lang="en-US" sz="2200" dirty="0"/>
                        <a:t>Belgian Endive</a:t>
                      </a:r>
                    </a:p>
                  </a:txBody>
                  <a:tcPr/>
                </a:tc>
                <a:tc>
                  <a:txBody>
                    <a:bodyPr/>
                    <a:lstStyle/>
                    <a:p>
                      <a:r>
                        <a:rPr lang="en-US" sz="2200" dirty="0"/>
                        <a:t>When new buds are 2-4” long after forcing.</a:t>
                      </a:r>
                    </a:p>
                  </a:txBody>
                  <a:tcPr/>
                </a:tc>
                <a:extLst>
                  <a:ext uri="{0D108BD9-81ED-4DB2-BD59-A6C34878D82A}">
                    <a16:rowId xmlns:a16="http://schemas.microsoft.com/office/drawing/2014/main" val="476657810"/>
                  </a:ext>
                </a:extLst>
              </a:tr>
            </a:tbl>
          </a:graphicData>
        </a:graphic>
      </p:graphicFrame>
    </p:spTree>
    <p:extLst>
      <p:ext uri="{BB962C8B-B14F-4D97-AF65-F5344CB8AC3E}">
        <p14:creationId xmlns:p14="http://schemas.microsoft.com/office/powerpoint/2010/main" val="19689141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F2B83EF-4CB0-4090-B806-81E8578C7754}"/>
              </a:ext>
            </a:extLst>
          </p:cNvPr>
          <p:cNvSpPr txBox="1"/>
          <p:nvPr/>
        </p:nvSpPr>
        <p:spPr>
          <a:xfrm>
            <a:off x="3074193" y="0"/>
            <a:ext cx="6043613" cy="830997"/>
          </a:xfrm>
          <a:prstGeom prst="rect">
            <a:avLst/>
          </a:prstGeom>
          <a:noFill/>
        </p:spPr>
        <p:txBody>
          <a:bodyPr wrap="square" rtlCol="0">
            <a:spAutoFit/>
          </a:bodyPr>
          <a:lstStyle/>
          <a:p>
            <a:pPr algn="ctr"/>
            <a:r>
              <a:rPr lang="en-US" sz="4800" dirty="0"/>
              <a:t>Asteraceae</a:t>
            </a:r>
          </a:p>
        </p:txBody>
      </p:sp>
      <p:sp>
        <p:nvSpPr>
          <p:cNvPr id="4" name="TextBox 3">
            <a:extLst>
              <a:ext uri="{FF2B5EF4-FFF2-40B4-BE49-F238E27FC236}">
                <a16:creationId xmlns:a16="http://schemas.microsoft.com/office/drawing/2014/main" id="{562F0973-7403-4260-B5A8-72D319A20C3D}"/>
              </a:ext>
            </a:extLst>
          </p:cNvPr>
          <p:cNvSpPr txBox="1"/>
          <p:nvPr/>
        </p:nvSpPr>
        <p:spPr>
          <a:xfrm>
            <a:off x="228601" y="1147822"/>
            <a:ext cx="6373416" cy="4524315"/>
          </a:xfrm>
          <a:prstGeom prst="rect">
            <a:avLst/>
          </a:prstGeom>
          <a:noFill/>
        </p:spPr>
        <p:txBody>
          <a:bodyPr wrap="square" rtlCol="0">
            <a:spAutoFit/>
          </a:bodyPr>
          <a:lstStyle/>
          <a:p>
            <a:r>
              <a:rPr lang="en-US" sz="3200" b="1" dirty="0"/>
              <a:t>Common Pests:</a:t>
            </a:r>
          </a:p>
          <a:p>
            <a:pPr marL="457200" indent="-457200">
              <a:buFont typeface="Arial" panose="020B0604020202020204" pitchFamily="34" charset="0"/>
              <a:buChar char="•"/>
            </a:pPr>
            <a:r>
              <a:rPr lang="en-US" sz="3200" b="1" dirty="0"/>
              <a:t>Aphids</a:t>
            </a:r>
            <a:r>
              <a:rPr lang="en-US" sz="3200" dirty="0"/>
              <a:t> – As you’ve already seen. Insecticidal soaps.</a:t>
            </a:r>
          </a:p>
          <a:p>
            <a:pPr marL="457200" indent="-457200">
              <a:buFont typeface="Arial" panose="020B0604020202020204" pitchFamily="34" charset="0"/>
              <a:buChar char="•"/>
            </a:pPr>
            <a:r>
              <a:rPr lang="en-US" sz="3200" b="1" dirty="0"/>
              <a:t>Lepidopteran caterpillars </a:t>
            </a:r>
            <a:r>
              <a:rPr lang="en-US" sz="3200" dirty="0"/>
              <a:t>– As already seen, use Bt.</a:t>
            </a:r>
          </a:p>
          <a:p>
            <a:pPr marL="457200" indent="-457200">
              <a:buFont typeface="Arial" panose="020B0604020202020204" pitchFamily="34" charset="0"/>
              <a:buChar char="•"/>
            </a:pPr>
            <a:r>
              <a:rPr lang="en-US" sz="3200" b="1" dirty="0"/>
              <a:t>Snails and slugs </a:t>
            </a:r>
            <a:r>
              <a:rPr lang="en-US" sz="3200" dirty="0"/>
              <a:t>– </a:t>
            </a:r>
            <a:r>
              <a:rPr lang="en-US" sz="3200" b="1" dirty="0"/>
              <a:t>Damage</a:t>
            </a:r>
            <a:r>
              <a:rPr lang="en-US" sz="3200" dirty="0"/>
              <a:t>: Irregularly shaped holes in leaves and stems; slime trails present; Frass. </a:t>
            </a:r>
            <a:r>
              <a:rPr lang="en-US" sz="3200" b="1" dirty="0"/>
              <a:t>Control</a:t>
            </a:r>
            <a:r>
              <a:rPr lang="en-US" sz="3200" dirty="0"/>
              <a:t>: Iron phosphate.</a:t>
            </a:r>
          </a:p>
        </p:txBody>
      </p:sp>
      <p:pic>
        <p:nvPicPr>
          <p:cNvPr id="5" name="Picture 4">
            <a:extLst>
              <a:ext uri="{FF2B5EF4-FFF2-40B4-BE49-F238E27FC236}">
                <a16:creationId xmlns:a16="http://schemas.microsoft.com/office/drawing/2014/main" id="{3F06D377-F7F3-4386-A90E-5DD46AE2B243}"/>
              </a:ext>
            </a:extLst>
          </p:cNvPr>
          <p:cNvPicPr>
            <a:picLocks noChangeAspect="1"/>
          </p:cNvPicPr>
          <p:nvPr/>
        </p:nvPicPr>
        <p:blipFill>
          <a:blip r:embed="rId3"/>
          <a:stretch>
            <a:fillRect/>
          </a:stretch>
        </p:blipFill>
        <p:spPr>
          <a:xfrm>
            <a:off x="9344025" y="830997"/>
            <a:ext cx="2619375" cy="1743075"/>
          </a:xfrm>
          <a:prstGeom prst="rect">
            <a:avLst/>
          </a:prstGeom>
        </p:spPr>
      </p:pic>
      <p:pic>
        <p:nvPicPr>
          <p:cNvPr id="6" name="Picture 5">
            <a:extLst>
              <a:ext uri="{FF2B5EF4-FFF2-40B4-BE49-F238E27FC236}">
                <a16:creationId xmlns:a16="http://schemas.microsoft.com/office/drawing/2014/main" id="{08A3E3DB-5D3B-41D2-8886-2274F6178FE2}"/>
              </a:ext>
            </a:extLst>
          </p:cNvPr>
          <p:cNvPicPr>
            <a:picLocks noChangeAspect="1"/>
          </p:cNvPicPr>
          <p:nvPr/>
        </p:nvPicPr>
        <p:blipFill>
          <a:blip r:embed="rId4"/>
          <a:stretch>
            <a:fillRect/>
          </a:stretch>
        </p:blipFill>
        <p:spPr>
          <a:xfrm>
            <a:off x="9230916" y="2981262"/>
            <a:ext cx="2619375" cy="1743075"/>
          </a:xfrm>
          <a:prstGeom prst="rect">
            <a:avLst/>
          </a:prstGeom>
        </p:spPr>
      </p:pic>
      <p:pic>
        <p:nvPicPr>
          <p:cNvPr id="7" name="Picture 6">
            <a:extLst>
              <a:ext uri="{FF2B5EF4-FFF2-40B4-BE49-F238E27FC236}">
                <a16:creationId xmlns:a16="http://schemas.microsoft.com/office/drawing/2014/main" id="{637FD2A2-50A6-4FA9-8CA0-B48B8B00F09A}"/>
              </a:ext>
            </a:extLst>
          </p:cNvPr>
          <p:cNvPicPr>
            <a:picLocks noChangeAspect="1"/>
          </p:cNvPicPr>
          <p:nvPr/>
        </p:nvPicPr>
        <p:blipFill>
          <a:blip r:embed="rId5"/>
          <a:stretch>
            <a:fillRect/>
          </a:stretch>
        </p:blipFill>
        <p:spPr>
          <a:xfrm>
            <a:off x="6545462" y="1419285"/>
            <a:ext cx="2628900" cy="1743075"/>
          </a:xfrm>
          <a:prstGeom prst="rect">
            <a:avLst/>
          </a:prstGeom>
        </p:spPr>
      </p:pic>
      <p:pic>
        <p:nvPicPr>
          <p:cNvPr id="8" name="Picture 7">
            <a:extLst>
              <a:ext uri="{FF2B5EF4-FFF2-40B4-BE49-F238E27FC236}">
                <a16:creationId xmlns:a16="http://schemas.microsoft.com/office/drawing/2014/main" id="{0AB76FC9-6718-4911-8F92-14A9400C79B3}"/>
              </a:ext>
            </a:extLst>
          </p:cNvPr>
          <p:cNvPicPr>
            <a:picLocks noChangeAspect="1"/>
          </p:cNvPicPr>
          <p:nvPr/>
        </p:nvPicPr>
        <p:blipFill>
          <a:blip r:embed="rId6"/>
          <a:stretch>
            <a:fillRect/>
          </a:stretch>
        </p:blipFill>
        <p:spPr>
          <a:xfrm>
            <a:off x="7049096" y="3852799"/>
            <a:ext cx="1847850" cy="2466975"/>
          </a:xfrm>
          <a:prstGeom prst="rect">
            <a:avLst/>
          </a:prstGeom>
        </p:spPr>
      </p:pic>
      <p:pic>
        <p:nvPicPr>
          <p:cNvPr id="9" name="Picture 8">
            <a:extLst>
              <a:ext uri="{FF2B5EF4-FFF2-40B4-BE49-F238E27FC236}">
                <a16:creationId xmlns:a16="http://schemas.microsoft.com/office/drawing/2014/main" id="{4EAB3C87-052D-4D0E-8EA2-D621AE8F6B3C}"/>
              </a:ext>
            </a:extLst>
          </p:cNvPr>
          <p:cNvPicPr>
            <a:picLocks noChangeAspect="1"/>
          </p:cNvPicPr>
          <p:nvPr/>
        </p:nvPicPr>
        <p:blipFill>
          <a:blip r:embed="rId7"/>
          <a:stretch>
            <a:fillRect/>
          </a:stretch>
        </p:blipFill>
        <p:spPr>
          <a:xfrm>
            <a:off x="9420224" y="4929186"/>
            <a:ext cx="2466975" cy="1847850"/>
          </a:xfrm>
          <a:prstGeom prst="rect">
            <a:avLst/>
          </a:prstGeom>
        </p:spPr>
      </p:pic>
    </p:spTree>
    <p:extLst>
      <p:ext uri="{BB962C8B-B14F-4D97-AF65-F5344CB8AC3E}">
        <p14:creationId xmlns:p14="http://schemas.microsoft.com/office/powerpoint/2010/main" val="1177796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0828FA-302B-4508-8100-5ACFB0F8E329}"/>
              </a:ext>
            </a:extLst>
          </p:cNvPr>
          <p:cNvSpPr txBox="1"/>
          <p:nvPr/>
        </p:nvSpPr>
        <p:spPr>
          <a:xfrm>
            <a:off x="3074193" y="0"/>
            <a:ext cx="6043613" cy="830997"/>
          </a:xfrm>
          <a:prstGeom prst="rect">
            <a:avLst/>
          </a:prstGeom>
          <a:noFill/>
        </p:spPr>
        <p:txBody>
          <a:bodyPr wrap="square" rtlCol="0">
            <a:spAutoFit/>
          </a:bodyPr>
          <a:lstStyle/>
          <a:p>
            <a:pPr algn="ctr"/>
            <a:r>
              <a:rPr lang="en-US" sz="4800" dirty="0"/>
              <a:t>Asteraceae</a:t>
            </a:r>
          </a:p>
        </p:txBody>
      </p:sp>
      <p:sp>
        <p:nvSpPr>
          <p:cNvPr id="4" name="TextBox 3">
            <a:extLst>
              <a:ext uri="{FF2B5EF4-FFF2-40B4-BE49-F238E27FC236}">
                <a16:creationId xmlns:a16="http://schemas.microsoft.com/office/drawing/2014/main" id="{79FBD572-1ADC-418B-8A5D-34F0AA27A119}"/>
              </a:ext>
            </a:extLst>
          </p:cNvPr>
          <p:cNvSpPr txBox="1"/>
          <p:nvPr/>
        </p:nvSpPr>
        <p:spPr>
          <a:xfrm>
            <a:off x="217750" y="863691"/>
            <a:ext cx="9178877" cy="5632311"/>
          </a:xfrm>
          <a:prstGeom prst="rect">
            <a:avLst/>
          </a:prstGeom>
          <a:noFill/>
        </p:spPr>
        <p:txBody>
          <a:bodyPr wrap="square" rtlCol="0">
            <a:spAutoFit/>
          </a:bodyPr>
          <a:lstStyle/>
          <a:p>
            <a:r>
              <a:rPr lang="en-US" sz="2400" b="1" dirty="0"/>
              <a:t>Common Diseases:</a:t>
            </a:r>
          </a:p>
          <a:p>
            <a:pPr marL="342900" indent="-342900">
              <a:buFont typeface="Arial" panose="020B0604020202020204" pitchFamily="34" charset="0"/>
              <a:buChar char="•"/>
            </a:pPr>
            <a:r>
              <a:rPr lang="en-US" sz="2400" b="1" dirty="0"/>
              <a:t>Lettuce drop </a:t>
            </a:r>
            <a:r>
              <a:rPr lang="en-US" sz="2400" dirty="0"/>
              <a:t>(</a:t>
            </a:r>
            <a:r>
              <a:rPr lang="en-US" sz="2400" i="1" dirty="0"/>
              <a:t>Sclerotinia minor, </a:t>
            </a:r>
            <a:r>
              <a:rPr lang="en-US" sz="2400" i="1" dirty="0" err="1"/>
              <a:t>Sclerotininia</a:t>
            </a:r>
            <a:r>
              <a:rPr lang="en-US" sz="2400" i="1" dirty="0"/>
              <a:t> </a:t>
            </a:r>
            <a:r>
              <a:rPr lang="en-US" sz="2400" i="1" dirty="0" err="1"/>
              <a:t>sclerotiorum</a:t>
            </a:r>
            <a:r>
              <a:rPr lang="en-US" sz="2400" dirty="0"/>
              <a:t>) – Survives 8-10 yrs. in soil. </a:t>
            </a:r>
            <a:r>
              <a:rPr lang="en-US" sz="2400" b="1" dirty="0"/>
              <a:t>Symptoms</a:t>
            </a:r>
            <a:r>
              <a:rPr lang="en-US" sz="2400" dirty="0"/>
              <a:t>: Wilting of outside leaves spreads inwards until whole plant is affected; soft watery lesions; leaves collapse and lie on soil surface; black fungal structures on infected leaf tissue and soil surface. </a:t>
            </a:r>
            <a:r>
              <a:rPr lang="en-US" sz="2400" b="1" dirty="0"/>
              <a:t>Control</a:t>
            </a:r>
            <a:r>
              <a:rPr lang="en-US" sz="2400" dirty="0"/>
              <a:t>: Avoid OH watering. Sanitation.</a:t>
            </a:r>
          </a:p>
          <a:p>
            <a:pPr marL="342900" indent="-342900">
              <a:buFont typeface="Arial" panose="020B0604020202020204" pitchFamily="34" charset="0"/>
              <a:buChar char="•"/>
            </a:pPr>
            <a:r>
              <a:rPr lang="en-US" sz="2400" b="1" dirty="0"/>
              <a:t>Bottom rot </a:t>
            </a:r>
            <a:r>
              <a:rPr lang="en-US" sz="2400" dirty="0"/>
              <a:t>(</a:t>
            </a:r>
            <a:r>
              <a:rPr lang="en-US" sz="2400" i="1" dirty="0"/>
              <a:t>Rhizoctonia </a:t>
            </a:r>
            <a:r>
              <a:rPr lang="en-US" sz="2400" i="1" dirty="0" err="1"/>
              <a:t>solani</a:t>
            </a:r>
            <a:r>
              <a:rPr lang="en-US" sz="2400" dirty="0"/>
              <a:t>) – </a:t>
            </a:r>
            <a:r>
              <a:rPr lang="en-US" sz="2400" b="1" dirty="0"/>
              <a:t>Symptoms</a:t>
            </a:r>
            <a:r>
              <a:rPr lang="en-US" sz="2400" dirty="0"/>
              <a:t>: Small red to brown spots on lower leaves, usually on underside of midrib which may expand rapidly causing the leaves to rot. As stems rot, head of lettuce becomes slimy and brown and collapses. </a:t>
            </a:r>
            <a:r>
              <a:rPr lang="en-US" sz="2400" b="1" dirty="0"/>
              <a:t>Control</a:t>
            </a:r>
            <a:r>
              <a:rPr lang="en-US" sz="2400" dirty="0"/>
              <a:t>: Avoid excessive irrigation. Mulch. </a:t>
            </a:r>
          </a:p>
          <a:p>
            <a:pPr marL="342900" indent="-342900">
              <a:buFont typeface="Arial" panose="020B0604020202020204" pitchFamily="34" charset="0"/>
              <a:buChar char="•"/>
            </a:pPr>
            <a:r>
              <a:rPr lang="en-US" sz="2400" b="1" dirty="0"/>
              <a:t>Lettuce Mosaic Virus (LMV) </a:t>
            </a:r>
            <a:r>
              <a:rPr lang="en-US" sz="2400" dirty="0"/>
              <a:t>-  Seedborne. Aphid vectored. </a:t>
            </a:r>
            <a:r>
              <a:rPr lang="en-US" sz="2400" b="1" dirty="0"/>
              <a:t>Symptoms</a:t>
            </a:r>
            <a:r>
              <a:rPr lang="en-US" sz="2400" dirty="0"/>
              <a:t>: Leaves of plants that are infected at a young stage are stunted, deformed, and (in some varieties) show a mosaic or mottling pattern. </a:t>
            </a:r>
            <a:r>
              <a:rPr lang="en-US" sz="2400" b="1" dirty="0"/>
              <a:t>Control</a:t>
            </a:r>
            <a:r>
              <a:rPr lang="en-US" sz="2400" dirty="0"/>
              <a:t>: Resistant varieties. Cert. seed.</a:t>
            </a:r>
          </a:p>
        </p:txBody>
      </p:sp>
      <p:grpSp>
        <p:nvGrpSpPr>
          <p:cNvPr id="11" name="Group 10">
            <a:extLst>
              <a:ext uri="{FF2B5EF4-FFF2-40B4-BE49-F238E27FC236}">
                <a16:creationId xmlns:a16="http://schemas.microsoft.com/office/drawing/2014/main" id="{9DAC434E-318B-4A1B-A14B-C4B3238D8E0A}"/>
              </a:ext>
            </a:extLst>
          </p:cNvPr>
          <p:cNvGrpSpPr/>
          <p:nvPr/>
        </p:nvGrpSpPr>
        <p:grpSpPr>
          <a:xfrm>
            <a:off x="10451050" y="3429000"/>
            <a:ext cx="1635662" cy="1510474"/>
            <a:chOff x="9481984" y="1520135"/>
            <a:chExt cx="1635662" cy="1510474"/>
          </a:xfrm>
        </p:grpSpPr>
        <p:pic>
          <p:nvPicPr>
            <p:cNvPr id="5" name="Picture 4">
              <a:extLst>
                <a:ext uri="{FF2B5EF4-FFF2-40B4-BE49-F238E27FC236}">
                  <a16:creationId xmlns:a16="http://schemas.microsoft.com/office/drawing/2014/main" id="{E9934E27-F605-4535-B363-A647333243DD}"/>
                </a:ext>
              </a:extLst>
            </p:cNvPr>
            <p:cNvPicPr>
              <a:picLocks noChangeAspect="1"/>
            </p:cNvPicPr>
            <p:nvPr/>
          </p:nvPicPr>
          <p:blipFill rotWithShape="1">
            <a:blip r:embed="rId3"/>
            <a:srcRect l="18592" r="16028" b="23752"/>
            <a:stretch/>
          </p:blipFill>
          <p:spPr>
            <a:xfrm>
              <a:off x="9481984" y="1520135"/>
              <a:ext cx="1635662" cy="1222807"/>
            </a:xfrm>
            <a:prstGeom prst="rect">
              <a:avLst/>
            </a:prstGeom>
          </p:spPr>
        </p:pic>
        <p:sp>
          <p:nvSpPr>
            <p:cNvPr id="7" name="Rectangle 6">
              <a:extLst>
                <a:ext uri="{FF2B5EF4-FFF2-40B4-BE49-F238E27FC236}">
                  <a16:creationId xmlns:a16="http://schemas.microsoft.com/office/drawing/2014/main" id="{25AD4AC7-4923-483C-9AD5-12A6399A7482}"/>
                </a:ext>
              </a:extLst>
            </p:cNvPr>
            <p:cNvSpPr/>
            <p:nvPr/>
          </p:nvSpPr>
          <p:spPr>
            <a:xfrm>
              <a:off x="9561263" y="2661277"/>
              <a:ext cx="1443921" cy="369332"/>
            </a:xfrm>
            <a:prstGeom prst="rect">
              <a:avLst/>
            </a:prstGeom>
          </p:spPr>
          <p:txBody>
            <a:bodyPr wrap="none">
              <a:spAutoFit/>
            </a:bodyPr>
            <a:lstStyle/>
            <a:p>
              <a:r>
                <a:rPr lang="en-US" dirty="0"/>
                <a:t>Lettuce drop </a:t>
              </a:r>
            </a:p>
          </p:txBody>
        </p:sp>
      </p:grpSp>
      <p:grpSp>
        <p:nvGrpSpPr>
          <p:cNvPr id="12" name="Group 11">
            <a:extLst>
              <a:ext uri="{FF2B5EF4-FFF2-40B4-BE49-F238E27FC236}">
                <a16:creationId xmlns:a16="http://schemas.microsoft.com/office/drawing/2014/main" id="{D525EF4B-CDC7-4962-8638-104109D9876A}"/>
              </a:ext>
            </a:extLst>
          </p:cNvPr>
          <p:cNvGrpSpPr/>
          <p:nvPr/>
        </p:nvGrpSpPr>
        <p:grpSpPr>
          <a:xfrm>
            <a:off x="10208163" y="132377"/>
            <a:ext cx="1878550" cy="2941982"/>
            <a:chOff x="10051000" y="3718539"/>
            <a:chExt cx="1878550" cy="2941982"/>
          </a:xfrm>
        </p:grpSpPr>
        <p:pic>
          <p:nvPicPr>
            <p:cNvPr id="6" name="Picture 5">
              <a:extLst>
                <a:ext uri="{FF2B5EF4-FFF2-40B4-BE49-F238E27FC236}">
                  <a16:creationId xmlns:a16="http://schemas.microsoft.com/office/drawing/2014/main" id="{0BF89751-1C98-46C9-B406-E087FEA65D4D}"/>
                </a:ext>
              </a:extLst>
            </p:cNvPr>
            <p:cNvPicPr>
              <a:picLocks noChangeAspect="1"/>
            </p:cNvPicPr>
            <p:nvPr/>
          </p:nvPicPr>
          <p:blipFill>
            <a:blip r:embed="rId4"/>
            <a:stretch>
              <a:fillRect/>
            </a:stretch>
          </p:blipFill>
          <p:spPr>
            <a:xfrm>
              <a:off x="10051000" y="3718539"/>
              <a:ext cx="1878549" cy="1163737"/>
            </a:xfrm>
            <a:prstGeom prst="rect">
              <a:avLst/>
            </a:prstGeom>
          </p:spPr>
        </p:pic>
        <p:sp>
          <p:nvSpPr>
            <p:cNvPr id="8" name="Rectangle 7">
              <a:extLst>
                <a:ext uri="{FF2B5EF4-FFF2-40B4-BE49-F238E27FC236}">
                  <a16:creationId xmlns:a16="http://schemas.microsoft.com/office/drawing/2014/main" id="{9B88B8ED-9F17-4F44-B93D-2B81E0FDC4E8}"/>
                </a:ext>
              </a:extLst>
            </p:cNvPr>
            <p:cNvSpPr/>
            <p:nvPr/>
          </p:nvSpPr>
          <p:spPr>
            <a:xfrm>
              <a:off x="10336025" y="4882276"/>
              <a:ext cx="1292598" cy="369332"/>
            </a:xfrm>
            <a:prstGeom prst="rect">
              <a:avLst/>
            </a:prstGeom>
          </p:spPr>
          <p:txBody>
            <a:bodyPr wrap="none">
              <a:spAutoFit/>
            </a:bodyPr>
            <a:lstStyle/>
            <a:p>
              <a:r>
                <a:rPr lang="en-US" dirty="0"/>
                <a:t>Bottom rot </a:t>
              </a:r>
            </a:p>
          </p:txBody>
        </p:sp>
        <p:pic>
          <p:nvPicPr>
            <p:cNvPr id="9" name="Picture 8">
              <a:extLst>
                <a:ext uri="{FF2B5EF4-FFF2-40B4-BE49-F238E27FC236}">
                  <a16:creationId xmlns:a16="http://schemas.microsoft.com/office/drawing/2014/main" id="{48B5283A-7DAA-4F78-B419-C7E61FFD0421}"/>
                </a:ext>
              </a:extLst>
            </p:cNvPr>
            <p:cNvPicPr>
              <a:picLocks noChangeAspect="1"/>
            </p:cNvPicPr>
            <p:nvPr/>
          </p:nvPicPr>
          <p:blipFill>
            <a:blip r:embed="rId5"/>
            <a:stretch>
              <a:fillRect/>
            </a:stretch>
          </p:blipFill>
          <p:spPr>
            <a:xfrm>
              <a:off x="10051000" y="5251608"/>
              <a:ext cx="1878550" cy="1408913"/>
            </a:xfrm>
            <a:prstGeom prst="rect">
              <a:avLst/>
            </a:prstGeom>
          </p:spPr>
        </p:pic>
      </p:grpSp>
      <p:grpSp>
        <p:nvGrpSpPr>
          <p:cNvPr id="14" name="Group 13">
            <a:extLst>
              <a:ext uri="{FF2B5EF4-FFF2-40B4-BE49-F238E27FC236}">
                <a16:creationId xmlns:a16="http://schemas.microsoft.com/office/drawing/2014/main" id="{E9B1029C-A676-4124-99DE-5623139A6A5D}"/>
              </a:ext>
            </a:extLst>
          </p:cNvPr>
          <p:cNvGrpSpPr/>
          <p:nvPr/>
        </p:nvGrpSpPr>
        <p:grpSpPr>
          <a:xfrm>
            <a:off x="9906227" y="5006448"/>
            <a:ext cx="2085975" cy="1851552"/>
            <a:chOff x="9906227" y="5006448"/>
            <a:chExt cx="2085975" cy="1851552"/>
          </a:xfrm>
        </p:grpSpPr>
        <p:pic>
          <p:nvPicPr>
            <p:cNvPr id="10" name="Picture 9">
              <a:extLst>
                <a:ext uri="{FF2B5EF4-FFF2-40B4-BE49-F238E27FC236}">
                  <a16:creationId xmlns:a16="http://schemas.microsoft.com/office/drawing/2014/main" id="{51D45485-693A-4C29-8032-78227D89E3D5}"/>
                </a:ext>
              </a:extLst>
            </p:cNvPr>
            <p:cNvPicPr>
              <a:picLocks noChangeAspect="1"/>
            </p:cNvPicPr>
            <p:nvPr/>
          </p:nvPicPr>
          <p:blipFill rotWithShape="1">
            <a:blip r:embed="rId6"/>
            <a:srcRect l="6624" r="6375" b="8639"/>
            <a:stretch/>
          </p:blipFill>
          <p:spPr>
            <a:xfrm>
              <a:off x="9906227" y="5006448"/>
              <a:ext cx="2085975" cy="1489554"/>
            </a:xfrm>
            <a:prstGeom prst="rect">
              <a:avLst/>
            </a:prstGeom>
          </p:spPr>
        </p:pic>
        <p:sp>
          <p:nvSpPr>
            <p:cNvPr id="13" name="TextBox 12">
              <a:extLst>
                <a:ext uri="{FF2B5EF4-FFF2-40B4-BE49-F238E27FC236}">
                  <a16:creationId xmlns:a16="http://schemas.microsoft.com/office/drawing/2014/main" id="{9AEDDD09-C6F2-475F-A68E-56EB7473E501}"/>
                </a:ext>
              </a:extLst>
            </p:cNvPr>
            <p:cNvSpPr txBox="1"/>
            <p:nvPr/>
          </p:nvSpPr>
          <p:spPr>
            <a:xfrm>
              <a:off x="10530329" y="6488668"/>
              <a:ext cx="650337" cy="369332"/>
            </a:xfrm>
            <a:prstGeom prst="rect">
              <a:avLst/>
            </a:prstGeom>
            <a:noFill/>
          </p:spPr>
          <p:txBody>
            <a:bodyPr wrap="square" rtlCol="0">
              <a:spAutoFit/>
            </a:bodyPr>
            <a:lstStyle/>
            <a:p>
              <a:r>
                <a:rPr lang="en-US" dirty="0"/>
                <a:t>LMV</a:t>
              </a:r>
            </a:p>
          </p:txBody>
        </p:sp>
      </p:grpSp>
    </p:spTree>
    <p:extLst>
      <p:ext uri="{BB962C8B-B14F-4D97-AF65-F5344CB8AC3E}">
        <p14:creationId xmlns:p14="http://schemas.microsoft.com/office/powerpoint/2010/main" val="2743828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18A0351-92B8-400C-B547-F11136202781}"/>
              </a:ext>
            </a:extLst>
          </p:cNvPr>
          <p:cNvSpPr txBox="1"/>
          <p:nvPr/>
        </p:nvSpPr>
        <p:spPr>
          <a:xfrm>
            <a:off x="3881437" y="0"/>
            <a:ext cx="4429125" cy="830997"/>
          </a:xfrm>
          <a:prstGeom prst="rect">
            <a:avLst/>
          </a:prstGeom>
          <a:noFill/>
        </p:spPr>
        <p:txBody>
          <a:bodyPr wrap="square" rtlCol="0">
            <a:spAutoFit/>
          </a:bodyPr>
          <a:lstStyle/>
          <a:p>
            <a:pPr algn="ctr"/>
            <a:r>
              <a:rPr lang="en-US" sz="4800" dirty="0"/>
              <a:t>Chenopodiaceae</a:t>
            </a:r>
          </a:p>
        </p:txBody>
      </p:sp>
      <p:sp>
        <p:nvSpPr>
          <p:cNvPr id="3" name="TextBox 2">
            <a:extLst>
              <a:ext uri="{FF2B5EF4-FFF2-40B4-BE49-F238E27FC236}">
                <a16:creationId xmlns:a16="http://schemas.microsoft.com/office/drawing/2014/main" id="{157B1E3E-B79C-4F7C-BF34-2DEC13FC445D}"/>
              </a:ext>
            </a:extLst>
          </p:cNvPr>
          <p:cNvSpPr txBox="1"/>
          <p:nvPr/>
        </p:nvSpPr>
        <p:spPr>
          <a:xfrm>
            <a:off x="273843" y="1166842"/>
            <a:ext cx="6969920" cy="5632311"/>
          </a:xfrm>
          <a:prstGeom prst="rect">
            <a:avLst/>
          </a:prstGeom>
          <a:noFill/>
        </p:spPr>
        <p:txBody>
          <a:bodyPr wrap="square" rtlCol="0">
            <a:spAutoFit/>
          </a:bodyPr>
          <a:lstStyle/>
          <a:p>
            <a:pPr marL="571500" indent="-571500">
              <a:buFont typeface="Arial" panose="020B0604020202020204" pitchFamily="34" charset="0"/>
              <a:buChar char="•"/>
            </a:pPr>
            <a:r>
              <a:rPr lang="en-US" sz="3600" b="1" dirty="0"/>
              <a:t>Includes</a:t>
            </a:r>
            <a:r>
              <a:rPr lang="en-US" sz="3600" dirty="0"/>
              <a:t>: Beets, Spinach, Chard</a:t>
            </a:r>
          </a:p>
          <a:p>
            <a:pPr marL="571500" indent="-571500">
              <a:buFont typeface="Arial" panose="020B0604020202020204" pitchFamily="34" charset="0"/>
              <a:buChar char="•"/>
            </a:pPr>
            <a:r>
              <a:rPr lang="en-US" sz="3600" b="1" dirty="0"/>
              <a:t>Leaves</a:t>
            </a:r>
            <a:r>
              <a:rPr lang="en-US" sz="3600" dirty="0"/>
              <a:t>: Simple</a:t>
            </a:r>
          </a:p>
          <a:p>
            <a:pPr marL="571500" indent="-571500">
              <a:buFont typeface="Arial" panose="020B0604020202020204" pitchFamily="34" charset="0"/>
              <a:buChar char="•"/>
            </a:pPr>
            <a:r>
              <a:rPr lang="en-US" sz="3600" b="1" dirty="0"/>
              <a:t>Flowers</a:t>
            </a:r>
            <a:r>
              <a:rPr lang="en-US" sz="3600" dirty="0"/>
              <a:t>: Minute and inconspicuous, greenish. The calyx usually consists of 1-5 sepals (usually 5). There are no petals. There are 2 (rarely 3 to 5) styles or stigmas.</a:t>
            </a:r>
          </a:p>
          <a:p>
            <a:pPr marL="571500" indent="-571500">
              <a:buFont typeface="Arial" panose="020B0604020202020204" pitchFamily="34" charset="0"/>
              <a:buChar char="•"/>
            </a:pPr>
            <a:r>
              <a:rPr lang="en-US" sz="3600" b="1" dirty="0"/>
              <a:t>Fruit</a:t>
            </a:r>
            <a:r>
              <a:rPr lang="en-US" sz="3600" dirty="0"/>
              <a:t>: Achene</a:t>
            </a:r>
          </a:p>
          <a:p>
            <a:pPr marL="571500" indent="-571500">
              <a:buFont typeface="Arial" panose="020B0604020202020204" pitchFamily="34" charset="0"/>
              <a:buChar char="•"/>
            </a:pPr>
            <a:r>
              <a:rPr lang="en-US" sz="3600" b="1" dirty="0"/>
              <a:t>Biennial</a:t>
            </a:r>
          </a:p>
        </p:txBody>
      </p:sp>
      <p:pic>
        <p:nvPicPr>
          <p:cNvPr id="4" name="Picture 3">
            <a:extLst>
              <a:ext uri="{FF2B5EF4-FFF2-40B4-BE49-F238E27FC236}">
                <a16:creationId xmlns:a16="http://schemas.microsoft.com/office/drawing/2014/main" id="{9F7E874A-EF8A-4569-A0C1-6FAEB4D4DB42}"/>
              </a:ext>
            </a:extLst>
          </p:cNvPr>
          <p:cNvPicPr>
            <a:picLocks noChangeAspect="1"/>
          </p:cNvPicPr>
          <p:nvPr/>
        </p:nvPicPr>
        <p:blipFill>
          <a:blip r:embed="rId3"/>
          <a:stretch>
            <a:fillRect/>
          </a:stretch>
        </p:blipFill>
        <p:spPr>
          <a:xfrm>
            <a:off x="10010669" y="645891"/>
            <a:ext cx="1907488" cy="2940271"/>
          </a:xfrm>
          <a:prstGeom prst="rect">
            <a:avLst/>
          </a:prstGeom>
        </p:spPr>
      </p:pic>
      <p:pic>
        <p:nvPicPr>
          <p:cNvPr id="5" name="Picture 4">
            <a:extLst>
              <a:ext uri="{FF2B5EF4-FFF2-40B4-BE49-F238E27FC236}">
                <a16:creationId xmlns:a16="http://schemas.microsoft.com/office/drawing/2014/main" id="{76261E4D-94C0-4478-9C05-7DCE96FEECF2}"/>
              </a:ext>
            </a:extLst>
          </p:cNvPr>
          <p:cNvPicPr>
            <a:picLocks noChangeAspect="1"/>
          </p:cNvPicPr>
          <p:nvPr/>
        </p:nvPicPr>
        <p:blipFill>
          <a:blip r:embed="rId4"/>
          <a:stretch>
            <a:fillRect/>
          </a:stretch>
        </p:blipFill>
        <p:spPr>
          <a:xfrm>
            <a:off x="8481005" y="4479819"/>
            <a:ext cx="3134075" cy="2319334"/>
          </a:xfrm>
          <a:prstGeom prst="rect">
            <a:avLst/>
          </a:prstGeom>
        </p:spPr>
      </p:pic>
      <p:pic>
        <p:nvPicPr>
          <p:cNvPr id="6" name="Picture 5">
            <a:extLst>
              <a:ext uri="{FF2B5EF4-FFF2-40B4-BE49-F238E27FC236}">
                <a16:creationId xmlns:a16="http://schemas.microsoft.com/office/drawing/2014/main" id="{1F6E7C82-BB37-49AD-B41E-A94BE616D990}"/>
              </a:ext>
            </a:extLst>
          </p:cNvPr>
          <p:cNvPicPr>
            <a:picLocks noChangeAspect="1"/>
          </p:cNvPicPr>
          <p:nvPr/>
        </p:nvPicPr>
        <p:blipFill rotWithShape="1">
          <a:blip r:embed="rId5"/>
          <a:srcRect l="24063" r="20390"/>
          <a:stretch/>
        </p:blipFill>
        <p:spPr>
          <a:xfrm>
            <a:off x="7243763" y="963859"/>
            <a:ext cx="2474485" cy="3348037"/>
          </a:xfrm>
          <a:prstGeom prst="rect">
            <a:avLst/>
          </a:prstGeom>
        </p:spPr>
      </p:pic>
    </p:spTree>
    <p:extLst>
      <p:ext uri="{BB962C8B-B14F-4D97-AF65-F5344CB8AC3E}">
        <p14:creationId xmlns:p14="http://schemas.microsoft.com/office/powerpoint/2010/main" val="14709481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7DB6D46-1C39-4B0D-898D-18F60A95E3D6}"/>
              </a:ext>
            </a:extLst>
          </p:cNvPr>
          <p:cNvSpPr txBox="1"/>
          <p:nvPr/>
        </p:nvSpPr>
        <p:spPr>
          <a:xfrm>
            <a:off x="1809750" y="0"/>
            <a:ext cx="8572500" cy="830997"/>
          </a:xfrm>
          <a:prstGeom prst="rect">
            <a:avLst/>
          </a:prstGeom>
          <a:noFill/>
        </p:spPr>
        <p:txBody>
          <a:bodyPr wrap="square" rtlCol="0">
            <a:spAutoFit/>
          </a:bodyPr>
          <a:lstStyle/>
          <a:p>
            <a:pPr algn="ctr"/>
            <a:r>
              <a:rPr lang="en-US" sz="4800" dirty="0"/>
              <a:t>Growing Beets, Spinach &amp; Chard</a:t>
            </a:r>
          </a:p>
        </p:txBody>
      </p:sp>
      <p:sp>
        <p:nvSpPr>
          <p:cNvPr id="3" name="TextBox 2">
            <a:extLst>
              <a:ext uri="{FF2B5EF4-FFF2-40B4-BE49-F238E27FC236}">
                <a16:creationId xmlns:a16="http://schemas.microsoft.com/office/drawing/2014/main" id="{7BC08CDB-D23D-4E16-B679-12858BDED50C}"/>
              </a:ext>
            </a:extLst>
          </p:cNvPr>
          <p:cNvSpPr txBox="1"/>
          <p:nvPr/>
        </p:nvSpPr>
        <p:spPr>
          <a:xfrm>
            <a:off x="300039" y="1012954"/>
            <a:ext cx="5795962" cy="5693866"/>
          </a:xfrm>
          <a:prstGeom prst="rect">
            <a:avLst/>
          </a:prstGeom>
          <a:noFill/>
        </p:spPr>
        <p:txBody>
          <a:bodyPr wrap="square" rtlCol="0">
            <a:spAutoFit/>
          </a:bodyPr>
          <a:lstStyle/>
          <a:p>
            <a:pPr marL="285750" indent="-285750">
              <a:buFont typeface="Arial" panose="020B0604020202020204" pitchFamily="34" charset="0"/>
              <a:buChar char="•"/>
            </a:pPr>
            <a:r>
              <a:rPr lang="en-US" sz="2800" dirty="0"/>
              <a:t>Cool Season: Fall/Winter/Early Spring</a:t>
            </a:r>
          </a:p>
          <a:p>
            <a:pPr marL="285750" indent="-285750">
              <a:buFont typeface="Arial" panose="020B0604020202020204" pitchFamily="34" charset="0"/>
              <a:buChar char="•"/>
            </a:pPr>
            <a:r>
              <a:rPr lang="en-US" sz="2800" dirty="0"/>
              <a:t>Full Sun</a:t>
            </a:r>
          </a:p>
          <a:p>
            <a:pPr marL="285750" indent="-285750">
              <a:buFont typeface="Arial" panose="020B0604020202020204" pitchFamily="34" charset="0"/>
              <a:buChar char="•"/>
            </a:pPr>
            <a:r>
              <a:rPr lang="en-US" sz="2800" dirty="0"/>
              <a:t>Well-drained soil high in organic matter; pH 6.3-6.8.</a:t>
            </a:r>
          </a:p>
          <a:p>
            <a:pPr marL="285750" indent="-285750">
              <a:buFont typeface="Arial" panose="020B0604020202020204" pitchFamily="34" charset="0"/>
              <a:buChar char="•"/>
            </a:pPr>
            <a:r>
              <a:rPr lang="en-US" sz="2800" dirty="0"/>
              <a:t>Germination: 59-69</a:t>
            </a:r>
            <a:r>
              <a:rPr lang="en-US" sz="2800" baseline="30000" dirty="0"/>
              <a:t>o</a:t>
            </a:r>
            <a:r>
              <a:rPr lang="en-US" sz="2800" dirty="0"/>
              <a:t>F</a:t>
            </a:r>
          </a:p>
          <a:p>
            <a:pPr marL="285750" indent="-285750">
              <a:buFont typeface="Arial" panose="020B0604020202020204" pitchFamily="34" charset="0"/>
              <a:buChar char="•"/>
            </a:pPr>
            <a:r>
              <a:rPr lang="en-US" sz="2800" dirty="0"/>
              <a:t>Planting: Direct seed; Chard and Spinach can be transplants.</a:t>
            </a:r>
          </a:p>
          <a:p>
            <a:pPr marL="285750" indent="-285750">
              <a:buFont typeface="Arial" panose="020B0604020202020204" pitchFamily="34" charset="0"/>
              <a:buChar char="•"/>
            </a:pPr>
            <a:r>
              <a:rPr lang="en-US" sz="2800" dirty="0">
                <a:solidFill>
                  <a:prstClr val="black"/>
                </a:solidFill>
              </a:rPr>
              <a:t>Soil test for fertilization recommendations</a:t>
            </a:r>
          </a:p>
          <a:p>
            <a:pPr marL="285750" indent="-285750">
              <a:buFont typeface="Arial" panose="020B0604020202020204" pitchFamily="34" charset="0"/>
              <a:buChar char="•"/>
            </a:pPr>
            <a:r>
              <a:rPr lang="en-US" sz="2800" dirty="0"/>
              <a:t>Generally, 2-2.5 lbs. 8-8-8/100 ft2 prior to planting and again when 4-6” tall.</a:t>
            </a:r>
          </a:p>
        </p:txBody>
      </p:sp>
      <p:pic>
        <p:nvPicPr>
          <p:cNvPr id="5" name="Picture 4">
            <a:extLst>
              <a:ext uri="{FF2B5EF4-FFF2-40B4-BE49-F238E27FC236}">
                <a16:creationId xmlns:a16="http://schemas.microsoft.com/office/drawing/2014/main" id="{B30D7A13-9AB6-4942-B775-CDCA4FCF96A7}"/>
              </a:ext>
            </a:extLst>
          </p:cNvPr>
          <p:cNvPicPr>
            <a:picLocks noChangeAspect="1"/>
          </p:cNvPicPr>
          <p:nvPr/>
        </p:nvPicPr>
        <p:blipFill>
          <a:blip r:embed="rId3"/>
          <a:stretch>
            <a:fillRect/>
          </a:stretch>
        </p:blipFill>
        <p:spPr>
          <a:xfrm>
            <a:off x="10382250" y="2466290"/>
            <a:ext cx="1761897" cy="3426249"/>
          </a:xfrm>
          <a:prstGeom prst="rect">
            <a:avLst/>
          </a:prstGeom>
        </p:spPr>
      </p:pic>
      <p:pic>
        <p:nvPicPr>
          <p:cNvPr id="6" name="Picture 5">
            <a:extLst>
              <a:ext uri="{FF2B5EF4-FFF2-40B4-BE49-F238E27FC236}">
                <a16:creationId xmlns:a16="http://schemas.microsoft.com/office/drawing/2014/main" id="{226A2427-EC88-4969-B06D-6D261BAB932A}"/>
              </a:ext>
            </a:extLst>
          </p:cNvPr>
          <p:cNvPicPr>
            <a:picLocks noChangeAspect="1"/>
          </p:cNvPicPr>
          <p:nvPr/>
        </p:nvPicPr>
        <p:blipFill>
          <a:blip r:embed="rId4"/>
          <a:stretch>
            <a:fillRect/>
          </a:stretch>
        </p:blipFill>
        <p:spPr>
          <a:xfrm>
            <a:off x="10096272" y="675590"/>
            <a:ext cx="2047875" cy="1533525"/>
          </a:xfrm>
          <a:prstGeom prst="rect">
            <a:avLst/>
          </a:prstGeom>
        </p:spPr>
      </p:pic>
      <p:pic>
        <p:nvPicPr>
          <p:cNvPr id="7" name="Picture 6">
            <a:extLst>
              <a:ext uri="{FF2B5EF4-FFF2-40B4-BE49-F238E27FC236}">
                <a16:creationId xmlns:a16="http://schemas.microsoft.com/office/drawing/2014/main" id="{6B806536-F31E-444B-AE4F-184C5585CDF8}"/>
              </a:ext>
            </a:extLst>
          </p:cNvPr>
          <p:cNvPicPr>
            <a:picLocks noChangeAspect="1"/>
          </p:cNvPicPr>
          <p:nvPr/>
        </p:nvPicPr>
        <p:blipFill>
          <a:blip r:embed="rId5"/>
          <a:stretch>
            <a:fillRect/>
          </a:stretch>
        </p:blipFill>
        <p:spPr>
          <a:xfrm>
            <a:off x="7727156" y="1036081"/>
            <a:ext cx="2304477" cy="1533525"/>
          </a:xfrm>
          <a:prstGeom prst="rect">
            <a:avLst/>
          </a:prstGeom>
        </p:spPr>
      </p:pic>
      <p:pic>
        <p:nvPicPr>
          <p:cNvPr id="8" name="Picture 7">
            <a:extLst>
              <a:ext uri="{FF2B5EF4-FFF2-40B4-BE49-F238E27FC236}">
                <a16:creationId xmlns:a16="http://schemas.microsoft.com/office/drawing/2014/main" id="{496F98AD-62A5-471F-A0CA-9D9B71B8544E}"/>
              </a:ext>
            </a:extLst>
          </p:cNvPr>
          <p:cNvPicPr>
            <a:picLocks noChangeAspect="1"/>
          </p:cNvPicPr>
          <p:nvPr/>
        </p:nvPicPr>
        <p:blipFill>
          <a:blip r:embed="rId6"/>
          <a:stretch>
            <a:fillRect/>
          </a:stretch>
        </p:blipFill>
        <p:spPr>
          <a:xfrm>
            <a:off x="5538213" y="1902498"/>
            <a:ext cx="1838326" cy="1838326"/>
          </a:xfrm>
          <a:prstGeom prst="rect">
            <a:avLst/>
          </a:prstGeom>
        </p:spPr>
      </p:pic>
      <p:pic>
        <p:nvPicPr>
          <p:cNvPr id="9" name="Picture 8">
            <a:extLst>
              <a:ext uri="{FF2B5EF4-FFF2-40B4-BE49-F238E27FC236}">
                <a16:creationId xmlns:a16="http://schemas.microsoft.com/office/drawing/2014/main" id="{9F1F17FA-0E31-44E2-9C9C-7122A3744E7B}"/>
              </a:ext>
            </a:extLst>
          </p:cNvPr>
          <p:cNvPicPr>
            <a:picLocks noChangeAspect="1"/>
          </p:cNvPicPr>
          <p:nvPr/>
        </p:nvPicPr>
        <p:blipFill>
          <a:blip r:embed="rId7"/>
          <a:stretch>
            <a:fillRect/>
          </a:stretch>
        </p:blipFill>
        <p:spPr>
          <a:xfrm>
            <a:off x="7569706" y="2674709"/>
            <a:ext cx="2738438" cy="1533525"/>
          </a:xfrm>
          <a:prstGeom prst="rect">
            <a:avLst/>
          </a:prstGeom>
        </p:spPr>
      </p:pic>
      <p:pic>
        <p:nvPicPr>
          <p:cNvPr id="10" name="Picture 9">
            <a:extLst>
              <a:ext uri="{FF2B5EF4-FFF2-40B4-BE49-F238E27FC236}">
                <a16:creationId xmlns:a16="http://schemas.microsoft.com/office/drawing/2014/main" id="{4EE764DD-AFE9-4C02-8066-A2E18CE87609}"/>
              </a:ext>
            </a:extLst>
          </p:cNvPr>
          <p:cNvPicPr>
            <a:picLocks noChangeAspect="1"/>
          </p:cNvPicPr>
          <p:nvPr/>
        </p:nvPicPr>
        <p:blipFill>
          <a:blip r:embed="rId8"/>
          <a:stretch>
            <a:fillRect/>
          </a:stretch>
        </p:blipFill>
        <p:spPr>
          <a:xfrm>
            <a:off x="8027043" y="4762824"/>
            <a:ext cx="2580989" cy="1711308"/>
          </a:xfrm>
          <a:prstGeom prst="rect">
            <a:avLst/>
          </a:prstGeom>
        </p:spPr>
      </p:pic>
      <p:pic>
        <p:nvPicPr>
          <p:cNvPr id="11" name="Picture 10">
            <a:extLst>
              <a:ext uri="{FF2B5EF4-FFF2-40B4-BE49-F238E27FC236}">
                <a16:creationId xmlns:a16="http://schemas.microsoft.com/office/drawing/2014/main" id="{B9DEB3DB-79EE-471D-8637-FB0E9B87D991}"/>
              </a:ext>
            </a:extLst>
          </p:cNvPr>
          <p:cNvPicPr>
            <a:picLocks noChangeAspect="1"/>
          </p:cNvPicPr>
          <p:nvPr/>
        </p:nvPicPr>
        <p:blipFill>
          <a:blip r:embed="rId9"/>
          <a:stretch>
            <a:fillRect/>
          </a:stretch>
        </p:blipFill>
        <p:spPr>
          <a:xfrm>
            <a:off x="5893160" y="4426257"/>
            <a:ext cx="2047875" cy="2047875"/>
          </a:xfrm>
          <a:prstGeom prst="rect">
            <a:avLst/>
          </a:prstGeom>
        </p:spPr>
      </p:pic>
    </p:spTree>
    <p:extLst>
      <p:ext uri="{BB962C8B-B14F-4D97-AF65-F5344CB8AC3E}">
        <p14:creationId xmlns:p14="http://schemas.microsoft.com/office/powerpoint/2010/main" val="28806819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1586AEB-3752-49F4-AB2A-8B314DE1D47D}"/>
              </a:ext>
            </a:extLst>
          </p:cNvPr>
          <p:cNvSpPr txBox="1"/>
          <p:nvPr/>
        </p:nvSpPr>
        <p:spPr>
          <a:xfrm>
            <a:off x="3074193" y="0"/>
            <a:ext cx="604361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800" dirty="0">
                <a:solidFill>
                  <a:prstClr val="black"/>
                </a:solidFill>
                <a:latin typeface="Calibri" panose="020F0502020204030204"/>
              </a:rPr>
              <a:t>Chenopodiaceae</a:t>
            </a:r>
            <a:endPar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5" name="Table 4">
            <a:extLst>
              <a:ext uri="{FF2B5EF4-FFF2-40B4-BE49-F238E27FC236}">
                <a16:creationId xmlns:a16="http://schemas.microsoft.com/office/drawing/2014/main" id="{31BF02D1-82CE-42DA-958E-A3F9FC1DA0A6}"/>
              </a:ext>
            </a:extLst>
          </p:cNvPr>
          <p:cNvGraphicFramePr>
            <a:graphicFrameLocks noGrp="1"/>
          </p:cNvGraphicFramePr>
          <p:nvPr>
            <p:extLst>
              <p:ext uri="{D42A27DB-BD31-4B8C-83A1-F6EECF244321}">
                <p14:modId xmlns:p14="http://schemas.microsoft.com/office/powerpoint/2010/main" val="1907745742"/>
              </p:ext>
            </p:extLst>
          </p:nvPr>
        </p:nvGraphicFramePr>
        <p:xfrm>
          <a:off x="1310876" y="2484595"/>
          <a:ext cx="9570245" cy="2292032"/>
        </p:xfrm>
        <a:graphic>
          <a:graphicData uri="http://schemas.openxmlformats.org/drawingml/2006/table">
            <a:tbl>
              <a:tblPr firstRow="1" bandRow="1">
                <a:tableStyleId>{5C22544A-7EE6-4342-B048-85BDC9FD1C3A}</a:tableStyleId>
              </a:tblPr>
              <a:tblGrid>
                <a:gridCol w="4047544">
                  <a:extLst>
                    <a:ext uri="{9D8B030D-6E8A-4147-A177-3AD203B41FA5}">
                      <a16:colId xmlns:a16="http://schemas.microsoft.com/office/drawing/2014/main" val="891440840"/>
                    </a:ext>
                  </a:extLst>
                </a:gridCol>
                <a:gridCol w="1722227">
                  <a:extLst>
                    <a:ext uri="{9D8B030D-6E8A-4147-A177-3AD203B41FA5}">
                      <a16:colId xmlns:a16="http://schemas.microsoft.com/office/drawing/2014/main" val="1146807635"/>
                    </a:ext>
                  </a:extLst>
                </a:gridCol>
                <a:gridCol w="3800474">
                  <a:extLst>
                    <a:ext uri="{9D8B030D-6E8A-4147-A177-3AD203B41FA5}">
                      <a16:colId xmlns:a16="http://schemas.microsoft.com/office/drawing/2014/main" val="3998810928"/>
                    </a:ext>
                  </a:extLst>
                </a:gridCol>
              </a:tblGrid>
              <a:tr h="573008">
                <a:tc>
                  <a:txBody>
                    <a:bodyPr/>
                    <a:lstStyle/>
                    <a:p>
                      <a:r>
                        <a:rPr lang="en-US" sz="2800" dirty="0"/>
                        <a:t>Crop</a:t>
                      </a:r>
                    </a:p>
                  </a:txBody>
                  <a:tcPr/>
                </a:tc>
                <a:tc>
                  <a:txBody>
                    <a:bodyPr/>
                    <a:lstStyle/>
                    <a:p>
                      <a:r>
                        <a:rPr lang="en-US" sz="2800" dirty="0"/>
                        <a:t>Spacing</a:t>
                      </a:r>
                    </a:p>
                  </a:txBody>
                  <a:tcPr/>
                </a:tc>
                <a:tc>
                  <a:txBody>
                    <a:bodyPr/>
                    <a:lstStyle/>
                    <a:p>
                      <a:r>
                        <a:rPr lang="en-US" sz="2800" dirty="0"/>
                        <a:t>Days to Harvest</a:t>
                      </a:r>
                    </a:p>
                  </a:txBody>
                  <a:tcPr/>
                </a:tc>
                <a:extLst>
                  <a:ext uri="{0D108BD9-81ED-4DB2-BD59-A6C34878D82A}">
                    <a16:rowId xmlns:a16="http://schemas.microsoft.com/office/drawing/2014/main" val="2529027835"/>
                  </a:ext>
                </a:extLst>
              </a:tr>
              <a:tr h="573008">
                <a:tc>
                  <a:txBody>
                    <a:bodyPr/>
                    <a:lstStyle/>
                    <a:p>
                      <a:r>
                        <a:rPr lang="en-US" sz="2800" dirty="0"/>
                        <a:t>Beet</a:t>
                      </a:r>
                    </a:p>
                  </a:txBody>
                  <a:tcPr/>
                </a:tc>
                <a:tc>
                  <a:txBody>
                    <a:bodyPr/>
                    <a:lstStyle/>
                    <a:p>
                      <a:r>
                        <a:rPr lang="en-US" sz="2800" dirty="0"/>
                        <a:t>2-4’</a:t>
                      </a:r>
                    </a:p>
                  </a:txBody>
                  <a:tcPr/>
                </a:tc>
                <a:tc>
                  <a:txBody>
                    <a:bodyPr/>
                    <a:lstStyle/>
                    <a:p>
                      <a:r>
                        <a:rPr lang="en-US" sz="2800" dirty="0"/>
                        <a:t>55-60</a:t>
                      </a:r>
                    </a:p>
                  </a:txBody>
                  <a:tcPr/>
                </a:tc>
                <a:extLst>
                  <a:ext uri="{0D108BD9-81ED-4DB2-BD59-A6C34878D82A}">
                    <a16:rowId xmlns:a16="http://schemas.microsoft.com/office/drawing/2014/main" val="4097640919"/>
                  </a:ext>
                </a:extLst>
              </a:tr>
              <a:tr h="573008">
                <a:tc>
                  <a:txBody>
                    <a:bodyPr/>
                    <a:lstStyle/>
                    <a:p>
                      <a:r>
                        <a:rPr lang="en-US" sz="2800" dirty="0"/>
                        <a:t>Chard</a:t>
                      </a:r>
                    </a:p>
                  </a:txBody>
                  <a:tcPr/>
                </a:tc>
                <a:tc>
                  <a:txBody>
                    <a:bodyPr/>
                    <a:lstStyle/>
                    <a:p>
                      <a:r>
                        <a:rPr lang="en-US" sz="2800" dirty="0"/>
                        <a:t>6-8”</a:t>
                      </a:r>
                    </a:p>
                  </a:txBody>
                  <a:tcPr/>
                </a:tc>
                <a:tc>
                  <a:txBody>
                    <a:bodyPr/>
                    <a:lstStyle/>
                    <a:p>
                      <a:r>
                        <a:rPr lang="en-US" sz="2800" dirty="0"/>
                        <a:t>25-55</a:t>
                      </a:r>
                    </a:p>
                  </a:txBody>
                  <a:tcPr/>
                </a:tc>
                <a:extLst>
                  <a:ext uri="{0D108BD9-81ED-4DB2-BD59-A6C34878D82A}">
                    <a16:rowId xmlns:a16="http://schemas.microsoft.com/office/drawing/2014/main" val="3763302708"/>
                  </a:ext>
                </a:extLst>
              </a:tr>
              <a:tr h="573008">
                <a:tc>
                  <a:txBody>
                    <a:bodyPr/>
                    <a:lstStyle/>
                    <a:p>
                      <a:r>
                        <a:rPr lang="en-US" sz="2800" dirty="0"/>
                        <a:t>Spinach</a:t>
                      </a:r>
                    </a:p>
                  </a:txBody>
                  <a:tcPr/>
                </a:tc>
                <a:tc>
                  <a:txBody>
                    <a:bodyPr/>
                    <a:lstStyle/>
                    <a:p>
                      <a:r>
                        <a:rPr lang="en-US" sz="2800" dirty="0"/>
                        <a:t>3-6”</a:t>
                      </a:r>
                    </a:p>
                  </a:txBody>
                  <a:tcPr/>
                </a:tc>
                <a:tc>
                  <a:txBody>
                    <a:bodyPr/>
                    <a:lstStyle/>
                    <a:p>
                      <a:r>
                        <a:rPr lang="en-US" sz="2800" dirty="0"/>
                        <a:t>35-45</a:t>
                      </a:r>
                    </a:p>
                  </a:txBody>
                  <a:tcPr/>
                </a:tc>
                <a:extLst>
                  <a:ext uri="{0D108BD9-81ED-4DB2-BD59-A6C34878D82A}">
                    <a16:rowId xmlns:a16="http://schemas.microsoft.com/office/drawing/2014/main" val="476657810"/>
                  </a:ext>
                </a:extLst>
              </a:tr>
            </a:tbl>
          </a:graphicData>
        </a:graphic>
      </p:graphicFrame>
      <p:sp>
        <p:nvSpPr>
          <p:cNvPr id="7" name="TextBox 6">
            <a:extLst>
              <a:ext uri="{FF2B5EF4-FFF2-40B4-BE49-F238E27FC236}">
                <a16:creationId xmlns:a16="http://schemas.microsoft.com/office/drawing/2014/main" id="{4136464E-D73E-4F79-BC89-5632AE037226}"/>
              </a:ext>
            </a:extLst>
          </p:cNvPr>
          <p:cNvSpPr txBox="1"/>
          <p:nvPr/>
        </p:nvSpPr>
        <p:spPr>
          <a:xfrm>
            <a:off x="666749" y="919460"/>
            <a:ext cx="1085850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Somewhat Variety Dependent, but in general:</a:t>
            </a:r>
          </a:p>
        </p:txBody>
      </p:sp>
    </p:spTree>
    <p:extLst>
      <p:ext uri="{BB962C8B-B14F-4D97-AF65-F5344CB8AC3E}">
        <p14:creationId xmlns:p14="http://schemas.microsoft.com/office/powerpoint/2010/main" val="11663159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DB2324-66D9-4314-8DFB-F275917E9312}"/>
              </a:ext>
            </a:extLst>
          </p:cNvPr>
          <p:cNvSpPr txBox="1"/>
          <p:nvPr/>
        </p:nvSpPr>
        <p:spPr>
          <a:xfrm>
            <a:off x="3074193" y="0"/>
            <a:ext cx="604361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Best Harvest</a:t>
            </a:r>
          </a:p>
        </p:txBody>
      </p:sp>
      <p:graphicFrame>
        <p:nvGraphicFramePr>
          <p:cNvPr id="5" name="Table 4">
            <a:extLst>
              <a:ext uri="{FF2B5EF4-FFF2-40B4-BE49-F238E27FC236}">
                <a16:creationId xmlns:a16="http://schemas.microsoft.com/office/drawing/2014/main" id="{F91515B2-BFB0-4B96-95DB-20D4B108107D}"/>
              </a:ext>
            </a:extLst>
          </p:cNvPr>
          <p:cNvGraphicFramePr>
            <a:graphicFrameLocks noGrp="1"/>
          </p:cNvGraphicFramePr>
          <p:nvPr>
            <p:extLst>
              <p:ext uri="{D42A27DB-BD31-4B8C-83A1-F6EECF244321}">
                <p14:modId xmlns:p14="http://schemas.microsoft.com/office/powerpoint/2010/main" val="2869301314"/>
              </p:ext>
            </p:extLst>
          </p:nvPr>
        </p:nvGraphicFramePr>
        <p:xfrm>
          <a:off x="561975" y="2213789"/>
          <a:ext cx="11630025" cy="2967339"/>
        </p:xfrm>
        <a:graphic>
          <a:graphicData uri="http://schemas.openxmlformats.org/drawingml/2006/table">
            <a:tbl>
              <a:tblPr firstRow="1" bandRow="1">
                <a:tableStyleId>{5C22544A-7EE6-4342-B048-85BDC9FD1C3A}</a:tableStyleId>
              </a:tblPr>
              <a:tblGrid>
                <a:gridCol w="3609318">
                  <a:extLst>
                    <a:ext uri="{9D8B030D-6E8A-4147-A177-3AD203B41FA5}">
                      <a16:colId xmlns:a16="http://schemas.microsoft.com/office/drawing/2014/main" val="891440840"/>
                    </a:ext>
                  </a:extLst>
                </a:gridCol>
                <a:gridCol w="8020707">
                  <a:extLst>
                    <a:ext uri="{9D8B030D-6E8A-4147-A177-3AD203B41FA5}">
                      <a16:colId xmlns:a16="http://schemas.microsoft.com/office/drawing/2014/main" val="1146807635"/>
                    </a:ext>
                  </a:extLst>
                </a:gridCol>
              </a:tblGrid>
              <a:tr h="276976">
                <a:tc>
                  <a:txBody>
                    <a:bodyPr/>
                    <a:lstStyle/>
                    <a:p>
                      <a:r>
                        <a:rPr lang="en-US" sz="2200" dirty="0"/>
                        <a:t>Crop</a:t>
                      </a:r>
                    </a:p>
                  </a:txBody>
                  <a:tcPr/>
                </a:tc>
                <a:tc>
                  <a:txBody>
                    <a:bodyPr/>
                    <a:lstStyle/>
                    <a:p>
                      <a:r>
                        <a:rPr lang="en-US" sz="2200" dirty="0"/>
                        <a:t>Harvest</a:t>
                      </a:r>
                    </a:p>
                  </a:txBody>
                  <a:tcPr/>
                </a:tc>
                <a:extLst>
                  <a:ext uri="{0D108BD9-81ED-4DB2-BD59-A6C34878D82A}">
                    <a16:rowId xmlns:a16="http://schemas.microsoft.com/office/drawing/2014/main" val="2529027835"/>
                  </a:ext>
                </a:extLst>
              </a:tr>
              <a:tr h="846873">
                <a:tc>
                  <a:txBody>
                    <a:bodyPr/>
                    <a:lstStyle/>
                    <a:p>
                      <a:r>
                        <a:rPr lang="en-US" sz="2200" dirty="0"/>
                        <a:t>Beet</a:t>
                      </a:r>
                    </a:p>
                  </a:txBody>
                  <a:tcPr/>
                </a:tc>
                <a:tc>
                  <a:txBody>
                    <a:bodyPr/>
                    <a:lstStyle/>
                    <a:p>
                      <a:r>
                        <a:rPr lang="en-US" sz="2200" dirty="0"/>
                        <a:t>Young beets when roots are 1-2” diameter</a:t>
                      </a:r>
                    </a:p>
                    <a:p>
                      <a:r>
                        <a:rPr lang="en-US" sz="2200" dirty="0"/>
                        <a:t>Mature beets when roots are sized, usually, 3-5” diameter</a:t>
                      </a:r>
                    </a:p>
                  </a:txBody>
                  <a:tcPr/>
                </a:tc>
                <a:extLst>
                  <a:ext uri="{0D108BD9-81ED-4DB2-BD59-A6C34878D82A}">
                    <a16:rowId xmlns:a16="http://schemas.microsoft.com/office/drawing/2014/main" val="4097640919"/>
                  </a:ext>
                </a:extLst>
              </a:tr>
              <a:tr h="846873">
                <a:tc>
                  <a:txBody>
                    <a:bodyPr/>
                    <a:lstStyle/>
                    <a:p>
                      <a:r>
                        <a:rPr lang="en-US" sz="2200" dirty="0"/>
                        <a:t>Chard</a:t>
                      </a:r>
                    </a:p>
                  </a:txBody>
                  <a:tcPr/>
                </a:tc>
                <a:tc>
                  <a:txBody>
                    <a:bodyPr/>
                    <a:lstStyle/>
                    <a:p>
                      <a:r>
                        <a:rPr lang="en-US" sz="2200" dirty="0"/>
                        <a:t>As soon as leaves reached desired size but are still tender</a:t>
                      </a:r>
                    </a:p>
                  </a:txBody>
                  <a:tcPr/>
                </a:tc>
                <a:extLst>
                  <a:ext uri="{0D108BD9-81ED-4DB2-BD59-A6C34878D82A}">
                    <a16:rowId xmlns:a16="http://schemas.microsoft.com/office/drawing/2014/main" val="3763302708"/>
                  </a:ext>
                </a:extLst>
              </a:tr>
              <a:tr h="846873">
                <a:tc>
                  <a:txBody>
                    <a:bodyPr/>
                    <a:lstStyle/>
                    <a:p>
                      <a:r>
                        <a:rPr lang="en-US" sz="2200" dirty="0"/>
                        <a:t>Spinach</a:t>
                      </a:r>
                    </a:p>
                  </a:txBody>
                  <a:tcPr/>
                </a:tc>
                <a:tc>
                  <a:txBody>
                    <a:bodyPr/>
                    <a:lstStyle/>
                    <a:p>
                      <a:r>
                        <a:rPr lang="en-US" sz="2200" dirty="0"/>
                        <a:t>Leaves or whole plants when dark green, young and tender</a:t>
                      </a:r>
                    </a:p>
                  </a:txBody>
                  <a:tcPr/>
                </a:tc>
                <a:extLst>
                  <a:ext uri="{0D108BD9-81ED-4DB2-BD59-A6C34878D82A}">
                    <a16:rowId xmlns:a16="http://schemas.microsoft.com/office/drawing/2014/main" val="476657810"/>
                  </a:ext>
                </a:extLst>
              </a:tr>
            </a:tbl>
          </a:graphicData>
        </a:graphic>
      </p:graphicFrame>
    </p:spTree>
    <p:extLst>
      <p:ext uri="{BB962C8B-B14F-4D97-AF65-F5344CB8AC3E}">
        <p14:creationId xmlns:p14="http://schemas.microsoft.com/office/powerpoint/2010/main" val="15981580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CAE5BE6-7E90-413F-810C-A3504732CE0B}"/>
              </a:ext>
            </a:extLst>
          </p:cNvPr>
          <p:cNvSpPr txBox="1"/>
          <p:nvPr/>
        </p:nvSpPr>
        <p:spPr>
          <a:xfrm>
            <a:off x="3074193" y="0"/>
            <a:ext cx="6043613" cy="830997"/>
          </a:xfrm>
          <a:prstGeom prst="rect">
            <a:avLst/>
          </a:prstGeom>
          <a:noFill/>
        </p:spPr>
        <p:txBody>
          <a:bodyPr wrap="square" rtlCol="0">
            <a:spAutoFit/>
          </a:bodyPr>
          <a:lstStyle/>
          <a:p>
            <a:pPr algn="ctr"/>
            <a:r>
              <a:rPr lang="en-US" sz="4800" dirty="0" err="1"/>
              <a:t>Amarylidaceae</a:t>
            </a:r>
            <a:endParaRPr lang="en-US" sz="4800" dirty="0"/>
          </a:p>
        </p:txBody>
      </p:sp>
      <p:sp>
        <p:nvSpPr>
          <p:cNvPr id="3" name="TextBox 2">
            <a:extLst>
              <a:ext uri="{FF2B5EF4-FFF2-40B4-BE49-F238E27FC236}">
                <a16:creationId xmlns:a16="http://schemas.microsoft.com/office/drawing/2014/main" id="{F041C107-3B44-4E4B-BA1D-65C05A9DA77C}"/>
              </a:ext>
            </a:extLst>
          </p:cNvPr>
          <p:cNvSpPr txBox="1"/>
          <p:nvPr/>
        </p:nvSpPr>
        <p:spPr>
          <a:xfrm>
            <a:off x="114294" y="869027"/>
            <a:ext cx="6043613" cy="5940088"/>
          </a:xfrm>
          <a:prstGeom prst="rect">
            <a:avLst/>
          </a:prstGeom>
          <a:noFill/>
        </p:spPr>
        <p:txBody>
          <a:bodyPr wrap="square" rtlCol="0">
            <a:spAutoFit/>
          </a:bodyPr>
          <a:lstStyle/>
          <a:p>
            <a:pPr marL="571500" indent="-571500">
              <a:buFont typeface="Arial" panose="020B0604020202020204" pitchFamily="34" charset="0"/>
              <a:buChar char="•"/>
            </a:pPr>
            <a:r>
              <a:rPr lang="en-US" sz="3800" dirty="0" err="1"/>
              <a:t>Amarylidaceae</a:t>
            </a:r>
            <a:r>
              <a:rPr lang="en-US" sz="3800" dirty="0"/>
              <a:t> (formerly Alliaceae) Characteristics:</a:t>
            </a:r>
          </a:p>
          <a:p>
            <a:pPr marL="571500" indent="-571500">
              <a:buFont typeface="Arial" panose="020B0604020202020204" pitchFamily="34" charset="0"/>
              <a:buChar char="•"/>
            </a:pPr>
            <a:r>
              <a:rPr lang="en-US" sz="3800" dirty="0"/>
              <a:t>Perennial</a:t>
            </a:r>
          </a:p>
          <a:p>
            <a:pPr marL="571500" indent="-571500">
              <a:buFont typeface="Arial" panose="020B0604020202020204" pitchFamily="34" charset="0"/>
              <a:buChar char="•"/>
            </a:pPr>
            <a:r>
              <a:rPr lang="en-US" sz="3800" dirty="0"/>
              <a:t>Monocots</a:t>
            </a:r>
          </a:p>
          <a:p>
            <a:pPr marL="571500" indent="-571500">
              <a:buFont typeface="Arial" panose="020B0604020202020204" pitchFamily="34" charset="0"/>
              <a:buChar char="•"/>
            </a:pPr>
            <a:r>
              <a:rPr lang="en-US" sz="3800" dirty="0"/>
              <a:t>Produces bulbs</a:t>
            </a:r>
          </a:p>
          <a:p>
            <a:pPr marL="571500" indent="-571500">
              <a:buFont typeface="Arial" panose="020B0604020202020204" pitchFamily="34" charset="0"/>
              <a:buChar char="•"/>
            </a:pPr>
            <a:r>
              <a:rPr lang="en-US" sz="3800" b="1" dirty="0"/>
              <a:t>Flowers</a:t>
            </a:r>
            <a:r>
              <a:rPr lang="en-US" sz="3800" dirty="0"/>
              <a:t>: parts in 3’s, flowers usually clustered in a ball</a:t>
            </a:r>
          </a:p>
          <a:p>
            <a:pPr marL="571500" indent="-571500">
              <a:buFont typeface="Arial" panose="020B0604020202020204" pitchFamily="34" charset="0"/>
              <a:buChar char="•"/>
            </a:pPr>
            <a:r>
              <a:rPr lang="en-US" sz="3800" b="1" dirty="0"/>
              <a:t>Fruit</a:t>
            </a:r>
            <a:r>
              <a:rPr lang="en-US" sz="3800" dirty="0"/>
              <a:t>: Dry capsule with black seeds</a:t>
            </a:r>
          </a:p>
        </p:txBody>
      </p:sp>
      <p:pic>
        <p:nvPicPr>
          <p:cNvPr id="4" name="Picture 3">
            <a:extLst>
              <a:ext uri="{FF2B5EF4-FFF2-40B4-BE49-F238E27FC236}">
                <a16:creationId xmlns:a16="http://schemas.microsoft.com/office/drawing/2014/main" id="{6253CE9A-A6C7-4E4B-9365-4DEE0D84DF2F}"/>
              </a:ext>
            </a:extLst>
          </p:cNvPr>
          <p:cNvPicPr>
            <a:picLocks noChangeAspect="1"/>
          </p:cNvPicPr>
          <p:nvPr/>
        </p:nvPicPr>
        <p:blipFill>
          <a:blip r:embed="rId3"/>
          <a:stretch>
            <a:fillRect/>
          </a:stretch>
        </p:blipFill>
        <p:spPr>
          <a:xfrm>
            <a:off x="9583974" y="830997"/>
            <a:ext cx="2466975" cy="1847850"/>
          </a:xfrm>
          <a:prstGeom prst="rect">
            <a:avLst/>
          </a:prstGeom>
        </p:spPr>
      </p:pic>
      <p:pic>
        <p:nvPicPr>
          <p:cNvPr id="5" name="Picture 4">
            <a:extLst>
              <a:ext uri="{FF2B5EF4-FFF2-40B4-BE49-F238E27FC236}">
                <a16:creationId xmlns:a16="http://schemas.microsoft.com/office/drawing/2014/main" id="{430E3DC5-9BC7-48C5-90CB-B904D9A7C356}"/>
              </a:ext>
            </a:extLst>
          </p:cNvPr>
          <p:cNvPicPr>
            <a:picLocks noChangeAspect="1"/>
          </p:cNvPicPr>
          <p:nvPr/>
        </p:nvPicPr>
        <p:blipFill rotWithShape="1">
          <a:blip r:embed="rId4"/>
          <a:srcRect b="6250"/>
          <a:stretch/>
        </p:blipFill>
        <p:spPr>
          <a:xfrm>
            <a:off x="5920769" y="1717723"/>
            <a:ext cx="3430121" cy="2986617"/>
          </a:xfrm>
          <a:prstGeom prst="rect">
            <a:avLst/>
          </a:prstGeom>
        </p:spPr>
      </p:pic>
      <p:grpSp>
        <p:nvGrpSpPr>
          <p:cNvPr id="21" name="Group 20">
            <a:extLst>
              <a:ext uri="{FF2B5EF4-FFF2-40B4-BE49-F238E27FC236}">
                <a16:creationId xmlns:a16="http://schemas.microsoft.com/office/drawing/2014/main" id="{A9301590-5A32-4FDB-BA44-3ACA7F2DC130}"/>
              </a:ext>
            </a:extLst>
          </p:cNvPr>
          <p:cNvGrpSpPr/>
          <p:nvPr/>
        </p:nvGrpSpPr>
        <p:grpSpPr>
          <a:xfrm>
            <a:off x="8456241" y="3923215"/>
            <a:ext cx="3735759" cy="2568819"/>
            <a:chOff x="1057275" y="3799633"/>
            <a:chExt cx="3735759" cy="2568819"/>
          </a:xfrm>
        </p:grpSpPr>
        <p:pic>
          <p:nvPicPr>
            <p:cNvPr id="7" name="Picture 6">
              <a:extLst>
                <a:ext uri="{FF2B5EF4-FFF2-40B4-BE49-F238E27FC236}">
                  <a16:creationId xmlns:a16="http://schemas.microsoft.com/office/drawing/2014/main" id="{A834FEAF-2E3A-4B4F-BE79-5B9BDD64F93A}"/>
                </a:ext>
              </a:extLst>
            </p:cNvPr>
            <p:cNvPicPr>
              <a:picLocks noChangeAspect="1"/>
            </p:cNvPicPr>
            <p:nvPr/>
          </p:nvPicPr>
          <p:blipFill rotWithShape="1">
            <a:blip r:embed="rId5"/>
            <a:srcRect l="12800" t="4801" r="42379" b="20516"/>
            <a:stretch/>
          </p:blipFill>
          <p:spPr>
            <a:xfrm>
              <a:off x="1057275" y="3889237"/>
              <a:ext cx="2044931" cy="2397263"/>
            </a:xfrm>
            <a:prstGeom prst="rect">
              <a:avLst/>
            </a:prstGeom>
          </p:spPr>
        </p:pic>
        <p:sp>
          <p:nvSpPr>
            <p:cNvPr id="8" name="TextBox 7">
              <a:extLst>
                <a:ext uri="{FF2B5EF4-FFF2-40B4-BE49-F238E27FC236}">
                  <a16:creationId xmlns:a16="http://schemas.microsoft.com/office/drawing/2014/main" id="{C3639826-E3B5-43C7-8BFA-50BE1A3B0A24}"/>
                </a:ext>
              </a:extLst>
            </p:cNvPr>
            <p:cNvSpPr txBox="1"/>
            <p:nvPr/>
          </p:nvSpPr>
          <p:spPr>
            <a:xfrm>
              <a:off x="3017041" y="3799633"/>
              <a:ext cx="1755544" cy="369332"/>
            </a:xfrm>
            <a:prstGeom prst="rect">
              <a:avLst/>
            </a:prstGeom>
            <a:noFill/>
          </p:spPr>
          <p:txBody>
            <a:bodyPr wrap="square" rtlCol="0">
              <a:spAutoFit/>
            </a:bodyPr>
            <a:lstStyle/>
            <a:p>
              <a:r>
                <a:rPr lang="en-US" dirty="0"/>
                <a:t>Bulb apex (nose)</a:t>
              </a:r>
            </a:p>
          </p:txBody>
        </p:sp>
        <p:sp>
          <p:nvSpPr>
            <p:cNvPr id="10" name="TextBox 9">
              <a:extLst>
                <a:ext uri="{FF2B5EF4-FFF2-40B4-BE49-F238E27FC236}">
                  <a16:creationId xmlns:a16="http://schemas.microsoft.com/office/drawing/2014/main" id="{C0348F42-E634-4760-97CD-881C51A6026C}"/>
                </a:ext>
              </a:extLst>
            </p:cNvPr>
            <p:cNvSpPr txBox="1"/>
            <p:nvPr/>
          </p:nvSpPr>
          <p:spPr>
            <a:xfrm>
              <a:off x="3017041" y="4253442"/>
              <a:ext cx="1097759" cy="369332"/>
            </a:xfrm>
            <a:prstGeom prst="rect">
              <a:avLst/>
            </a:prstGeom>
            <a:noFill/>
          </p:spPr>
          <p:txBody>
            <a:bodyPr wrap="square" rtlCol="0">
              <a:spAutoFit/>
            </a:bodyPr>
            <a:lstStyle/>
            <a:p>
              <a:r>
                <a:rPr lang="en-US" dirty="0"/>
                <a:t>Tunic leaf</a:t>
              </a:r>
            </a:p>
          </p:txBody>
        </p:sp>
        <p:sp>
          <p:nvSpPr>
            <p:cNvPr id="12" name="TextBox 11">
              <a:extLst>
                <a:ext uri="{FF2B5EF4-FFF2-40B4-BE49-F238E27FC236}">
                  <a16:creationId xmlns:a16="http://schemas.microsoft.com/office/drawing/2014/main" id="{0184148C-AF1E-48E0-BDCA-2B9E23BBB70A}"/>
                </a:ext>
              </a:extLst>
            </p:cNvPr>
            <p:cNvSpPr txBox="1"/>
            <p:nvPr/>
          </p:nvSpPr>
          <p:spPr>
            <a:xfrm>
              <a:off x="3037490" y="4704340"/>
              <a:ext cx="1755544" cy="369332"/>
            </a:xfrm>
            <a:prstGeom prst="rect">
              <a:avLst/>
            </a:prstGeom>
            <a:noFill/>
          </p:spPr>
          <p:txBody>
            <a:bodyPr wrap="square" rtlCol="0">
              <a:spAutoFit/>
            </a:bodyPr>
            <a:lstStyle/>
            <a:p>
              <a:r>
                <a:rPr lang="en-US" dirty="0"/>
                <a:t>Fleshy scale-leaf</a:t>
              </a:r>
            </a:p>
          </p:txBody>
        </p:sp>
        <p:sp>
          <p:nvSpPr>
            <p:cNvPr id="14" name="TextBox 13">
              <a:extLst>
                <a:ext uri="{FF2B5EF4-FFF2-40B4-BE49-F238E27FC236}">
                  <a16:creationId xmlns:a16="http://schemas.microsoft.com/office/drawing/2014/main" id="{C33B45BF-2E32-4027-ACF9-735FA3CDCE66}"/>
                </a:ext>
              </a:extLst>
            </p:cNvPr>
            <p:cNvSpPr txBox="1"/>
            <p:nvPr/>
          </p:nvSpPr>
          <p:spPr>
            <a:xfrm>
              <a:off x="3031048" y="5087567"/>
              <a:ext cx="1231807" cy="369332"/>
            </a:xfrm>
            <a:prstGeom prst="rect">
              <a:avLst/>
            </a:prstGeom>
            <a:noFill/>
          </p:spPr>
          <p:txBody>
            <a:bodyPr wrap="square" rtlCol="0">
              <a:spAutoFit/>
            </a:bodyPr>
            <a:lstStyle/>
            <a:p>
              <a:r>
                <a:rPr lang="en-US" dirty="0"/>
                <a:t>Flower bud</a:t>
              </a:r>
            </a:p>
          </p:txBody>
        </p:sp>
        <p:sp>
          <p:nvSpPr>
            <p:cNvPr id="16" name="TextBox 15">
              <a:extLst>
                <a:ext uri="{FF2B5EF4-FFF2-40B4-BE49-F238E27FC236}">
                  <a16:creationId xmlns:a16="http://schemas.microsoft.com/office/drawing/2014/main" id="{8C17B6BC-53B8-4D30-AEA9-BB8AF775D047}"/>
                </a:ext>
              </a:extLst>
            </p:cNvPr>
            <p:cNvSpPr txBox="1"/>
            <p:nvPr/>
          </p:nvSpPr>
          <p:spPr>
            <a:xfrm>
              <a:off x="3059624" y="5466656"/>
              <a:ext cx="1231807" cy="369332"/>
            </a:xfrm>
            <a:prstGeom prst="rect">
              <a:avLst/>
            </a:prstGeom>
            <a:noFill/>
          </p:spPr>
          <p:txBody>
            <a:bodyPr wrap="square" rtlCol="0">
              <a:spAutoFit/>
            </a:bodyPr>
            <a:lstStyle/>
            <a:p>
              <a:r>
                <a:rPr lang="en-US" dirty="0"/>
                <a:t>Lateral bud</a:t>
              </a:r>
            </a:p>
          </p:txBody>
        </p:sp>
        <p:sp>
          <p:nvSpPr>
            <p:cNvPr id="18" name="TextBox 17">
              <a:extLst>
                <a:ext uri="{FF2B5EF4-FFF2-40B4-BE49-F238E27FC236}">
                  <a16:creationId xmlns:a16="http://schemas.microsoft.com/office/drawing/2014/main" id="{B3181252-50CE-48C8-BD80-74EF664704ED}"/>
                </a:ext>
              </a:extLst>
            </p:cNvPr>
            <p:cNvSpPr txBox="1"/>
            <p:nvPr/>
          </p:nvSpPr>
          <p:spPr>
            <a:xfrm>
              <a:off x="3041413" y="5741104"/>
              <a:ext cx="1231807" cy="369332"/>
            </a:xfrm>
            <a:prstGeom prst="rect">
              <a:avLst/>
            </a:prstGeom>
            <a:noFill/>
          </p:spPr>
          <p:txBody>
            <a:bodyPr wrap="square" rtlCol="0">
              <a:spAutoFit/>
            </a:bodyPr>
            <a:lstStyle/>
            <a:p>
              <a:r>
                <a:rPr lang="en-US" dirty="0"/>
                <a:t>Stem (disc)</a:t>
              </a:r>
            </a:p>
          </p:txBody>
        </p:sp>
        <p:sp>
          <p:nvSpPr>
            <p:cNvPr id="20" name="TextBox 19">
              <a:extLst>
                <a:ext uri="{FF2B5EF4-FFF2-40B4-BE49-F238E27FC236}">
                  <a16:creationId xmlns:a16="http://schemas.microsoft.com/office/drawing/2014/main" id="{57200233-36D3-4751-B68A-1AF0182AB7A8}"/>
                </a:ext>
              </a:extLst>
            </p:cNvPr>
            <p:cNvSpPr txBox="1"/>
            <p:nvPr/>
          </p:nvSpPr>
          <p:spPr>
            <a:xfrm>
              <a:off x="3017041" y="5999120"/>
              <a:ext cx="798979" cy="369332"/>
            </a:xfrm>
            <a:prstGeom prst="rect">
              <a:avLst/>
            </a:prstGeom>
            <a:noFill/>
          </p:spPr>
          <p:txBody>
            <a:bodyPr wrap="square" rtlCol="0">
              <a:spAutoFit/>
            </a:bodyPr>
            <a:lstStyle/>
            <a:p>
              <a:r>
                <a:rPr lang="en-US" dirty="0"/>
                <a:t>Roots</a:t>
              </a:r>
            </a:p>
          </p:txBody>
        </p:sp>
      </p:grpSp>
    </p:spTree>
    <p:extLst>
      <p:ext uri="{BB962C8B-B14F-4D97-AF65-F5344CB8AC3E}">
        <p14:creationId xmlns:p14="http://schemas.microsoft.com/office/powerpoint/2010/main" val="22710614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0798C4C-6227-479F-BB70-1F6B834355B6}"/>
              </a:ext>
            </a:extLst>
          </p:cNvPr>
          <p:cNvSpPr txBox="1"/>
          <p:nvPr/>
        </p:nvSpPr>
        <p:spPr>
          <a:xfrm>
            <a:off x="3074193" y="0"/>
            <a:ext cx="604361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800" dirty="0">
                <a:solidFill>
                  <a:prstClr val="black"/>
                </a:solidFill>
                <a:latin typeface="Calibri" panose="020F0502020204030204"/>
              </a:rPr>
              <a:t>Chenopodiaceae</a:t>
            </a:r>
            <a:endPar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6BE6BBF-13E3-48D1-AD57-E4AC0787C2D0}"/>
              </a:ext>
            </a:extLst>
          </p:cNvPr>
          <p:cNvSpPr txBox="1"/>
          <p:nvPr/>
        </p:nvSpPr>
        <p:spPr>
          <a:xfrm>
            <a:off x="257175" y="830997"/>
            <a:ext cx="6429375" cy="6555641"/>
          </a:xfrm>
          <a:prstGeom prst="rect">
            <a:avLst/>
          </a:prstGeom>
          <a:noFill/>
        </p:spPr>
        <p:txBody>
          <a:bodyPr wrap="square" rtlCol="0">
            <a:spAutoFit/>
          </a:bodyPr>
          <a:lstStyle/>
          <a:p>
            <a:r>
              <a:rPr lang="en-US" sz="2800" b="1" dirty="0"/>
              <a:t>Common pests:</a:t>
            </a:r>
          </a:p>
          <a:p>
            <a:pPr marL="457200" indent="-457200">
              <a:buFont typeface="Arial" panose="020B0604020202020204" pitchFamily="34" charset="0"/>
              <a:buChar char="•"/>
            </a:pPr>
            <a:r>
              <a:rPr lang="en-US" sz="2800" b="1" dirty="0"/>
              <a:t>Aphids</a:t>
            </a:r>
          </a:p>
          <a:p>
            <a:pPr marL="457200" indent="-457200">
              <a:buFont typeface="Arial" panose="020B0604020202020204" pitchFamily="34" charset="0"/>
              <a:buChar char="•"/>
            </a:pPr>
            <a:r>
              <a:rPr lang="en-US" sz="2800" b="1" dirty="0"/>
              <a:t>Flea beetle</a:t>
            </a:r>
          </a:p>
          <a:p>
            <a:pPr marL="457200" indent="-457200">
              <a:buFont typeface="Arial" panose="020B0604020202020204" pitchFamily="34" charset="0"/>
              <a:buChar char="•"/>
            </a:pPr>
            <a:r>
              <a:rPr lang="en-US" sz="2800" b="1" dirty="0" err="1"/>
              <a:t>Leafminers</a:t>
            </a:r>
            <a:endParaRPr lang="en-US" sz="2800" b="1" dirty="0"/>
          </a:p>
          <a:p>
            <a:pPr marL="457200" indent="-457200">
              <a:buFont typeface="Arial" panose="020B0604020202020204" pitchFamily="34" charset="0"/>
              <a:buChar char="•"/>
            </a:pPr>
            <a:r>
              <a:rPr lang="en-US" sz="2800" b="1" dirty="0"/>
              <a:t>Armyworms</a:t>
            </a:r>
          </a:p>
          <a:p>
            <a:pPr marL="457200" indent="-457200">
              <a:buFont typeface="Arial" panose="020B0604020202020204" pitchFamily="34" charset="0"/>
              <a:buChar char="•"/>
            </a:pPr>
            <a:r>
              <a:rPr lang="en-US" sz="2800" b="1" dirty="0"/>
              <a:t>Loopers</a:t>
            </a:r>
          </a:p>
          <a:p>
            <a:pPr marL="457200" indent="-457200">
              <a:buFont typeface="Arial" panose="020B0604020202020204" pitchFamily="34" charset="0"/>
              <a:buChar char="•"/>
            </a:pPr>
            <a:r>
              <a:rPr lang="en-US" sz="2800" b="1" dirty="0"/>
              <a:t>Root-knot nematode</a:t>
            </a:r>
          </a:p>
          <a:p>
            <a:pPr marL="457200" indent="-457200">
              <a:buFont typeface="Arial" panose="020B0604020202020204" pitchFamily="34" charset="0"/>
              <a:buChar char="•"/>
            </a:pPr>
            <a:r>
              <a:rPr lang="en-US" sz="2800" b="1" dirty="0"/>
              <a:t>Beet cyst nematode </a:t>
            </a:r>
            <a:r>
              <a:rPr lang="en-US" sz="2800" dirty="0"/>
              <a:t>(</a:t>
            </a:r>
            <a:r>
              <a:rPr lang="en-US" sz="2800" i="1" dirty="0" err="1"/>
              <a:t>Heterodera</a:t>
            </a:r>
            <a:r>
              <a:rPr lang="en-US" sz="2800" i="1" dirty="0"/>
              <a:t> </a:t>
            </a:r>
            <a:r>
              <a:rPr lang="en-US" sz="2800" i="1" dirty="0" err="1"/>
              <a:t>schachtii</a:t>
            </a:r>
            <a:r>
              <a:rPr lang="en-US" sz="2800" dirty="0"/>
              <a:t>) - seedling exhibit stunting and reduced leaf growth. Roots stunted with lots of secondary roots and yellow-brown cysts. </a:t>
            </a:r>
            <a:r>
              <a:rPr lang="en-US" sz="2800" b="1" dirty="0"/>
              <a:t>Control</a:t>
            </a:r>
            <a:r>
              <a:rPr lang="en-US" sz="2800" dirty="0"/>
              <a:t>: Resistant var., Sanitation, Soil Solarization.</a:t>
            </a:r>
          </a:p>
          <a:p>
            <a:endParaRPr lang="en-US" sz="2800" dirty="0"/>
          </a:p>
          <a:p>
            <a:endParaRPr lang="en-US" sz="2800" dirty="0"/>
          </a:p>
        </p:txBody>
      </p:sp>
      <p:grpSp>
        <p:nvGrpSpPr>
          <p:cNvPr id="7" name="Group 6">
            <a:extLst>
              <a:ext uri="{FF2B5EF4-FFF2-40B4-BE49-F238E27FC236}">
                <a16:creationId xmlns:a16="http://schemas.microsoft.com/office/drawing/2014/main" id="{6161E6EB-C43E-4D3B-A54F-EFBFB5B82107}"/>
              </a:ext>
            </a:extLst>
          </p:cNvPr>
          <p:cNvGrpSpPr/>
          <p:nvPr/>
        </p:nvGrpSpPr>
        <p:grpSpPr>
          <a:xfrm>
            <a:off x="9933607" y="1115030"/>
            <a:ext cx="2176814" cy="1712110"/>
            <a:chOff x="9848545" y="628308"/>
            <a:chExt cx="2176814" cy="1712110"/>
          </a:xfrm>
        </p:grpSpPr>
        <p:pic>
          <p:nvPicPr>
            <p:cNvPr id="5" name="Picture 4">
              <a:extLst>
                <a:ext uri="{FF2B5EF4-FFF2-40B4-BE49-F238E27FC236}">
                  <a16:creationId xmlns:a16="http://schemas.microsoft.com/office/drawing/2014/main" id="{BAC855D5-D7A2-4406-9413-E7A1BB4EE928}"/>
                </a:ext>
              </a:extLst>
            </p:cNvPr>
            <p:cNvPicPr>
              <a:picLocks noChangeAspect="1"/>
            </p:cNvPicPr>
            <p:nvPr/>
          </p:nvPicPr>
          <p:blipFill>
            <a:blip r:embed="rId3"/>
            <a:stretch>
              <a:fillRect/>
            </a:stretch>
          </p:blipFill>
          <p:spPr>
            <a:xfrm>
              <a:off x="9939080" y="628308"/>
              <a:ext cx="1995744" cy="1342778"/>
            </a:xfrm>
            <a:prstGeom prst="rect">
              <a:avLst/>
            </a:prstGeom>
          </p:spPr>
        </p:pic>
        <p:sp>
          <p:nvSpPr>
            <p:cNvPr id="6" name="Rectangle 5">
              <a:extLst>
                <a:ext uri="{FF2B5EF4-FFF2-40B4-BE49-F238E27FC236}">
                  <a16:creationId xmlns:a16="http://schemas.microsoft.com/office/drawing/2014/main" id="{C6DA2A0C-57B0-4583-B135-1CAF2F83D28E}"/>
                </a:ext>
              </a:extLst>
            </p:cNvPr>
            <p:cNvSpPr/>
            <p:nvPr/>
          </p:nvSpPr>
          <p:spPr>
            <a:xfrm>
              <a:off x="9848545" y="1971086"/>
              <a:ext cx="2176814" cy="369332"/>
            </a:xfrm>
            <a:prstGeom prst="rect">
              <a:avLst/>
            </a:prstGeom>
          </p:spPr>
          <p:txBody>
            <a:bodyPr wrap="none">
              <a:spAutoFit/>
            </a:bodyPr>
            <a:lstStyle/>
            <a:p>
              <a:r>
                <a:rPr lang="en-US" dirty="0"/>
                <a:t>Root-knot nematode</a:t>
              </a:r>
            </a:p>
          </p:txBody>
        </p:sp>
      </p:grpSp>
      <p:grpSp>
        <p:nvGrpSpPr>
          <p:cNvPr id="10" name="Group 9">
            <a:extLst>
              <a:ext uri="{FF2B5EF4-FFF2-40B4-BE49-F238E27FC236}">
                <a16:creationId xmlns:a16="http://schemas.microsoft.com/office/drawing/2014/main" id="{18F53A87-647E-4DF7-92DF-31D9F4AD6163}"/>
              </a:ext>
            </a:extLst>
          </p:cNvPr>
          <p:cNvGrpSpPr/>
          <p:nvPr/>
        </p:nvGrpSpPr>
        <p:grpSpPr>
          <a:xfrm>
            <a:off x="7708138" y="818905"/>
            <a:ext cx="2133533" cy="2610095"/>
            <a:chOff x="7708138" y="818905"/>
            <a:chExt cx="2133533" cy="2610095"/>
          </a:xfrm>
        </p:grpSpPr>
        <p:pic>
          <p:nvPicPr>
            <p:cNvPr id="8" name="Picture 7">
              <a:extLst>
                <a:ext uri="{FF2B5EF4-FFF2-40B4-BE49-F238E27FC236}">
                  <a16:creationId xmlns:a16="http://schemas.microsoft.com/office/drawing/2014/main" id="{1609154E-D2A3-43EC-9BB3-74B44DAAD425}"/>
                </a:ext>
              </a:extLst>
            </p:cNvPr>
            <p:cNvPicPr>
              <a:picLocks noChangeAspect="1"/>
            </p:cNvPicPr>
            <p:nvPr/>
          </p:nvPicPr>
          <p:blipFill rotWithShape="1">
            <a:blip r:embed="rId4"/>
            <a:srcRect l="11920" t="2709" r="3469" b="6042"/>
            <a:stretch/>
          </p:blipFill>
          <p:spPr>
            <a:xfrm>
              <a:off x="8046243" y="818905"/>
              <a:ext cx="1457325" cy="2304362"/>
            </a:xfrm>
            <a:prstGeom prst="rect">
              <a:avLst/>
            </a:prstGeom>
          </p:spPr>
        </p:pic>
        <p:sp>
          <p:nvSpPr>
            <p:cNvPr id="9" name="Rectangle 8">
              <a:extLst>
                <a:ext uri="{FF2B5EF4-FFF2-40B4-BE49-F238E27FC236}">
                  <a16:creationId xmlns:a16="http://schemas.microsoft.com/office/drawing/2014/main" id="{8A8B5306-FE5B-4DF7-894C-53127CD85E00}"/>
                </a:ext>
              </a:extLst>
            </p:cNvPr>
            <p:cNvSpPr/>
            <p:nvPr/>
          </p:nvSpPr>
          <p:spPr>
            <a:xfrm>
              <a:off x="7708138" y="3059668"/>
              <a:ext cx="2133533" cy="369332"/>
            </a:xfrm>
            <a:prstGeom prst="rect">
              <a:avLst/>
            </a:prstGeom>
          </p:spPr>
          <p:txBody>
            <a:bodyPr wrap="none">
              <a:spAutoFit/>
            </a:bodyPr>
            <a:lstStyle/>
            <a:p>
              <a:r>
                <a:rPr lang="en-US" dirty="0"/>
                <a:t>Beet cyst nematode </a:t>
              </a:r>
            </a:p>
          </p:txBody>
        </p:sp>
      </p:grpSp>
      <p:grpSp>
        <p:nvGrpSpPr>
          <p:cNvPr id="13" name="Group 12">
            <a:extLst>
              <a:ext uri="{FF2B5EF4-FFF2-40B4-BE49-F238E27FC236}">
                <a16:creationId xmlns:a16="http://schemas.microsoft.com/office/drawing/2014/main" id="{BB6947C4-77DD-40ED-AD6C-9335A7C5D738}"/>
              </a:ext>
            </a:extLst>
          </p:cNvPr>
          <p:cNvGrpSpPr/>
          <p:nvPr/>
        </p:nvGrpSpPr>
        <p:grpSpPr>
          <a:xfrm>
            <a:off x="5055692" y="1044439"/>
            <a:ext cx="2579914" cy="2199895"/>
            <a:chOff x="5055692" y="1044439"/>
            <a:chExt cx="2579914" cy="2199895"/>
          </a:xfrm>
        </p:grpSpPr>
        <p:pic>
          <p:nvPicPr>
            <p:cNvPr id="11" name="Picture 10">
              <a:extLst>
                <a:ext uri="{FF2B5EF4-FFF2-40B4-BE49-F238E27FC236}">
                  <a16:creationId xmlns:a16="http://schemas.microsoft.com/office/drawing/2014/main" id="{75D5EB55-CD50-4CC3-A3E9-EC0FFA96BDC3}"/>
                </a:ext>
              </a:extLst>
            </p:cNvPr>
            <p:cNvPicPr>
              <a:picLocks noChangeAspect="1"/>
            </p:cNvPicPr>
            <p:nvPr/>
          </p:nvPicPr>
          <p:blipFill>
            <a:blip r:embed="rId5"/>
            <a:stretch>
              <a:fillRect/>
            </a:stretch>
          </p:blipFill>
          <p:spPr>
            <a:xfrm>
              <a:off x="5055692" y="1044439"/>
              <a:ext cx="2579914" cy="1853293"/>
            </a:xfrm>
            <a:prstGeom prst="rect">
              <a:avLst/>
            </a:prstGeom>
          </p:spPr>
        </p:pic>
        <p:sp>
          <p:nvSpPr>
            <p:cNvPr id="12" name="Rectangle 11">
              <a:extLst>
                <a:ext uri="{FF2B5EF4-FFF2-40B4-BE49-F238E27FC236}">
                  <a16:creationId xmlns:a16="http://schemas.microsoft.com/office/drawing/2014/main" id="{C839B156-FC8A-462C-85B4-E47BA7B14E5F}"/>
                </a:ext>
              </a:extLst>
            </p:cNvPr>
            <p:cNvSpPr/>
            <p:nvPr/>
          </p:nvSpPr>
          <p:spPr>
            <a:xfrm>
              <a:off x="5671276" y="2875002"/>
              <a:ext cx="1233030" cy="369332"/>
            </a:xfrm>
            <a:prstGeom prst="rect">
              <a:avLst/>
            </a:prstGeom>
          </p:spPr>
          <p:txBody>
            <a:bodyPr wrap="none">
              <a:spAutoFit/>
            </a:bodyPr>
            <a:lstStyle/>
            <a:p>
              <a:r>
                <a:rPr lang="en-US" dirty="0"/>
                <a:t>Flea beetle</a:t>
              </a:r>
            </a:p>
          </p:txBody>
        </p:sp>
      </p:grpSp>
      <p:grpSp>
        <p:nvGrpSpPr>
          <p:cNvPr id="16" name="Group 15">
            <a:extLst>
              <a:ext uri="{FF2B5EF4-FFF2-40B4-BE49-F238E27FC236}">
                <a16:creationId xmlns:a16="http://schemas.microsoft.com/office/drawing/2014/main" id="{893862A0-D12E-4C04-9E10-75F733DC6F6D}"/>
              </a:ext>
            </a:extLst>
          </p:cNvPr>
          <p:cNvGrpSpPr/>
          <p:nvPr/>
        </p:nvGrpSpPr>
        <p:grpSpPr>
          <a:xfrm>
            <a:off x="10087337" y="3662476"/>
            <a:ext cx="2023084" cy="1710214"/>
            <a:chOff x="10021732" y="2758559"/>
            <a:chExt cx="2023084" cy="1710214"/>
          </a:xfrm>
        </p:grpSpPr>
        <p:pic>
          <p:nvPicPr>
            <p:cNvPr id="14" name="Picture 13">
              <a:extLst>
                <a:ext uri="{FF2B5EF4-FFF2-40B4-BE49-F238E27FC236}">
                  <a16:creationId xmlns:a16="http://schemas.microsoft.com/office/drawing/2014/main" id="{C0A85D5D-C912-43CE-B376-A303EBCB73B7}"/>
                </a:ext>
              </a:extLst>
            </p:cNvPr>
            <p:cNvPicPr>
              <a:picLocks noChangeAspect="1"/>
            </p:cNvPicPr>
            <p:nvPr/>
          </p:nvPicPr>
          <p:blipFill>
            <a:blip r:embed="rId6"/>
            <a:stretch>
              <a:fillRect/>
            </a:stretch>
          </p:blipFill>
          <p:spPr>
            <a:xfrm>
              <a:off x="10021732" y="2758559"/>
              <a:ext cx="2023084" cy="1340882"/>
            </a:xfrm>
            <a:prstGeom prst="rect">
              <a:avLst/>
            </a:prstGeom>
          </p:spPr>
        </p:pic>
        <p:sp>
          <p:nvSpPr>
            <p:cNvPr id="15" name="Rectangle 14">
              <a:extLst>
                <a:ext uri="{FF2B5EF4-FFF2-40B4-BE49-F238E27FC236}">
                  <a16:creationId xmlns:a16="http://schemas.microsoft.com/office/drawing/2014/main" id="{E476D2D8-F514-469A-9FC5-5A4A452D5C3F}"/>
                </a:ext>
              </a:extLst>
            </p:cNvPr>
            <p:cNvSpPr/>
            <p:nvPr/>
          </p:nvSpPr>
          <p:spPr>
            <a:xfrm>
              <a:off x="10516003" y="4099441"/>
              <a:ext cx="841897" cy="369332"/>
            </a:xfrm>
            <a:prstGeom prst="rect">
              <a:avLst/>
            </a:prstGeom>
          </p:spPr>
          <p:txBody>
            <a:bodyPr wrap="none">
              <a:spAutoFit/>
            </a:bodyPr>
            <a:lstStyle/>
            <a:p>
              <a:r>
                <a:rPr lang="en-US" dirty="0"/>
                <a:t>Aphids</a:t>
              </a:r>
            </a:p>
          </p:txBody>
        </p:sp>
      </p:grpSp>
      <p:grpSp>
        <p:nvGrpSpPr>
          <p:cNvPr id="19" name="Group 18">
            <a:extLst>
              <a:ext uri="{FF2B5EF4-FFF2-40B4-BE49-F238E27FC236}">
                <a16:creationId xmlns:a16="http://schemas.microsoft.com/office/drawing/2014/main" id="{25B2A395-7A90-4948-9B1D-2620D0EBFF0F}"/>
              </a:ext>
            </a:extLst>
          </p:cNvPr>
          <p:cNvGrpSpPr/>
          <p:nvPr/>
        </p:nvGrpSpPr>
        <p:grpSpPr>
          <a:xfrm>
            <a:off x="7249173" y="4125103"/>
            <a:ext cx="2579914" cy="2307911"/>
            <a:chOff x="7249173" y="4125103"/>
            <a:chExt cx="2579914" cy="2307911"/>
          </a:xfrm>
        </p:grpSpPr>
        <p:pic>
          <p:nvPicPr>
            <p:cNvPr id="17" name="Picture 16">
              <a:extLst>
                <a:ext uri="{FF2B5EF4-FFF2-40B4-BE49-F238E27FC236}">
                  <a16:creationId xmlns:a16="http://schemas.microsoft.com/office/drawing/2014/main" id="{188EC052-E8B5-4617-9D2E-5931CEDE7961}"/>
                </a:ext>
              </a:extLst>
            </p:cNvPr>
            <p:cNvPicPr>
              <a:picLocks noChangeAspect="1"/>
            </p:cNvPicPr>
            <p:nvPr/>
          </p:nvPicPr>
          <p:blipFill>
            <a:blip r:embed="rId7"/>
            <a:stretch>
              <a:fillRect/>
            </a:stretch>
          </p:blipFill>
          <p:spPr>
            <a:xfrm>
              <a:off x="7249173" y="4125103"/>
              <a:ext cx="2579914" cy="2034163"/>
            </a:xfrm>
            <a:prstGeom prst="rect">
              <a:avLst/>
            </a:prstGeom>
          </p:spPr>
        </p:pic>
        <p:sp>
          <p:nvSpPr>
            <p:cNvPr id="18" name="Rectangle 17">
              <a:extLst>
                <a:ext uri="{FF2B5EF4-FFF2-40B4-BE49-F238E27FC236}">
                  <a16:creationId xmlns:a16="http://schemas.microsoft.com/office/drawing/2014/main" id="{1192BF7A-912E-4756-988A-68B754166689}"/>
                </a:ext>
              </a:extLst>
            </p:cNvPr>
            <p:cNvSpPr/>
            <p:nvPr/>
          </p:nvSpPr>
          <p:spPr>
            <a:xfrm>
              <a:off x="7571125" y="6063682"/>
              <a:ext cx="1716817" cy="369332"/>
            </a:xfrm>
            <a:prstGeom prst="rect">
              <a:avLst/>
            </a:prstGeom>
          </p:spPr>
          <p:txBody>
            <a:bodyPr wrap="none">
              <a:spAutoFit/>
            </a:bodyPr>
            <a:lstStyle/>
            <a:p>
              <a:r>
                <a:rPr lang="en-US" dirty="0"/>
                <a:t>Beet Armyworm</a:t>
              </a:r>
            </a:p>
          </p:txBody>
        </p:sp>
      </p:grpSp>
    </p:spTree>
    <p:extLst>
      <p:ext uri="{BB962C8B-B14F-4D97-AF65-F5344CB8AC3E}">
        <p14:creationId xmlns:p14="http://schemas.microsoft.com/office/powerpoint/2010/main" val="12886891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FDBEAC-8D5D-41B4-82A8-878185D7B44F}"/>
              </a:ext>
            </a:extLst>
          </p:cNvPr>
          <p:cNvSpPr txBox="1"/>
          <p:nvPr/>
        </p:nvSpPr>
        <p:spPr>
          <a:xfrm>
            <a:off x="3074193" y="0"/>
            <a:ext cx="604361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800" dirty="0">
                <a:solidFill>
                  <a:prstClr val="black"/>
                </a:solidFill>
                <a:latin typeface="Calibri" panose="020F0502020204030204"/>
              </a:rPr>
              <a:t>Chenopodiaceae</a:t>
            </a:r>
            <a:endPar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2742EAC0-EE82-40F3-9272-5EA0325C151B}"/>
              </a:ext>
            </a:extLst>
          </p:cNvPr>
          <p:cNvSpPr txBox="1"/>
          <p:nvPr/>
        </p:nvSpPr>
        <p:spPr>
          <a:xfrm>
            <a:off x="100007" y="616677"/>
            <a:ext cx="6588450" cy="6186309"/>
          </a:xfrm>
          <a:prstGeom prst="rect">
            <a:avLst/>
          </a:prstGeom>
          <a:noFill/>
        </p:spPr>
        <p:txBody>
          <a:bodyPr wrap="square" rtlCol="0">
            <a:spAutoFit/>
          </a:bodyPr>
          <a:lstStyle/>
          <a:p>
            <a:r>
              <a:rPr lang="en-US" b="1" dirty="0"/>
              <a:t>Common diseases:</a:t>
            </a:r>
          </a:p>
          <a:p>
            <a:pPr marL="285750" indent="-285750">
              <a:buFont typeface="Arial" panose="020B0604020202020204" pitchFamily="34" charset="0"/>
              <a:buChar char="•"/>
            </a:pPr>
            <a:r>
              <a:rPr lang="en-US" b="1" dirty="0"/>
              <a:t>Anthracnose </a:t>
            </a:r>
            <a:r>
              <a:rPr lang="en-US" dirty="0"/>
              <a:t>(</a:t>
            </a:r>
            <a:r>
              <a:rPr lang="en-US" i="1" dirty="0"/>
              <a:t>Colletotrichum</a:t>
            </a:r>
            <a:r>
              <a:rPr lang="en-US" dirty="0"/>
              <a:t> spp.) – </a:t>
            </a:r>
            <a:r>
              <a:rPr lang="en-US" b="1" dirty="0"/>
              <a:t>Symptoms</a:t>
            </a:r>
            <a:r>
              <a:rPr lang="en-US" dirty="0"/>
              <a:t>: Small water-soaked spots which enlarge and turn tan or brown with a papery texture. </a:t>
            </a:r>
            <a:r>
              <a:rPr lang="en-US" b="1" dirty="0"/>
              <a:t>Control</a:t>
            </a:r>
            <a:r>
              <a:rPr lang="en-US" dirty="0"/>
              <a:t>: Avoid OH watering, Cert. seed, Copper.</a:t>
            </a:r>
          </a:p>
          <a:p>
            <a:pPr marL="285750" indent="-285750">
              <a:buFont typeface="Arial" panose="020B0604020202020204" pitchFamily="34" charset="0"/>
              <a:buChar char="•"/>
            </a:pPr>
            <a:r>
              <a:rPr lang="en-US" b="1" dirty="0"/>
              <a:t>Downy mildew </a:t>
            </a:r>
            <a:r>
              <a:rPr lang="en-US" dirty="0"/>
              <a:t>(</a:t>
            </a:r>
            <a:r>
              <a:rPr lang="en-US" i="1" dirty="0"/>
              <a:t>Peronospora </a:t>
            </a:r>
            <a:r>
              <a:rPr lang="en-US" i="1" dirty="0" err="1"/>
              <a:t>farinosa</a:t>
            </a:r>
            <a:r>
              <a:rPr lang="en-US" dirty="0"/>
              <a:t>)</a:t>
            </a:r>
            <a:r>
              <a:rPr lang="en-US" i="1" dirty="0"/>
              <a:t> – </a:t>
            </a:r>
            <a:r>
              <a:rPr lang="en-US" b="1" dirty="0"/>
              <a:t>Symptoms</a:t>
            </a:r>
            <a:r>
              <a:rPr lang="en-US" dirty="0"/>
              <a:t>: yellow spots on cotyledons and leaves which enlarge over time and become tan in color with a dry texture; purple fungal growth is present on the underside of leaves; </a:t>
            </a:r>
            <a:r>
              <a:rPr lang="en-US" b="1" dirty="0"/>
              <a:t>Control</a:t>
            </a:r>
            <a:r>
              <a:rPr lang="en-US" dirty="0"/>
              <a:t>: Resistant var., Copper</a:t>
            </a:r>
          </a:p>
          <a:p>
            <a:pPr marL="285750" indent="-285750">
              <a:buFont typeface="Arial" panose="020B0604020202020204" pitchFamily="34" charset="0"/>
              <a:buChar char="•"/>
            </a:pPr>
            <a:r>
              <a:rPr lang="en-US" b="1" dirty="0" err="1"/>
              <a:t>Cercospora</a:t>
            </a:r>
            <a:r>
              <a:rPr lang="en-US" b="1" dirty="0"/>
              <a:t> leaf spot </a:t>
            </a:r>
            <a:r>
              <a:rPr lang="en-US" i="1" dirty="0" err="1"/>
              <a:t>Cercospora</a:t>
            </a:r>
            <a:r>
              <a:rPr lang="en-US" i="1" dirty="0"/>
              <a:t> </a:t>
            </a:r>
            <a:r>
              <a:rPr lang="en-US" i="1" dirty="0" err="1"/>
              <a:t>beticola</a:t>
            </a:r>
            <a:r>
              <a:rPr lang="en-US" i="1" dirty="0"/>
              <a:t> –</a:t>
            </a:r>
            <a:r>
              <a:rPr lang="en-US" dirty="0"/>
              <a:t> </a:t>
            </a:r>
            <a:r>
              <a:rPr lang="en-US" b="1" dirty="0"/>
              <a:t>Symptoms</a:t>
            </a:r>
            <a:r>
              <a:rPr lang="en-US" dirty="0"/>
              <a:t>: Brown to gray spots surrounded by red-purple halos; yellow or brown necrotic leaves. </a:t>
            </a:r>
            <a:r>
              <a:rPr lang="en-US" b="1" dirty="0"/>
              <a:t>Control</a:t>
            </a:r>
            <a:r>
              <a:rPr lang="en-US" dirty="0"/>
              <a:t>: Remove debris, Avoid OH watering, tetraconazole</a:t>
            </a:r>
          </a:p>
          <a:p>
            <a:pPr marL="285750" indent="-285750">
              <a:buFont typeface="Arial" panose="020B0604020202020204" pitchFamily="34" charset="0"/>
              <a:buChar char="•"/>
            </a:pPr>
            <a:r>
              <a:rPr lang="en-US" b="1" dirty="0"/>
              <a:t>Bacterial blight </a:t>
            </a:r>
            <a:r>
              <a:rPr lang="en-US" dirty="0"/>
              <a:t>(</a:t>
            </a:r>
            <a:r>
              <a:rPr lang="en-US" i="1" dirty="0"/>
              <a:t>Pseudomonas </a:t>
            </a:r>
            <a:r>
              <a:rPr lang="en-US" i="1" dirty="0" err="1"/>
              <a:t>syringae</a:t>
            </a:r>
            <a:r>
              <a:rPr lang="en-US" i="1" dirty="0"/>
              <a:t> </a:t>
            </a:r>
            <a:r>
              <a:rPr lang="en-US" i="1" dirty="0" err="1"/>
              <a:t>pv</a:t>
            </a:r>
            <a:r>
              <a:rPr lang="en-US" i="1" dirty="0"/>
              <a:t>. </a:t>
            </a:r>
            <a:r>
              <a:rPr lang="en-US" i="1" dirty="0" err="1"/>
              <a:t>aptata</a:t>
            </a:r>
            <a:r>
              <a:rPr lang="en-US" dirty="0"/>
              <a:t>)</a:t>
            </a:r>
            <a:r>
              <a:rPr lang="en-US" i="1" dirty="0"/>
              <a:t> – </a:t>
            </a:r>
            <a:r>
              <a:rPr lang="en-US" b="1" dirty="0"/>
              <a:t>Symptoms</a:t>
            </a:r>
            <a:r>
              <a:rPr lang="en-US" i="1" dirty="0"/>
              <a:t> - </a:t>
            </a:r>
            <a:r>
              <a:rPr lang="en-US" dirty="0"/>
              <a:t>leaves show irregular to circular shaped spots with tan to dark brown centers and dark black borders. </a:t>
            </a:r>
            <a:r>
              <a:rPr lang="en-US" b="1" dirty="0"/>
              <a:t>Control</a:t>
            </a:r>
            <a:r>
              <a:rPr lang="en-US" dirty="0"/>
              <a:t>: Cert. seed, avoid OH watering</a:t>
            </a:r>
          </a:p>
          <a:p>
            <a:pPr marL="285750" indent="-285750">
              <a:buFont typeface="Arial" panose="020B0604020202020204" pitchFamily="34" charset="0"/>
              <a:buChar char="•"/>
            </a:pPr>
            <a:r>
              <a:rPr lang="en-US" b="1" dirty="0"/>
              <a:t>Mosaic and other viruses Cucumber mosaic virus (CMV)</a:t>
            </a:r>
            <a:br>
              <a:rPr lang="en-US" b="1" dirty="0"/>
            </a:br>
            <a:r>
              <a:rPr lang="en-US" b="1" dirty="0"/>
              <a:t>Beet curly top virus (BCTV); Tobacco rattle virus (TRV); Tomato spotted wilt virus (TSWV) </a:t>
            </a:r>
            <a:r>
              <a:rPr lang="en-US" dirty="0"/>
              <a:t>–aphid, leafhopper and thrips vectored. </a:t>
            </a:r>
            <a:r>
              <a:rPr lang="en-US" b="1" dirty="0"/>
              <a:t>Symptoms</a:t>
            </a:r>
            <a:r>
              <a:rPr lang="en-US" dirty="0"/>
              <a:t>: Chlorotic leaves which may have necrotic spots, mosaic patterns or ringspots; leaves may be puckered. </a:t>
            </a:r>
            <a:r>
              <a:rPr lang="en-US" b="1" dirty="0"/>
              <a:t>Control</a:t>
            </a:r>
            <a:r>
              <a:rPr lang="en-US" dirty="0"/>
              <a:t>: Resistant var., Weed control.</a:t>
            </a:r>
          </a:p>
        </p:txBody>
      </p:sp>
      <p:grpSp>
        <p:nvGrpSpPr>
          <p:cNvPr id="7" name="Group 6">
            <a:extLst>
              <a:ext uri="{FF2B5EF4-FFF2-40B4-BE49-F238E27FC236}">
                <a16:creationId xmlns:a16="http://schemas.microsoft.com/office/drawing/2014/main" id="{21690633-92DD-4231-B0D3-A65572F0E9AF}"/>
              </a:ext>
            </a:extLst>
          </p:cNvPr>
          <p:cNvGrpSpPr/>
          <p:nvPr/>
        </p:nvGrpSpPr>
        <p:grpSpPr>
          <a:xfrm>
            <a:off x="9434511" y="4943475"/>
            <a:ext cx="2686050" cy="1914525"/>
            <a:chOff x="9434511" y="4943475"/>
            <a:chExt cx="2686050" cy="1914525"/>
          </a:xfrm>
        </p:grpSpPr>
        <p:pic>
          <p:nvPicPr>
            <p:cNvPr id="5" name="Picture 4">
              <a:extLst>
                <a:ext uri="{FF2B5EF4-FFF2-40B4-BE49-F238E27FC236}">
                  <a16:creationId xmlns:a16="http://schemas.microsoft.com/office/drawing/2014/main" id="{BF036864-DD54-47B2-A416-EB85B0FC5EE2}"/>
                </a:ext>
              </a:extLst>
            </p:cNvPr>
            <p:cNvPicPr>
              <a:picLocks noChangeAspect="1"/>
            </p:cNvPicPr>
            <p:nvPr/>
          </p:nvPicPr>
          <p:blipFill rotWithShape="1">
            <a:blip r:embed="rId3"/>
            <a:srcRect l="23881" t="37001" r="17231" b="10640"/>
            <a:stretch/>
          </p:blipFill>
          <p:spPr>
            <a:xfrm>
              <a:off x="9434511" y="4943475"/>
              <a:ext cx="2686050" cy="1589704"/>
            </a:xfrm>
            <a:prstGeom prst="rect">
              <a:avLst/>
            </a:prstGeom>
          </p:spPr>
        </p:pic>
        <p:sp>
          <p:nvSpPr>
            <p:cNvPr id="6" name="TextBox 5">
              <a:extLst>
                <a:ext uri="{FF2B5EF4-FFF2-40B4-BE49-F238E27FC236}">
                  <a16:creationId xmlns:a16="http://schemas.microsoft.com/office/drawing/2014/main" id="{CA77A9D4-F9D2-4453-8DA0-D74D41C424B7}"/>
                </a:ext>
              </a:extLst>
            </p:cNvPr>
            <p:cNvSpPr txBox="1"/>
            <p:nvPr/>
          </p:nvSpPr>
          <p:spPr>
            <a:xfrm>
              <a:off x="10420348" y="6488668"/>
              <a:ext cx="714375" cy="369332"/>
            </a:xfrm>
            <a:prstGeom prst="rect">
              <a:avLst/>
            </a:prstGeom>
            <a:noFill/>
          </p:spPr>
          <p:txBody>
            <a:bodyPr wrap="square" rtlCol="0">
              <a:spAutoFit/>
            </a:bodyPr>
            <a:lstStyle/>
            <a:p>
              <a:r>
                <a:rPr lang="en-US" dirty="0"/>
                <a:t>BCTV</a:t>
              </a:r>
            </a:p>
          </p:txBody>
        </p:sp>
      </p:grpSp>
      <p:grpSp>
        <p:nvGrpSpPr>
          <p:cNvPr id="10" name="Group 9">
            <a:extLst>
              <a:ext uri="{FF2B5EF4-FFF2-40B4-BE49-F238E27FC236}">
                <a16:creationId xmlns:a16="http://schemas.microsoft.com/office/drawing/2014/main" id="{6D5A9665-ED66-4657-ACB8-8D781A20D768}"/>
              </a:ext>
            </a:extLst>
          </p:cNvPr>
          <p:cNvGrpSpPr/>
          <p:nvPr/>
        </p:nvGrpSpPr>
        <p:grpSpPr>
          <a:xfrm>
            <a:off x="9434511" y="448702"/>
            <a:ext cx="2391032" cy="1812900"/>
            <a:chOff x="9434511" y="448702"/>
            <a:chExt cx="2391032" cy="1812900"/>
          </a:xfrm>
        </p:grpSpPr>
        <p:pic>
          <p:nvPicPr>
            <p:cNvPr id="8" name="Picture 7">
              <a:extLst>
                <a:ext uri="{FF2B5EF4-FFF2-40B4-BE49-F238E27FC236}">
                  <a16:creationId xmlns:a16="http://schemas.microsoft.com/office/drawing/2014/main" id="{34AF9E22-81D2-41E4-84A9-5208FB72AA0F}"/>
                </a:ext>
              </a:extLst>
            </p:cNvPr>
            <p:cNvPicPr>
              <a:picLocks noChangeAspect="1"/>
            </p:cNvPicPr>
            <p:nvPr/>
          </p:nvPicPr>
          <p:blipFill rotWithShape="1">
            <a:blip r:embed="rId4"/>
            <a:srcRect t="12732" r="30210" b="23484"/>
            <a:stretch/>
          </p:blipFill>
          <p:spPr>
            <a:xfrm>
              <a:off x="9434511" y="448702"/>
              <a:ext cx="2391032" cy="1465823"/>
            </a:xfrm>
            <a:prstGeom prst="rect">
              <a:avLst/>
            </a:prstGeom>
          </p:spPr>
        </p:pic>
        <p:sp>
          <p:nvSpPr>
            <p:cNvPr id="9" name="Rectangle 8">
              <a:extLst>
                <a:ext uri="{FF2B5EF4-FFF2-40B4-BE49-F238E27FC236}">
                  <a16:creationId xmlns:a16="http://schemas.microsoft.com/office/drawing/2014/main" id="{5CA89356-C699-4E8C-BF75-A8698DCE35D0}"/>
                </a:ext>
              </a:extLst>
            </p:cNvPr>
            <p:cNvSpPr/>
            <p:nvPr/>
          </p:nvSpPr>
          <p:spPr>
            <a:xfrm>
              <a:off x="9791560" y="1892270"/>
              <a:ext cx="1676934" cy="369332"/>
            </a:xfrm>
            <a:prstGeom prst="rect">
              <a:avLst/>
            </a:prstGeom>
          </p:spPr>
          <p:txBody>
            <a:bodyPr wrap="none">
              <a:spAutoFit/>
            </a:bodyPr>
            <a:lstStyle/>
            <a:p>
              <a:r>
                <a:rPr lang="en-US" dirty="0"/>
                <a:t>Bacterial blight </a:t>
              </a:r>
            </a:p>
          </p:txBody>
        </p:sp>
      </p:grpSp>
      <p:grpSp>
        <p:nvGrpSpPr>
          <p:cNvPr id="13" name="Group 12">
            <a:extLst>
              <a:ext uri="{FF2B5EF4-FFF2-40B4-BE49-F238E27FC236}">
                <a16:creationId xmlns:a16="http://schemas.microsoft.com/office/drawing/2014/main" id="{8589838D-8CF1-4596-87B6-9AD7E94920A8}"/>
              </a:ext>
            </a:extLst>
          </p:cNvPr>
          <p:cNvGrpSpPr/>
          <p:nvPr/>
        </p:nvGrpSpPr>
        <p:grpSpPr>
          <a:xfrm>
            <a:off x="6773359" y="4339650"/>
            <a:ext cx="2182521" cy="2575502"/>
            <a:chOff x="6773359" y="4339650"/>
            <a:chExt cx="2182521" cy="2575502"/>
          </a:xfrm>
        </p:grpSpPr>
        <p:pic>
          <p:nvPicPr>
            <p:cNvPr id="11" name="Picture 10">
              <a:extLst>
                <a:ext uri="{FF2B5EF4-FFF2-40B4-BE49-F238E27FC236}">
                  <a16:creationId xmlns:a16="http://schemas.microsoft.com/office/drawing/2014/main" id="{7E85A14B-57B2-4EE7-8757-0FD462D6FCC7}"/>
                </a:ext>
              </a:extLst>
            </p:cNvPr>
            <p:cNvPicPr>
              <a:picLocks noChangeAspect="1"/>
            </p:cNvPicPr>
            <p:nvPr/>
          </p:nvPicPr>
          <p:blipFill>
            <a:blip r:embed="rId5"/>
            <a:stretch>
              <a:fillRect/>
            </a:stretch>
          </p:blipFill>
          <p:spPr>
            <a:xfrm>
              <a:off x="6992974" y="4339650"/>
              <a:ext cx="1735062" cy="2319601"/>
            </a:xfrm>
            <a:prstGeom prst="rect">
              <a:avLst/>
            </a:prstGeom>
          </p:spPr>
        </p:pic>
        <p:sp>
          <p:nvSpPr>
            <p:cNvPr id="12" name="Rectangle 11">
              <a:extLst>
                <a:ext uri="{FF2B5EF4-FFF2-40B4-BE49-F238E27FC236}">
                  <a16:creationId xmlns:a16="http://schemas.microsoft.com/office/drawing/2014/main" id="{0B0CFEB6-9F68-4DBC-B2D1-85023AADEB34}"/>
                </a:ext>
              </a:extLst>
            </p:cNvPr>
            <p:cNvSpPr/>
            <p:nvPr/>
          </p:nvSpPr>
          <p:spPr>
            <a:xfrm>
              <a:off x="6773359" y="6545820"/>
              <a:ext cx="2182521" cy="369332"/>
            </a:xfrm>
            <a:prstGeom prst="rect">
              <a:avLst/>
            </a:prstGeom>
          </p:spPr>
          <p:txBody>
            <a:bodyPr wrap="none">
              <a:spAutoFit/>
            </a:bodyPr>
            <a:lstStyle/>
            <a:p>
              <a:r>
                <a:rPr lang="en-US" dirty="0" err="1"/>
                <a:t>Cercospora</a:t>
              </a:r>
              <a:r>
                <a:rPr lang="en-US" dirty="0"/>
                <a:t> leaf spot </a:t>
              </a:r>
            </a:p>
          </p:txBody>
        </p:sp>
      </p:grpSp>
      <p:grpSp>
        <p:nvGrpSpPr>
          <p:cNvPr id="16" name="Group 15">
            <a:extLst>
              <a:ext uri="{FF2B5EF4-FFF2-40B4-BE49-F238E27FC236}">
                <a16:creationId xmlns:a16="http://schemas.microsoft.com/office/drawing/2014/main" id="{B9399804-E3CD-4B28-A19D-97EF46860877}"/>
              </a:ext>
            </a:extLst>
          </p:cNvPr>
          <p:cNvGrpSpPr/>
          <p:nvPr/>
        </p:nvGrpSpPr>
        <p:grpSpPr>
          <a:xfrm>
            <a:off x="6733617" y="1038949"/>
            <a:ext cx="2253775" cy="1848733"/>
            <a:chOff x="6733617" y="1038949"/>
            <a:chExt cx="2253775" cy="1848733"/>
          </a:xfrm>
        </p:grpSpPr>
        <p:pic>
          <p:nvPicPr>
            <p:cNvPr id="14" name="Picture 13">
              <a:extLst>
                <a:ext uri="{FF2B5EF4-FFF2-40B4-BE49-F238E27FC236}">
                  <a16:creationId xmlns:a16="http://schemas.microsoft.com/office/drawing/2014/main" id="{01832087-2B14-47A0-B687-4498F5830E5E}"/>
                </a:ext>
              </a:extLst>
            </p:cNvPr>
            <p:cNvPicPr>
              <a:picLocks noChangeAspect="1"/>
            </p:cNvPicPr>
            <p:nvPr/>
          </p:nvPicPr>
          <p:blipFill>
            <a:blip r:embed="rId6"/>
            <a:stretch>
              <a:fillRect/>
            </a:stretch>
          </p:blipFill>
          <p:spPr>
            <a:xfrm>
              <a:off x="6733617" y="1038949"/>
              <a:ext cx="2253775" cy="1479401"/>
            </a:xfrm>
            <a:prstGeom prst="rect">
              <a:avLst/>
            </a:prstGeom>
          </p:spPr>
        </p:pic>
        <p:sp>
          <p:nvSpPr>
            <p:cNvPr id="15" name="Rectangle 14">
              <a:extLst>
                <a:ext uri="{FF2B5EF4-FFF2-40B4-BE49-F238E27FC236}">
                  <a16:creationId xmlns:a16="http://schemas.microsoft.com/office/drawing/2014/main" id="{2A668026-32C9-4D39-856E-0DADD65A3C17}"/>
                </a:ext>
              </a:extLst>
            </p:cNvPr>
            <p:cNvSpPr/>
            <p:nvPr/>
          </p:nvSpPr>
          <p:spPr>
            <a:xfrm>
              <a:off x="7075322" y="2518350"/>
              <a:ext cx="1668085" cy="369332"/>
            </a:xfrm>
            <a:prstGeom prst="rect">
              <a:avLst/>
            </a:prstGeom>
          </p:spPr>
          <p:txBody>
            <a:bodyPr wrap="none">
              <a:spAutoFit/>
            </a:bodyPr>
            <a:lstStyle/>
            <a:p>
              <a:r>
                <a:rPr lang="en-US" dirty="0"/>
                <a:t>Downy mildew </a:t>
              </a:r>
            </a:p>
          </p:txBody>
        </p:sp>
      </p:grpSp>
      <p:grpSp>
        <p:nvGrpSpPr>
          <p:cNvPr id="19" name="Group 18">
            <a:extLst>
              <a:ext uri="{FF2B5EF4-FFF2-40B4-BE49-F238E27FC236}">
                <a16:creationId xmlns:a16="http://schemas.microsoft.com/office/drawing/2014/main" id="{F2D25266-2065-4101-934D-4F0F444999EE}"/>
              </a:ext>
            </a:extLst>
          </p:cNvPr>
          <p:cNvGrpSpPr/>
          <p:nvPr/>
        </p:nvGrpSpPr>
        <p:grpSpPr>
          <a:xfrm>
            <a:off x="9020171" y="2613541"/>
            <a:ext cx="2857500" cy="1910775"/>
            <a:chOff x="9020171" y="2613541"/>
            <a:chExt cx="2857500" cy="1910775"/>
          </a:xfrm>
        </p:grpSpPr>
        <p:pic>
          <p:nvPicPr>
            <p:cNvPr id="17" name="Picture 16">
              <a:extLst>
                <a:ext uri="{FF2B5EF4-FFF2-40B4-BE49-F238E27FC236}">
                  <a16:creationId xmlns:a16="http://schemas.microsoft.com/office/drawing/2014/main" id="{E32F333A-56C4-4454-90C3-1E7C6B1C8C6B}"/>
                </a:ext>
              </a:extLst>
            </p:cNvPr>
            <p:cNvPicPr>
              <a:picLocks noChangeAspect="1"/>
            </p:cNvPicPr>
            <p:nvPr/>
          </p:nvPicPr>
          <p:blipFill>
            <a:blip r:embed="rId7"/>
            <a:stretch>
              <a:fillRect/>
            </a:stretch>
          </p:blipFill>
          <p:spPr>
            <a:xfrm>
              <a:off x="9020171" y="2613541"/>
              <a:ext cx="2857500" cy="1600200"/>
            </a:xfrm>
            <a:prstGeom prst="rect">
              <a:avLst/>
            </a:prstGeom>
          </p:spPr>
        </p:pic>
        <p:sp>
          <p:nvSpPr>
            <p:cNvPr id="18" name="Rectangle 17">
              <a:extLst>
                <a:ext uri="{FF2B5EF4-FFF2-40B4-BE49-F238E27FC236}">
                  <a16:creationId xmlns:a16="http://schemas.microsoft.com/office/drawing/2014/main" id="{B20BA41C-B954-4826-B9E2-025BF3B18D0B}"/>
                </a:ext>
              </a:extLst>
            </p:cNvPr>
            <p:cNvSpPr/>
            <p:nvPr/>
          </p:nvSpPr>
          <p:spPr>
            <a:xfrm>
              <a:off x="9725670" y="4154984"/>
              <a:ext cx="1389355" cy="369332"/>
            </a:xfrm>
            <a:prstGeom prst="rect">
              <a:avLst/>
            </a:prstGeom>
          </p:spPr>
          <p:txBody>
            <a:bodyPr wrap="none">
              <a:spAutoFit/>
            </a:bodyPr>
            <a:lstStyle/>
            <a:p>
              <a:r>
                <a:rPr lang="en-US" dirty="0"/>
                <a:t>Anthracnose</a:t>
              </a:r>
            </a:p>
          </p:txBody>
        </p:sp>
      </p:grpSp>
    </p:spTree>
    <p:extLst>
      <p:ext uri="{BB962C8B-B14F-4D97-AF65-F5344CB8AC3E}">
        <p14:creationId xmlns:p14="http://schemas.microsoft.com/office/powerpoint/2010/main" val="36538172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9297EC7-147D-43D4-9390-B959CEB3F75B}"/>
              </a:ext>
            </a:extLst>
          </p:cNvPr>
          <p:cNvSpPr txBox="1"/>
          <p:nvPr/>
        </p:nvSpPr>
        <p:spPr>
          <a:xfrm>
            <a:off x="4243388" y="0"/>
            <a:ext cx="3600450" cy="830997"/>
          </a:xfrm>
          <a:prstGeom prst="rect">
            <a:avLst/>
          </a:prstGeom>
          <a:noFill/>
        </p:spPr>
        <p:txBody>
          <a:bodyPr wrap="square" rtlCol="0">
            <a:spAutoFit/>
          </a:bodyPr>
          <a:lstStyle/>
          <a:p>
            <a:pPr algn="ctr"/>
            <a:r>
              <a:rPr lang="en-US" sz="4800" dirty="0" err="1"/>
              <a:t>Malvaceae</a:t>
            </a:r>
            <a:endParaRPr lang="en-US" sz="4800" dirty="0"/>
          </a:p>
        </p:txBody>
      </p:sp>
      <p:sp>
        <p:nvSpPr>
          <p:cNvPr id="3" name="TextBox 2">
            <a:extLst>
              <a:ext uri="{FF2B5EF4-FFF2-40B4-BE49-F238E27FC236}">
                <a16:creationId xmlns:a16="http://schemas.microsoft.com/office/drawing/2014/main" id="{114F27C7-9FE6-4C05-8413-BE12B060DF9F}"/>
              </a:ext>
            </a:extLst>
          </p:cNvPr>
          <p:cNvSpPr txBox="1"/>
          <p:nvPr/>
        </p:nvSpPr>
        <p:spPr>
          <a:xfrm>
            <a:off x="257176" y="830997"/>
            <a:ext cx="5543550" cy="5632311"/>
          </a:xfrm>
          <a:prstGeom prst="rect">
            <a:avLst/>
          </a:prstGeom>
          <a:noFill/>
        </p:spPr>
        <p:txBody>
          <a:bodyPr wrap="square" rtlCol="0">
            <a:spAutoFit/>
          </a:bodyPr>
          <a:lstStyle/>
          <a:p>
            <a:r>
              <a:rPr lang="en-US" sz="3000" b="1" dirty="0" err="1"/>
              <a:t>Malvaceae</a:t>
            </a:r>
            <a:r>
              <a:rPr lang="en-US" sz="3000" dirty="0"/>
              <a:t> Characteristics:</a:t>
            </a:r>
          </a:p>
          <a:p>
            <a:pPr marL="285750" indent="-285750">
              <a:buFont typeface="Arial" panose="020B0604020202020204" pitchFamily="34" charset="0"/>
              <a:buChar char="•"/>
            </a:pPr>
            <a:r>
              <a:rPr lang="en-US" sz="3000" dirty="0"/>
              <a:t>Vegetative parts with mucilage (slimy protein).</a:t>
            </a:r>
          </a:p>
          <a:p>
            <a:pPr marL="285750" indent="-285750">
              <a:buFont typeface="Arial" panose="020B0604020202020204" pitchFamily="34" charset="0"/>
              <a:buChar char="•"/>
            </a:pPr>
            <a:r>
              <a:rPr lang="en-US" sz="3000" b="1" dirty="0"/>
              <a:t>Leaves</a:t>
            </a:r>
            <a:r>
              <a:rPr lang="en-US" sz="3000" dirty="0"/>
              <a:t>: often palmately veined and lobed with star-shaped hairs.</a:t>
            </a:r>
          </a:p>
          <a:p>
            <a:pPr marL="285750" indent="-285750">
              <a:buFont typeface="Arial" panose="020B0604020202020204" pitchFamily="34" charset="0"/>
              <a:buChar char="•"/>
            </a:pPr>
            <a:r>
              <a:rPr lang="en-US" sz="3000" b="1" dirty="0"/>
              <a:t>Flowers</a:t>
            </a:r>
            <a:r>
              <a:rPr lang="en-US" sz="3000" dirty="0"/>
              <a:t>: 5 petals &amp; sepals; 5 to many stamens, often fused. </a:t>
            </a:r>
          </a:p>
          <a:p>
            <a:pPr marL="285750" indent="-285750">
              <a:buFont typeface="Arial" panose="020B0604020202020204" pitchFamily="34" charset="0"/>
              <a:buChar char="•"/>
            </a:pPr>
            <a:r>
              <a:rPr lang="en-US" sz="3000" b="1" dirty="0"/>
              <a:t>Fruit</a:t>
            </a:r>
            <a:r>
              <a:rPr lang="en-US" sz="3000" dirty="0"/>
              <a:t>: usually a capsule (simple, dry fruit that splits at maturity) with locules (chambers)</a:t>
            </a:r>
          </a:p>
          <a:p>
            <a:pPr marL="285750" indent="-285750">
              <a:buFont typeface="Arial" panose="020B0604020202020204" pitchFamily="34" charset="0"/>
              <a:buChar char="•"/>
            </a:pPr>
            <a:r>
              <a:rPr lang="en-US" sz="3000" dirty="0"/>
              <a:t>Okra and hibiscus</a:t>
            </a:r>
          </a:p>
        </p:txBody>
      </p:sp>
      <p:pic>
        <p:nvPicPr>
          <p:cNvPr id="4" name="Picture 3">
            <a:extLst>
              <a:ext uri="{FF2B5EF4-FFF2-40B4-BE49-F238E27FC236}">
                <a16:creationId xmlns:a16="http://schemas.microsoft.com/office/drawing/2014/main" id="{663DE928-DBC6-4483-B1D3-6E7FA05941E9}"/>
              </a:ext>
            </a:extLst>
          </p:cNvPr>
          <p:cNvPicPr>
            <a:picLocks noChangeAspect="1"/>
          </p:cNvPicPr>
          <p:nvPr/>
        </p:nvPicPr>
        <p:blipFill>
          <a:blip r:embed="rId3"/>
          <a:stretch>
            <a:fillRect/>
          </a:stretch>
        </p:blipFill>
        <p:spPr>
          <a:xfrm>
            <a:off x="9620249" y="1457325"/>
            <a:ext cx="2314575" cy="1971675"/>
          </a:xfrm>
          <a:prstGeom prst="rect">
            <a:avLst/>
          </a:prstGeom>
        </p:spPr>
      </p:pic>
      <p:pic>
        <p:nvPicPr>
          <p:cNvPr id="5" name="Picture 4">
            <a:extLst>
              <a:ext uri="{FF2B5EF4-FFF2-40B4-BE49-F238E27FC236}">
                <a16:creationId xmlns:a16="http://schemas.microsoft.com/office/drawing/2014/main" id="{86FDDDAC-293C-46BA-937A-89C166C4169C}"/>
              </a:ext>
            </a:extLst>
          </p:cNvPr>
          <p:cNvPicPr>
            <a:picLocks noChangeAspect="1"/>
          </p:cNvPicPr>
          <p:nvPr/>
        </p:nvPicPr>
        <p:blipFill>
          <a:blip r:embed="rId4"/>
          <a:stretch>
            <a:fillRect/>
          </a:stretch>
        </p:blipFill>
        <p:spPr>
          <a:xfrm>
            <a:off x="6529388" y="1257298"/>
            <a:ext cx="2628900" cy="1743075"/>
          </a:xfrm>
          <a:prstGeom prst="rect">
            <a:avLst/>
          </a:prstGeom>
        </p:spPr>
      </p:pic>
      <p:pic>
        <p:nvPicPr>
          <p:cNvPr id="6" name="Picture 5">
            <a:extLst>
              <a:ext uri="{FF2B5EF4-FFF2-40B4-BE49-F238E27FC236}">
                <a16:creationId xmlns:a16="http://schemas.microsoft.com/office/drawing/2014/main" id="{18866B8E-BF2D-4D6B-BD64-DB2008FBE32D}"/>
              </a:ext>
            </a:extLst>
          </p:cNvPr>
          <p:cNvPicPr>
            <a:picLocks noChangeAspect="1"/>
          </p:cNvPicPr>
          <p:nvPr/>
        </p:nvPicPr>
        <p:blipFill>
          <a:blip r:embed="rId5"/>
          <a:stretch>
            <a:fillRect/>
          </a:stretch>
        </p:blipFill>
        <p:spPr>
          <a:xfrm>
            <a:off x="5925866" y="3210848"/>
            <a:ext cx="3000375" cy="3295650"/>
          </a:xfrm>
          <a:prstGeom prst="rect">
            <a:avLst/>
          </a:prstGeom>
        </p:spPr>
      </p:pic>
      <p:pic>
        <p:nvPicPr>
          <p:cNvPr id="7" name="Picture 6">
            <a:extLst>
              <a:ext uri="{FF2B5EF4-FFF2-40B4-BE49-F238E27FC236}">
                <a16:creationId xmlns:a16="http://schemas.microsoft.com/office/drawing/2014/main" id="{5F00A403-AB6E-491D-A7E4-B8643E37C2E4}"/>
              </a:ext>
            </a:extLst>
          </p:cNvPr>
          <p:cNvPicPr>
            <a:picLocks noChangeAspect="1"/>
          </p:cNvPicPr>
          <p:nvPr/>
        </p:nvPicPr>
        <p:blipFill>
          <a:blip r:embed="rId6"/>
          <a:stretch>
            <a:fillRect/>
          </a:stretch>
        </p:blipFill>
        <p:spPr>
          <a:xfrm>
            <a:off x="9215436" y="4292581"/>
            <a:ext cx="2719388" cy="1984303"/>
          </a:xfrm>
          <a:prstGeom prst="rect">
            <a:avLst/>
          </a:prstGeom>
        </p:spPr>
      </p:pic>
    </p:spTree>
    <p:extLst>
      <p:ext uri="{BB962C8B-B14F-4D97-AF65-F5344CB8AC3E}">
        <p14:creationId xmlns:p14="http://schemas.microsoft.com/office/powerpoint/2010/main" val="11167875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99713EE-945E-4D61-B731-83E0DAAE2203}"/>
              </a:ext>
            </a:extLst>
          </p:cNvPr>
          <p:cNvSpPr txBox="1"/>
          <p:nvPr/>
        </p:nvSpPr>
        <p:spPr>
          <a:xfrm>
            <a:off x="4243388" y="0"/>
            <a:ext cx="3600450" cy="830997"/>
          </a:xfrm>
          <a:prstGeom prst="rect">
            <a:avLst/>
          </a:prstGeom>
          <a:noFill/>
        </p:spPr>
        <p:txBody>
          <a:bodyPr wrap="square" rtlCol="0">
            <a:spAutoFit/>
          </a:bodyPr>
          <a:lstStyle/>
          <a:p>
            <a:pPr algn="ctr"/>
            <a:r>
              <a:rPr lang="en-US" sz="4800" dirty="0"/>
              <a:t>Growing Okra</a:t>
            </a:r>
          </a:p>
        </p:txBody>
      </p:sp>
      <p:sp>
        <p:nvSpPr>
          <p:cNvPr id="4" name="TextBox 3">
            <a:extLst>
              <a:ext uri="{FF2B5EF4-FFF2-40B4-BE49-F238E27FC236}">
                <a16:creationId xmlns:a16="http://schemas.microsoft.com/office/drawing/2014/main" id="{BE2DBFB2-9505-465A-B3AC-0EB29D802719}"/>
              </a:ext>
            </a:extLst>
          </p:cNvPr>
          <p:cNvSpPr txBox="1"/>
          <p:nvPr/>
        </p:nvSpPr>
        <p:spPr>
          <a:xfrm>
            <a:off x="600076" y="830997"/>
            <a:ext cx="9764872" cy="6001643"/>
          </a:xfrm>
          <a:prstGeom prst="rect">
            <a:avLst/>
          </a:prstGeom>
          <a:noFill/>
        </p:spPr>
        <p:txBody>
          <a:bodyPr wrap="square" rtlCol="0">
            <a:spAutoFit/>
          </a:bodyPr>
          <a:lstStyle/>
          <a:p>
            <a:pPr marL="457200" indent="-457200">
              <a:buFont typeface="Arial" panose="020B0604020202020204" pitchFamily="34" charset="0"/>
              <a:buChar char="•"/>
            </a:pPr>
            <a:r>
              <a:rPr lang="en-US" sz="3200" dirty="0"/>
              <a:t>Warm Season – Summer, okra is a heat lover; Full Sun</a:t>
            </a:r>
          </a:p>
          <a:p>
            <a:pPr marL="457200" indent="-457200">
              <a:buFont typeface="Arial" panose="020B0604020202020204" pitchFamily="34" charset="0"/>
              <a:buChar char="•"/>
            </a:pPr>
            <a:r>
              <a:rPr lang="en-US" sz="3200" dirty="0"/>
              <a:t>Well-drained sandy loam soil high in organic matter. pH 5.8-6.8</a:t>
            </a:r>
          </a:p>
          <a:p>
            <a:pPr marL="457200" indent="-457200">
              <a:buFont typeface="Arial" panose="020B0604020202020204" pitchFamily="34" charset="0"/>
              <a:buChar char="•"/>
            </a:pPr>
            <a:r>
              <a:rPr lang="en-US" sz="3200" dirty="0"/>
              <a:t>Germination: 75-90</a:t>
            </a:r>
            <a:r>
              <a:rPr lang="en-US" sz="3200" baseline="30000" dirty="0"/>
              <a:t>o</a:t>
            </a:r>
            <a:r>
              <a:rPr lang="en-US" sz="3200" dirty="0"/>
              <a:t>F, pre-soaking seed improves results</a:t>
            </a:r>
          </a:p>
          <a:p>
            <a:pPr marL="457200" indent="-457200">
              <a:buFont typeface="Arial" panose="020B0604020202020204" pitchFamily="34" charset="0"/>
              <a:buChar char="•"/>
            </a:pPr>
            <a:r>
              <a:rPr lang="en-US" sz="3200" dirty="0"/>
              <a:t>Space plants 12-18” apart</a:t>
            </a:r>
          </a:p>
          <a:p>
            <a:pPr marL="457200" indent="-457200">
              <a:buFont typeface="Arial" panose="020B0604020202020204" pitchFamily="34" charset="0"/>
              <a:buChar char="•"/>
            </a:pPr>
            <a:r>
              <a:rPr lang="en-US" sz="3200" dirty="0"/>
              <a:t>50-60 Days to Harvest</a:t>
            </a:r>
          </a:p>
          <a:p>
            <a:pPr marL="457200" indent="-457200">
              <a:buFont typeface="Arial" panose="020B0604020202020204" pitchFamily="34" charset="0"/>
              <a:buChar char="•"/>
            </a:pPr>
            <a:r>
              <a:rPr lang="en-US" sz="3200" dirty="0"/>
              <a:t>Harvest: Young tender pods 3-6” long. Become fibrous as they mature.</a:t>
            </a:r>
          </a:p>
          <a:p>
            <a:pPr marL="457200" indent="-457200">
              <a:buFont typeface="Arial" panose="020B0604020202020204" pitchFamily="34" charset="0"/>
              <a:buChar char="•"/>
            </a:pPr>
            <a:r>
              <a:rPr lang="en-US" sz="3200" dirty="0">
                <a:solidFill>
                  <a:prstClr val="black"/>
                </a:solidFill>
              </a:rPr>
              <a:t>Soil test for fertilization recommendations</a:t>
            </a:r>
          </a:p>
          <a:p>
            <a:pPr marL="457200" indent="-457200">
              <a:buFont typeface="Arial" panose="020B0604020202020204" pitchFamily="34" charset="0"/>
              <a:buChar char="•"/>
            </a:pPr>
            <a:r>
              <a:rPr lang="en-US" sz="3200" dirty="0"/>
              <a:t>Generally, 1 lb. 8-8-8/100 ft2 after first pod set and every 3-4 weeks thereafter.</a:t>
            </a:r>
          </a:p>
        </p:txBody>
      </p:sp>
      <p:pic>
        <p:nvPicPr>
          <p:cNvPr id="6" name="Picture 5">
            <a:extLst>
              <a:ext uri="{FF2B5EF4-FFF2-40B4-BE49-F238E27FC236}">
                <a16:creationId xmlns:a16="http://schemas.microsoft.com/office/drawing/2014/main" id="{DDDDFDC8-72FB-4A22-B071-A9F25591C9DF}"/>
              </a:ext>
            </a:extLst>
          </p:cNvPr>
          <p:cNvPicPr>
            <a:picLocks noChangeAspect="1"/>
          </p:cNvPicPr>
          <p:nvPr/>
        </p:nvPicPr>
        <p:blipFill>
          <a:blip r:embed="rId3"/>
          <a:stretch>
            <a:fillRect/>
          </a:stretch>
        </p:blipFill>
        <p:spPr>
          <a:xfrm>
            <a:off x="10364948" y="2181112"/>
            <a:ext cx="1798476" cy="3426249"/>
          </a:xfrm>
          <a:prstGeom prst="rect">
            <a:avLst/>
          </a:prstGeom>
        </p:spPr>
      </p:pic>
    </p:spTree>
    <p:extLst>
      <p:ext uri="{BB962C8B-B14F-4D97-AF65-F5344CB8AC3E}">
        <p14:creationId xmlns:p14="http://schemas.microsoft.com/office/powerpoint/2010/main" val="4100099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BC96CCD-403C-4CE9-A6CC-DC65449C531B}"/>
              </a:ext>
            </a:extLst>
          </p:cNvPr>
          <p:cNvSpPr txBox="1"/>
          <p:nvPr/>
        </p:nvSpPr>
        <p:spPr>
          <a:xfrm>
            <a:off x="4243388" y="0"/>
            <a:ext cx="3600450" cy="830997"/>
          </a:xfrm>
          <a:prstGeom prst="rect">
            <a:avLst/>
          </a:prstGeom>
          <a:noFill/>
        </p:spPr>
        <p:txBody>
          <a:bodyPr wrap="square" rtlCol="0">
            <a:spAutoFit/>
          </a:bodyPr>
          <a:lstStyle/>
          <a:p>
            <a:pPr algn="ctr"/>
            <a:r>
              <a:rPr lang="en-US" sz="4800" dirty="0" err="1"/>
              <a:t>Malvaceae</a:t>
            </a:r>
            <a:endParaRPr lang="en-US" sz="4800" dirty="0"/>
          </a:p>
        </p:txBody>
      </p:sp>
      <p:sp>
        <p:nvSpPr>
          <p:cNvPr id="4" name="TextBox 3">
            <a:extLst>
              <a:ext uri="{FF2B5EF4-FFF2-40B4-BE49-F238E27FC236}">
                <a16:creationId xmlns:a16="http://schemas.microsoft.com/office/drawing/2014/main" id="{8F26759A-51DC-454E-9B4C-46348139E028}"/>
              </a:ext>
            </a:extLst>
          </p:cNvPr>
          <p:cNvSpPr txBox="1"/>
          <p:nvPr/>
        </p:nvSpPr>
        <p:spPr>
          <a:xfrm>
            <a:off x="91712" y="804740"/>
            <a:ext cx="6672264" cy="6001643"/>
          </a:xfrm>
          <a:prstGeom prst="rect">
            <a:avLst/>
          </a:prstGeom>
          <a:noFill/>
        </p:spPr>
        <p:txBody>
          <a:bodyPr wrap="square" rtlCol="0">
            <a:spAutoFit/>
          </a:bodyPr>
          <a:lstStyle/>
          <a:p>
            <a:r>
              <a:rPr lang="en-US" sz="3200" b="1" dirty="0"/>
              <a:t>Common Pests:</a:t>
            </a:r>
          </a:p>
          <a:p>
            <a:pPr marL="571500" indent="-571500">
              <a:buFont typeface="Arial" panose="020B0604020202020204" pitchFamily="34" charset="0"/>
              <a:buChar char="•"/>
            </a:pPr>
            <a:r>
              <a:rPr lang="en-US" sz="3200" b="1" dirty="0"/>
              <a:t>Aphids</a:t>
            </a:r>
            <a:r>
              <a:rPr lang="en-US" sz="3200" dirty="0"/>
              <a:t> – Vector viruses</a:t>
            </a:r>
            <a:endParaRPr lang="en-US" sz="3200" b="1" dirty="0"/>
          </a:p>
          <a:p>
            <a:pPr marL="571500" indent="-571500">
              <a:buFont typeface="Arial" panose="020B0604020202020204" pitchFamily="34" charset="0"/>
              <a:buChar char="•"/>
            </a:pPr>
            <a:r>
              <a:rPr lang="en-US" sz="3200" b="1" dirty="0"/>
              <a:t>Thrips</a:t>
            </a:r>
            <a:r>
              <a:rPr lang="en-US" sz="3200" dirty="0"/>
              <a:t> – Vector viruses</a:t>
            </a:r>
            <a:endParaRPr lang="en-US" sz="3200" b="1" dirty="0"/>
          </a:p>
          <a:p>
            <a:pPr marL="571500" indent="-571500">
              <a:buFont typeface="Arial" panose="020B0604020202020204" pitchFamily="34" charset="0"/>
              <a:buChar char="•"/>
            </a:pPr>
            <a:r>
              <a:rPr lang="en-US" sz="3200" b="1" dirty="0"/>
              <a:t>Two-spotted Spider Mite</a:t>
            </a:r>
          </a:p>
          <a:p>
            <a:pPr marL="571500" indent="-571500">
              <a:buFont typeface="Arial" panose="020B0604020202020204" pitchFamily="34" charset="0"/>
              <a:buChar char="•"/>
            </a:pPr>
            <a:r>
              <a:rPr lang="en-US" sz="3200" b="1" dirty="0"/>
              <a:t>Whitefly </a:t>
            </a:r>
            <a:r>
              <a:rPr lang="en-US" sz="3200" dirty="0"/>
              <a:t>– Vector viruses</a:t>
            </a:r>
            <a:endParaRPr lang="en-US" sz="3200" b="1" dirty="0"/>
          </a:p>
          <a:p>
            <a:pPr marL="571500" indent="-571500">
              <a:buFont typeface="Arial" panose="020B0604020202020204" pitchFamily="34" charset="0"/>
              <a:buChar char="•"/>
            </a:pPr>
            <a:r>
              <a:rPr lang="en-US" sz="3200" b="1" dirty="0"/>
              <a:t>Fire Ants</a:t>
            </a:r>
            <a:r>
              <a:rPr lang="en-US" sz="3200" dirty="0"/>
              <a:t>:  fire ants eat the base of developing blooms, which causes misshapen pods, aborted flowers and the plant to may stop producing. </a:t>
            </a:r>
            <a:r>
              <a:rPr lang="en-US" sz="3200" b="1" dirty="0"/>
              <a:t>Control</a:t>
            </a:r>
            <a:r>
              <a:rPr lang="en-US" sz="3200" dirty="0"/>
              <a:t>: Fire ant insecticides outside of growing area.</a:t>
            </a:r>
          </a:p>
        </p:txBody>
      </p:sp>
      <p:pic>
        <p:nvPicPr>
          <p:cNvPr id="5" name="Picture 4">
            <a:extLst>
              <a:ext uri="{FF2B5EF4-FFF2-40B4-BE49-F238E27FC236}">
                <a16:creationId xmlns:a16="http://schemas.microsoft.com/office/drawing/2014/main" id="{935B83F7-3426-4BE4-ACE6-8394F7A32605}"/>
              </a:ext>
            </a:extLst>
          </p:cNvPr>
          <p:cNvPicPr>
            <a:picLocks noChangeAspect="1"/>
          </p:cNvPicPr>
          <p:nvPr/>
        </p:nvPicPr>
        <p:blipFill>
          <a:blip r:embed="rId3"/>
          <a:stretch>
            <a:fillRect/>
          </a:stretch>
        </p:blipFill>
        <p:spPr>
          <a:xfrm>
            <a:off x="9715350" y="673831"/>
            <a:ext cx="2429037" cy="3242890"/>
          </a:xfrm>
          <a:prstGeom prst="rect">
            <a:avLst/>
          </a:prstGeom>
        </p:spPr>
      </p:pic>
      <p:pic>
        <p:nvPicPr>
          <p:cNvPr id="6" name="Picture 5">
            <a:extLst>
              <a:ext uri="{FF2B5EF4-FFF2-40B4-BE49-F238E27FC236}">
                <a16:creationId xmlns:a16="http://schemas.microsoft.com/office/drawing/2014/main" id="{431A7E6F-EC0F-44E0-A720-8C8537A3E14F}"/>
              </a:ext>
            </a:extLst>
          </p:cNvPr>
          <p:cNvPicPr>
            <a:picLocks noChangeAspect="1"/>
          </p:cNvPicPr>
          <p:nvPr/>
        </p:nvPicPr>
        <p:blipFill>
          <a:blip r:embed="rId4"/>
          <a:stretch>
            <a:fillRect/>
          </a:stretch>
        </p:blipFill>
        <p:spPr>
          <a:xfrm>
            <a:off x="7058025" y="1244658"/>
            <a:ext cx="2247900" cy="1495875"/>
          </a:xfrm>
          <a:prstGeom prst="rect">
            <a:avLst/>
          </a:prstGeom>
        </p:spPr>
      </p:pic>
      <p:pic>
        <p:nvPicPr>
          <p:cNvPr id="7" name="Picture 6">
            <a:extLst>
              <a:ext uri="{FF2B5EF4-FFF2-40B4-BE49-F238E27FC236}">
                <a16:creationId xmlns:a16="http://schemas.microsoft.com/office/drawing/2014/main" id="{3072843B-2AE3-465D-86BD-DAAC45417472}"/>
              </a:ext>
            </a:extLst>
          </p:cNvPr>
          <p:cNvPicPr>
            <a:picLocks noChangeAspect="1"/>
          </p:cNvPicPr>
          <p:nvPr/>
        </p:nvPicPr>
        <p:blipFill>
          <a:blip r:embed="rId5"/>
          <a:stretch>
            <a:fillRect/>
          </a:stretch>
        </p:blipFill>
        <p:spPr>
          <a:xfrm>
            <a:off x="9739321" y="4395789"/>
            <a:ext cx="2305050" cy="1981200"/>
          </a:xfrm>
          <a:prstGeom prst="rect">
            <a:avLst/>
          </a:prstGeom>
        </p:spPr>
      </p:pic>
      <p:pic>
        <p:nvPicPr>
          <p:cNvPr id="8" name="Picture 7">
            <a:extLst>
              <a:ext uri="{FF2B5EF4-FFF2-40B4-BE49-F238E27FC236}">
                <a16:creationId xmlns:a16="http://schemas.microsoft.com/office/drawing/2014/main" id="{FE4121CA-C3AA-463F-8B56-B40892460270}"/>
              </a:ext>
            </a:extLst>
          </p:cNvPr>
          <p:cNvPicPr>
            <a:picLocks noChangeAspect="1"/>
          </p:cNvPicPr>
          <p:nvPr/>
        </p:nvPicPr>
        <p:blipFill rotWithShape="1">
          <a:blip r:embed="rId6"/>
          <a:srcRect l="19448" b="10448"/>
          <a:stretch/>
        </p:blipFill>
        <p:spPr>
          <a:xfrm>
            <a:off x="6837262" y="3358548"/>
            <a:ext cx="2828773" cy="2254794"/>
          </a:xfrm>
          <a:prstGeom prst="rect">
            <a:avLst/>
          </a:prstGeom>
        </p:spPr>
      </p:pic>
    </p:spTree>
    <p:extLst>
      <p:ext uri="{BB962C8B-B14F-4D97-AF65-F5344CB8AC3E}">
        <p14:creationId xmlns:p14="http://schemas.microsoft.com/office/powerpoint/2010/main" val="36198004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22951E9-6A74-4E7A-BDA4-42E4083D4423}"/>
              </a:ext>
            </a:extLst>
          </p:cNvPr>
          <p:cNvSpPr txBox="1"/>
          <p:nvPr/>
        </p:nvSpPr>
        <p:spPr>
          <a:xfrm>
            <a:off x="4243388" y="0"/>
            <a:ext cx="3600450" cy="830997"/>
          </a:xfrm>
          <a:prstGeom prst="rect">
            <a:avLst/>
          </a:prstGeom>
          <a:noFill/>
        </p:spPr>
        <p:txBody>
          <a:bodyPr wrap="square" rtlCol="0">
            <a:spAutoFit/>
          </a:bodyPr>
          <a:lstStyle/>
          <a:p>
            <a:pPr algn="ctr"/>
            <a:r>
              <a:rPr lang="en-US" sz="4800" dirty="0" err="1"/>
              <a:t>Malvaceae</a:t>
            </a:r>
            <a:endParaRPr lang="en-US" sz="4800" dirty="0"/>
          </a:p>
        </p:txBody>
      </p:sp>
      <p:sp>
        <p:nvSpPr>
          <p:cNvPr id="4" name="TextBox 3">
            <a:extLst>
              <a:ext uri="{FF2B5EF4-FFF2-40B4-BE49-F238E27FC236}">
                <a16:creationId xmlns:a16="http://schemas.microsoft.com/office/drawing/2014/main" id="{929CDD24-9E01-4EEE-A25F-551976AEA233}"/>
              </a:ext>
            </a:extLst>
          </p:cNvPr>
          <p:cNvSpPr txBox="1"/>
          <p:nvPr/>
        </p:nvSpPr>
        <p:spPr>
          <a:xfrm>
            <a:off x="-4" y="814396"/>
            <a:ext cx="6534153" cy="6001643"/>
          </a:xfrm>
          <a:prstGeom prst="rect">
            <a:avLst/>
          </a:prstGeom>
          <a:noFill/>
        </p:spPr>
        <p:txBody>
          <a:bodyPr wrap="square" rtlCol="0">
            <a:spAutoFit/>
          </a:bodyPr>
          <a:lstStyle/>
          <a:p>
            <a:pPr marL="285750" indent="-285750">
              <a:buFont typeface="Arial" panose="020B0604020202020204" pitchFamily="34" charset="0"/>
              <a:buChar char="•"/>
            </a:pPr>
            <a:r>
              <a:rPr lang="en-US" sz="2400" b="1" dirty="0"/>
              <a:t>Common Diseases:</a:t>
            </a:r>
          </a:p>
          <a:p>
            <a:pPr marL="285750" indent="-285750">
              <a:buFont typeface="Arial" panose="020B0604020202020204" pitchFamily="34" charset="0"/>
              <a:buChar char="•"/>
            </a:pPr>
            <a:r>
              <a:rPr lang="en-US" sz="2400" b="1" dirty="0"/>
              <a:t>Southern blight </a:t>
            </a:r>
            <a:r>
              <a:rPr lang="en-US" sz="2400" dirty="0"/>
              <a:t>(</a:t>
            </a:r>
            <a:r>
              <a:rPr lang="en-US" sz="2400" i="1" dirty="0"/>
              <a:t>Sclerotium </a:t>
            </a:r>
            <a:r>
              <a:rPr lang="en-US" sz="2400" i="1" dirty="0" err="1"/>
              <a:t>rolfsii</a:t>
            </a:r>
            <a:r>
              <a:rPr lang="en-US" sz="2400" dirty="0"/>
              <a:t>)</a:t>
            </a:r>
          </a:p>
          <a:p>
            <a:pPr marL="285750" indent="-285750">
              <a:buFont typeface="Arial" panose="020B0604020202020204" pitchFamily="34" charset="0"/>
              <a:buChar char="•"/>
            </a:pPr>
            <a:r>
              <a:rPr lang="en-US" sz="2400" b="1" dirty="0"/>
              <a:t>White mold </a:t>
            </a:r>
            <a:r>
              <a:rPr lang="en-US" sz="2400" dirty="0"/>
              <a:t>(</a:t>
            </a:r>
            <a:r>
              <a:rPr lang="en-US" sz="2400" i="1" dirty="0"/>
              <a:t>Sclerotinia sclerotium</a:t>
            </a:r>
            <a:r>
              <a:rPr lang="en-US" sz="2400" dirty="0"/>
              <a:t>)</a:t>
            </a:r>
          </a:p>
          <a:p>
            <a:pPr marL="285750" indent="-285750">
              <a:buFont typeface="Arial" panose="020B0604020202020204" pitchFamily="34" charset="0"/>
              <a:buChar char="•"/>
            </a:pPr>
            <a:r>
              <a:rPr lang="en-US" sz="2400" b="1" dirty="0"/>
              <a:t>Root-knot nematode </a:t>
            </a:r>
            <a:r>
              <a:rPr lang="en-US" sz="2400" i="1" dirty="0"/>
              <a:t>Meloidogyne</a:t>
            </a:r>
            <a:r>
              <a:rPr lang="en-US" sz="2400" dirty="0"/>
              <a:t> spp.</a:t>
            </a:r>
          </a:p>
          <a:p>
            <a:pPr marL="285750" indent="-285750">
              <a:buFont typeface="Arial" panose="020B0604020202020204" pitchFamily="34" charset="0"/>
              <a:buChar char="•"/>
            </a:pPr>
            <a:r>
              <a:rPr lang="en-US" sz="2400" b="1" dirty="0"/>
              <a:t>Powdery mildew </a:t>
            </a:r>
            <a:r>
              <a:rPr lang="en-US" sz="2400" dirty="0"/>
              <a:t>(</a:t>
            </a:r>
            <a:r>
              <a:rPr lang="en-US" sz="2400" i="1" dirty="0" err="1"/>
              <a:t>Oidium</a:t>
            </a:r>
            <a:r>
              <a:rPr lang="en-US" sz="2400" i="1" dirty="0"/>
              <a:t> </a:t>
            </a:r>
            <a:r>
              <a:rPr lang="en-US" sz="2400" i="1" dirty="0" err="1"/>
              <a:t>asteris-punicei</a:t>
            </a:r>
            <a:r>
              <a:rPr lang="en-US" sz="2400" dirty="0"/>
              <a:t>)</a:t>
            </a:r>
            <a:r>
              <a:rPr lang="en-US" sz="2400" i="1" dirty="0"/>
              <a:t> – </a:t>
            </a:r>
            <a:r>
              <a:rPr lang="en-US" sz="2400" dirty="0"/>
              <a:t>Fungus overwinters in plant debris. </a:t>
            </a:r>
            <a:r>
              <a:rPr lang="en-US" sz="2400" b="1" dirty="0"/>
              <a:t>Symptoms</a:t>
            </a:r>
            <a:r>
              <a:rPr lang="en-US" sz="2400" dirty="0"/>
              <a:t>: Powdery white covering on leaves. </a:t>
            </a:r>
            <a:r>
              <a:rPr lang="en-US" sz="2400" b="1" dirty="0"/>
              <a:t>Control</a:t>
            </a:r>
            <a:r>
              <a:rPr lang="en-US" sz="2400" dirty="0"/>
              <a:t>: Remove plant debris, Neem, sulfur, copper, chlorothalonil</a:t>
            </a:r>
          </a:p>
          <a:p>
            <a:pPr marL="285750" indent="-285750">
              <a:buFont typeface="Arial" panose="020B0604020202020204" pitchFamily="34" charset="0"/>
              <a:buChar char="•"/>
            </a:pPr>
            <a:r>
              <a:rPr lang="en-US" sz="2400" b="1" dirty="0"/>
              <a:t>Yellow Vein Mosaic Disease </a:t>
            </a:r>
            <a:r>
              <a:rPr lang="en-US" sz="2400" i="1" dirty="0" err="1"/>
              <a:t>Bhendi</a:t>
            </a:r>
            <a:r>
              <a:rPr lang="en-US" sz="2400" i="1" dirty="0"/>
              <a:t> Yellow Vein Mosaic Virus (BYVMV)</a:t>
            </a:r>
            <a:r>
              <a:rPr lang="en-US" sz="2400" dirty="0"/>
              <a:t> - Whitefly transmitted. </a:t>
            </a:r>
            <a:r>
              <a:rPr lang="en-US" sz="2400" b="1" dirty="0"/>
              <a:t>Symptoms</a:t>
            </a:r>
            <a:r>
              <a:rPr lang="en-US" sz="2400" dirty="0"/>
              <a:t>: Infected leaves show alternate patches of green and yellow. Veins become clear and chlorotic. Fruits are yellowish green in color and small in size. </a:t>
            </a:r>
            <a:r>
              <a:rPr lang="en-US" sz="2400" b="1" dirty="0"/>
              <a:t>Control</a:t>
            </a:r>
            <a:r>
              <a:rPr lang="en-US" sz="2400" dirty="0"/>
              <a:t>: Resistant varieties, remove debris</a:t>
            </a:r>
          </a:p>
        </p:txBody>
      </p:sp>
      <p:pic>
        <p:nvPicPr>
          <p:cNvPr id="5" name="Picture 4">
            <a:extLst>
              <a:ext uri="{FF2B5EF4-FFF2-40B4-BE49-F238E27FC236}">
                <a16:creationId xmlns:a16="http://schemas.microsoft.com/office/drawing/2014/main" id="{9DEF19C1-8FFC-4EFC-B8EC-DF8E5976BD72}"/>
              </a:ext>
            </a:extLst>
          </p:cNvPr>
          <p:cNvPicPr>
            <a:picLocks noChangeAspect="1"/>
          </p:cNvPicPr>
          <p:nvPr/>
        </p:nvPicPr>
        <p:blipFill>
          <a:blip r:embed="rId3"/>
          <a:stretch>
            <a:fillRect/>
          </a:stretch>
        </p:blipFill>
        <p:spPr>
          <a:xfrm>
            <a:off x="9281856" y="892909"/>
            <a:ext cx="2824419" cy="2117590"/>
          </a:xfrm>
          <a:prstGeom prst="rect">
            <a:avLst/>
          </a:prstGeom>
        </p:spPr>
      </p:pic>
      <p:pic>
        <p:nvPicPr>
          <p:cNvPr id="7" name="Picture 6">
            <a:extLst>
              <a:ext uri="{FF2B5EF4-FFF2-40B4-BE49-F238E27FC236}">
                <a16:creationId xmlns:a16="http://schemas.microsoft.com/office/drawing/2014/main" id="{539A411E-D493-46C1-A5A9-E8EB8F2D5C33}"/>
              </a:ext>
            </a:extLst>
          </p:cNvPr>
          <p:cNvPicPr>
            <a:picLocks noChangeAspect="1"/>
          </p:cNvPicPr>
          <p:nvPr/>
        </p:nvPicPr>
        <p:blipFill>
          <a:blip r:embed="rId4"/>
          <a:stretch>
            <a:fillRect/>
          </a:stretch>
        </p:blipFill>
        <p:spPr>
          <a:xfrm>
            <a:off x="6534150" y="1747871"/>
            <a:ext cx="2619375" cy="1743075"/>
          </a:xfrm>
          <a:prstGeom prst="rect">
            <a:avLst/>
          </a:prstGeom>
        </p:spPr>
      </p:pic>
      <p:pic>
        <p:nvPicPr>
          <p:cNvPr id="8" name="Picture 7">
            <a:extLst>
              <a:ext uri="{FF2B5EF4-FFF2-40B4-BE49-F238E27FC236}">
                <a16:creationId xmlns:a16="http://schemas.microsoft.com/office/drawing/2014/main" id="{F4823CCB-9BDB-45BC-A1F5-DDCDF352A1E8}"/>
              </a:ext>
            </a:extLst>
          </p:cNvPr>
          <p:cNvPicPr>
            <a:picLocks noChangeAspect="1"/>
          </p:cNvPicPr>
          <p:nvPr/>
        </p:nvPicPr>
        <p:blipFill>
          <a:blip r:embed="rId5"/>
          <a:stretch>
            <a:fillRect/>
          </a:stretch>
        </p:blipFill>
        <p:spPr>
          <a:xfrm>
            <a:off x="9658350" y="4906296"/>
            <a:ext cx="2447925" cy="1866900"/>
          </a:xfrm>
          <a:prstGeom prst="rect">
            <a:avLst/>
          </a:prstGeom>
        </p:spPr>
      </p:pic>
      <p:pic>
        <p:nvPicPr>
          <p:cNvPr id="9" name="Picture 8">
            <a:extLst>
              <a:ext uri="{FF2B5EF4-FFF2-40B4-BE49-F238E27FC236}">
                <a16:creationId xmlns:a16="http://schemas.microsoft.com/office/drawing/2014/main" id="{123E83E0-D9FE-4010-93C0-4215D469758E}"/>
              </a:ext>
            </a:extLst>
          </p:cNvPr>
          <p:cNvPicPr>
            <a:picLocks noChangeAspect="1"/>
          </p:cNvPicPr>
          <p:nvPr/>
        </p:nvPicPr>
        <p:blipFill rotWithShape="1">
          <a:blip r:embed="rId6"/>
          <a:srcRect l="24843" r="27641" b="33329"/>
          <a:stretch/>
        </p:blipFill>
        <p:spPr>
          <a:xfrm>
            <a:off x="7067957" y="4096672"/>
            <a:ext cx="2409419" cy="2534659"/>
          </a:xfrm>
          <a:prstGeom prst="rect">
            <a:avLst/>
          </a:prstGeom>
        </p:spPr>
      </p:pic>
    </p:spTree>
    <p:extLst>
      <p:ext uri="{BB962C8B-B14F-4D97-AF65-F5344CB8AC3E}">
        <p14:creationId xmlns:p14="http://schemas.microsoft.com/office/powerpoint/2010/main" val="32363946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57EE48D-F707-4750-98EA-054C0F24186C}"/>
              </a:ext>
            </a:extLst>
          </p:cNvPr>
          <p:cNvSpPr txBox="1"/>
          <p:nvPr/>
        </p:nvSpPr>
        <p:spPr>
          <a:xfrm>
            <a:off x="4243388" y="0"/>
            <a:ext cx="3600450" cy="830997"/>
          </a:xfrm>
          <a:prstGeom prst="rect">
            <a:avLst/>
          </a:prstGeom>
          <a:noFill/>
        </p:spPr>
        <p:txBody>
          <a:bodyPr wrap="square" rtlCol="0">
            <a:spAutoFit/>
          </a:bodyPr>
          <a:lstStyle/>
          <a:p>
            <a:pPr algn="ctr"/>
            <a:r>
              <a:rPr lang="en-US" sz="4800" dirty="0" err="1"/>
              <a:t>Poaceae</a:t>
            </a:r>
            <a:endParaRPr lang="en-US" sz="4800" dirty="0"/>
          </a:p>
        </p:txBody>
      </p:sp>
      <p:sp>
        <p:nvSpPr>
          <p:cNvPr id="4" name="TextBox 3">
            <a:extLst>
              <a:ext uri="{FF2B5EF4-FFF2-40B4-BE49-F238E27FC236}">
                <a16:creationId xmlns:a16="http://schemas.microsoft.com/office/drawing/2014/main" id="{4E4363DF-D116-4643-A8B4-30EC521E2CAF}"/>
              </a:ext>
            </a:extLst>
          </p:cNvPr>
          <p:cNvSpPr txBox="1"/>
          <p:nvPr/>
        </p:nvSpPr>
        <p:spPr>
          <a:xfrm>
            <a:off x="507207" y="1028700"/>
            <a:ext cx="11072812" cy="5509200"/>
          </a:xfrm>
          <a:prstGeom prst="rect">
            <a:avLst/>
          </a:prstGeom>
          <a:noFill/>
        </p:spPr>
        <p:txBody>
          <a:bodyPr wrap="square" rtlCol="0">
            <a:spAutoFit/>
          </a:bodyPr>
          <a:lstStyle/>
          <a:p>
            <a:r>
              <a:rPr lang="en-US" sz="3200" b="1" dirty="0" err="1"/>
              <a:t>Poaceae</a:t>
            </a:r>
            <a:r>
              <a:rPr lang="en-US" sz="3200" dirty="0"/>
              <a:t> Characteristics:</a:t>
            </a:r>
          </a:p>
          <a:p>
            <a:r>
              <a:rPr lang="en-US" sz="3200" dirty="0"/>
              <a:t>Monocots</a:t>
            </a:r>
          </a:p>
          <a:p>
            <a:pPr marL="457200" indent="-457200">
              <a:buFont typeface="Arial" panose="020B0604020202020204" pitchFamily="34" charset="0"/>
              <a:buChar char="•"/>
            </a:pPr>
            <a:r>
              <a:rPr lang="en-US" sz="3200" b="1" dirty="0"/>
              <a:t>Flower</a:t>
            </a:r>
            <a:r>
              <a:rPr lang="en-US" sz="3200" dirty="0"/>
              <a:t>: One to many florets are aggregated into </a:t>
            </a:r>
            <a:r>
              <a:rPr lang="en-US" sz="3200" dirty="0" err="1"/>
              <a:t>spikelets</a:t>
            </a:r>
            <a:r>
              <a:rPr lang="en-US" sz="3200" dirty="0"/>
              <a:t>; </a:t>
            </a:r>
          </a:p>
          <a:p>
            <a:pPr marL="457200" indent="-457200">
              <a:buFont typeface="Arial" panose="020B0604020202020204" pitchFamily="34" charset="0"/>
              <a:buChar char="•"/>
            </a:pPr>
            <a:r>
              <a:rPr lang="en-US" sz="3200" b="1" dirty="0"/>
              <a:t>Fruit</a:t>
            </a:r>
            <a:r>
              <a:rPr lang="en-US" sz="3200" dirty="0"/>
              <a:t>: a caryopsis (specialized type of dry, one-seeded fruit characteristic of grasses, in which the ovary wall is united with the seed coat).</a:t>
            </a:r>
          </a:p>
          <a:p>
            <a:pPr marL="457200" indent="-457200">
              <a:buFont typeface="Arial" panose="020B0604020202020204" pitchFamily="34" charset="0"/>
              <a:buChar char="•"/>
            </a:pPr>
            <a:r>
              <a:rPr lang="en-US" sz="3200" b="1" dirty="0"/>
              <a:t>Includes</a:t>
            </a:r>
            <a:r>
              <a:rPr lang="en-US" sz="3200" dirty="0"/>
              <a:t>: Corn, Rice, Wheat, Barley, Oats, Sugarcane, Millet, Sorghum</a:t>
            </a:r>
          </a:p>
          <a:p>
            <a:pPr marL="457200" indent="-457200">
              <a:buFont typeface="Arial" panose="020B0604020202020204" pitchFamily="34" charset="0"/>
              <a:buChar char="•"/>
            </a:pPr>
            <a:r>
              <a:rPr lang="en-US" sz="3200" b="1" dirty="0"/>
              <a:t>Worldwide</a:t>
            </a:r>
            <a:r>
              <a:rPr lang="en-US" sz="3200" dirty="0"/>
              <a:t>, 70% of all crops grown; corn, rice &amp; wheat provide more than 50% of all calories consumed by humans.</a:t>
            </a:r>
          </a:p>
          <a:p>
            <a:pPr marL="457200" indent="-457200">
              <a:buFont typeface="Arial" panose="020B0604020202020204" pitchFamily="34" charset="0"/>
              <a:buChar char="•"/>
            </a:pPr>
            <a:r>
              <a:rPr lang="en-US" sz="3200" dirty="0"/>
              <a:t>Sweet corn primary one in home gardens</a:t>
            </a:r>
          </a:p>
        </p:txBody>
      </p:sp>
    </p:spTree>
    <p:extLst>
      <p:ext uri="{BB962C8B-B14F-4D97-AF65-F5344CB8AC3E}">
        <p14:creationId xmlns:p14="http://schemas.microsoft.com/office/powerpoint/2010/main" val="20126492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C229CA7-25C1-46DB-B24D-826AA36CDDDE}"/>
              </a:ext>
            </a:extLst>
          </p:cNvPr>
          <p:cNvSpPr txBox="1"/>
          <p:nvPr/>
        </p:nvSpPr>
        <p:spPr>
          <a:xfrm>
            <a:off x="4243388" y="0"/>
            <a:ext cx="3600450" cy="830997"/>
          </a:xfrm>
          <a:prstGeom prst="rect">
            <a:avLst/>
          </a:prstGeom>
          <a:noFill/>
        </p:spPr>
        <p:txBody>
          <a:bodyPr wrap="square" rtlCol="0">
            <a:spAutoFit/>
          </a:bodyPr>
          <a:lstStyle/>
          <a:p>
            <a:pPr algn="ctr"/>
            <a:r>
              <a:rPr lang="en-US" sz="4800" dirty="0"/>
              <a:t>Growing Corn</a:t>
            </a:r>
          </a:p>
        </p:txBody>
      </p:sp>
      <p:pic>
        <p:nvPicPr>
          <p:cNvPr id="4" name="Picture 3">
            <a:extLst>
              <a:ext uri="{FF2B5EF4-FFF2-40B4-BE49-F238E27FC236}">
                <a16:creationId xmlns:a16="http://schemas.microsoft.com/office/drawing/2014/main" id="{FC2A2E35-E1AB-41CC-BBDF-1131C687A0F1}"/>
              </a:ext>
            </a:extLst>
          </p:cNvPr>
          <p:cNvPicPr>
            <a:picLocks noChangeAspect="1"/>
          </p:cNvPicPr>
          <p:nvPr/>
        </p:nvPicPr>
        <p:blipFill>
          <a:blip r:embed="rId3"/>
          <a:stretch>
            <a:fillRect/>
          </a:stretch>
        </p:blipFill>
        <p:spPr>
          <a:xfrm>
            <a:off x="9186245" y="461983"/>
            <a:ext cx="2737988" cy="1856215"/>
          </a:xfrm>
          <a:prstGeom prst="rect">
            <a:avLst/>
          </a:prstGeom>
        </p:spPr>
      </p:pic>
      <p:pic>
        <p:nvPicPr>
          <p:cNvPr id="5" name="Picture 4">
            <a:extLst>
              <a:ext uri="{FF2B5EF4-FFF2-40B4-BE49-F238E27FC236}">
                <a16:creationId xmlns:a16="http://schemas.microsoft.com/office/drawing/2014/main" id="{AC13C096-BBFD-4226-B7F1-E7F3D694610B}"/>
              </a:ext>
            </a:extLst>
          </p:cNvPr>
          <p:cNvPicPr>
            <a:picLocks noChangeAspect="1"/>
          </p:cNvPicPr>
          <p:nvPr/>
        </p:nvPicPr>
        <p:blipFill>
          <a:blip r:embed="rId4"/>
          <a:stretch>
            <a:fillRect/>
          </a:stretch>
        </p:blipFill>
        <p:spPr>
          <a:xfrm>
            <a:off x="9186245" y="4786313"/>
            <a:ext cx="2763194" cy="2071687"/>
          </a:xfrm>
          <a:prstGeom prst="rect">
            <a:avLst/>
          </a:prstGeom>
        </p:spPr>
      </p:pic>
      <p:pic>
        <p:nvPicPr>
          <p:cNvPr id="6" name="Picture 5">
            <a:extLst>
              <a:ext uri="{FF2B5EF4-FFF2-40B4-BE49-F238E27FC236}">
                <a16:creationId xmlns:a16="http://schemas.microsoft.com/office/drawing/2014/main" id="{C76A18DE-72FE-493C-B29A-504FA03A76DC}"/>
              </a:ext>
            </a:extLst>
          </p:cNvPr>
          <p:cNvPicPr>
            <a:picLocks noChangeAspect="1"/>
          </p:cNvPicPr>
          <p:nvPr/>
        </p:nvPicPr>
        <p:blipFill>
          <a:blip r:embed="rId5"/>
          <a:stretch>
            <a:fillRect/>
          </a:stretch>
        </p:blipFill>
        <p:spPr>
          <a:xfrm>
            <a:off x="10072746" y="2417631"/>
            <a:ext cx="1667073" cy="2222764"/>
          </a:xfrm>
          <a:prstGeom prst="rect">
            <a:avLst/>
          </a:prstGeom>
        </p:spPr>
      </p:pic>
      <p:sp>
        <p:nvSpPr>
          <p:cNvPr id="7" name="TextBox 6">
            <a:extLst>
              <a:ext uri="{FF2B5EF4-FFF2-40B4-BE49-F238E27FC236}">
                <a16:creationId xmlns:a16="http://schemas.microsoft.com/office/drawing/2014/main" id="{BFF2785A-E9C8-4B6E-B787-6125E68EA72B}"/>
              </a:ext>
            </a:extLst>
          </p:cNvPr>
          <p:cNvSpPr txBox="1"/>
          <p:nvPr/>
        </p:nvSpPr>
        <p:spPr>
          <a:xfrm>
            <a:off x="242561" y="856357"/>
            <a:ext cx="9187189" cy="6001643"/>
          </a:xfrm>
          <a:prstGeom prst="rect">
            <a:avLst/>
          </a:prstGeom>
          <a:noFill/>
        </p:spPr>
        <p:txBody>
          <a:bodyPr wrap="square" rtlCol="0">
            <a:spAutoFit/>
          </a:bodyPr>
          <a:lstStyle/>
          <a:p>
            <a:pPr marL="285750" indent="-285750">
              <a:buFont typeface="Arial" panose="020B0604020202020204" pitchFamily="34" charset="0"/>
              <a:buChar char="•"/>
            </a:pPr>
            <a:r>
              <a:rPr lang="en-US" sz="3200" dirty="0"/>
              <a:t>Warm Season</a:t>
            </a:r>
          </a:p>
          <a:p>
            <a:pPr marL="285750" indent="-285750">
              <a:buFont typeface="Arial" panose="020B0604020202020204" pitchFamily="34" charset="0"/>
              <a:buChar char="•"/>
            </a:pPr>
            <a:r>
              <a:rPr lang="en-US" sz="3200" dirty="0"/>
              <a:t>Well-drained soil rich in organic matter. pH 6.0-6.8</a:t>
            </a:r>
          </a:p>
          <a:p>
            <a:pPr marL="285750" indent="-285750">
              <a:buFont typeface="Arial" panose="020B0604020202020204" pitchFamily="34" charset="0"/>
              <a:buChar char="•"/>
            </a:pPr>
            <a:r>
              <a:rPr lang="en-US" sz="3200" dirty="0"/>
              <a:t>Germination: 68-95</a:t>
            </a:r>
            <a:r>
              <a:rPr lang="en-US" sz="3200" baseline="30000" dirty="0"/>
              <a:t>o</a:t>
            </a:r>
            <a:r>
              <a:rPr lang="en-US" sz="3200" dirty="0"/>
              <a:t>F</a:t>
            </a:r>
          </a:p>
          <a:p>
            <a:pPr marL="285750" indent="-285750">
              <a:buFont typeface="Arial" panose="020B0604020202020204" pitchFamily="34" charset="0"/>
              <a:buChar char="•"/>
            </a:pPr>
            <a:r>
              <a:rPr lang="en-US" sz="3200" dirty="0"/>
              <a:t>Direct Seed</a:t>
            </a:r>
          </a:p>
          <a:p>
            <a:pPr marL="285750" indent="-285750">
              <a:buFont typeface="Arial" panose="020B0604020202020204" pitchFamily="34" charset="0"/>
              <a:buChar char="•"/>
            </a:pPr>
            <a:r>
              <a:rPr lang="en-US" sz="3200" dirty="0"/>
              <a:t>Space plants 10-12” apart; must be planted in blocks</a:t>
            </a:r>
          </a:p>
          <a:p>
            <a:pPr marL="285750" indent="-285750">
              <a:buFont typeface="Arial" panose="020B0604020202020204" pitchFamily="34" charset="0"/>
              <a:buChar char="•"/>
            </a:pPr>
            <a:r>
              <a:rPr lang="en-US" sz="3200" dirty="0"/>
              <a:t>Days to Harvest: 65-95</a:t>
            </a:r>
          </a:p>
          <a:p>
            <a:pPr marL="285750" indent="-285750">
              <a:buFont typeface="Arial" panose="020B0604020202020204" pitchFamily="34" charset="0"/>
              <a:buChar char="•"/>
            </a:pPr>
            <a:r>
              <a:rPr lang="en-US" sz="3200" dirty="0">
                <a:solidFill>
                  <a:prstClr val="black"/>
                </a:solidFill>
              </a:rPr>
              <a:t>Soil test for fertilization recommendations. Corn is a heavy feeder, especially of nitrogen</a:t>
            </a:r>
          </a:p>
          <a:p>
            <a:pPr marL="285750" indent="-285750">
              <a:buFont typeface="Arial" panose="020B0604020202020204" pitchFamily="34" charset="0"/>
              <a:buChar char="•"/>
            </a:pPr>
            <a:r>
              <a:rPr lang="en-US" sz="3200" dirty="0"/>
              <a:t>Generally, 2-2.5 lbs. 8-8-8/100ft</a:t>
            </a:r>
            <a:r>
              <a:rPr lang="en-US" sz="3200" baseline="30000" dirty="0"/>
              <a:t>2</a:t>
            </a:r>
            <a:r>
              <a:rPr lang="en-US" sz="3200" dirty="0"/>
              <a:t> at 1’ tall and at 3’ tall.</a:t>
            </a:r>
          </a:p>
          <a:p>
            <a:pPr marL="285750" indent="-285750">
              <a:buFont typeface="Arial" panose="020B0604020202020204" pitchFamily="34" charset="0"/>
              <a:buChar char="•"/>
            </a:pPr>
            <a:r>
              <a:rPr lang="en-US" sz="3200" dirty="0"/>
              <a:t>Harvest when kernels are plumb and milky – usually when silks turn brown</a:t>
            </a:r>
          </a:p>
        </p:txBody>
      </p:sp>
    </p:spTree>
    <p:extLst>
      <p:ext uri="{BB962C8B-B14F-4D97-AF65-F5344CB8AC3E}">
        <p14:creationId xmlns:p14="http://schemas.microsoft.com/office/powerpoint/2010/main" val="30872973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AF4FB5-07DB-4FDA-BD09-9336F5224896}"/>
              </a:ext>
            </a:extLst>
          </p:cNvPr>
          <p:cNvSpPr txBox="1"/>
          <p:nvPr/>
        </p:nvSpPr>
        <p:spPr>
          <a:xfrm>
            <a:off x="4243388" y="0"/>
            <a:ext cx="3600450" cy="830997"/>
          </a:xfrm>
          <a:prstGeom prst="rect">
            <a:avLst/>
          </a:prstGeom>
          <a:noFill/>
        </p:spPr>
        <p:txBody>
          <a:bodyPr wrap="square" rtlCol="0">
            <a:spAutoFit/>
          </a:bodyPr>
          <a:lstStyle/>
          <a:p>
            <a:pPr algn="ctr"/>
            <a:r>
              <a:rPr lang="en-US" sz="4800" dirty="0" err="1"/>
              <a:t>Poaceae</a:t>
            </a:r>
            <a:endParaRPr lang="en-US" sz="4800" dirty="0"/>
          </a:p>
        </p:txBody>
      </p:sp>
      <p:sp>
        <p:nvSpPr>
          <p:cNvPr id="4" name="TextBox 3">
            <a:extLst>
              <a:ext uri="{FF2B5EF4-FFF2-40B4-BE49-F238E27FC236}">
                <a16:creationId xmlns:a16="http://schemas.microsoft.com/office/drawing/2014/main" id="{DB2AE1AF-8316-4957-AB31-A9AFA4B1940F}"/>
              </a:ext>
            </a:extLst>
          </p:cNvPr>
          <p:cNvSpPr txBox="1"/>
          <p:nvPr/>
        </p:nvSpPr>
        <p:spPr>
          <a:xfrm>
            <a:off x="204093" y="756022"/>
            <a:ext cx="8254107" cy="6001643"/>
          </a:xfrm>
          <a:prstGeom prst="rect">
            <a:avLst/>
          </a:prstGeom>
          <a:noFill/>
        </p:spPr>
        <p:txBody>
          <a:bodyPr wrap="square" rtlCol="0">
            <a:spAutoFit/>
          </a:bodyPr>
          <a:lstStyle/>
          <a:p>
            <a:r>
              <a:rPr lang="en-US" sz="2400" b="1" dirty="0"/>
              <a:t>Common Diseases</a:t>
            </a:r>
            <a:r>
              <a:rPr lang="en-US" sz="2400" dirty="0"/>
              <a:t>:</a:t>
            </a:r>
          </a:p>
          <a:p>
            <a:pPr marL="285750" indent="-285750">
              <a:buFont typeface="Arial" panose="020B0604020202020204" pitchFamily="34" charset="0"/>
              <a:buChar char="•"/>
            </a:pPr>
            <a:r>
              <a:rPr lang="en-US" sz="2400" b="1" dirty="0"/>
              <a:t>Anthracnose</a:t>
            </a:r>
          </a:p>
          <a:p>
            <a:pPr marL="285750" indent="-285750">
              <a:buFont typeface="Arial" panose="020B0604020202020204" pitchFamily="34" charset="0"/>
              <a:buChar char="•"/>
            </a:pPr>
            <a:r>
              <a:rPr lang="en-US" sz="2400" b="1" dirty="0" err="1"/>
              <a:t>Cercospora</a:t>
            </a:r>
            <a:endParaRPr lang="en-US" sz="2400" b="1" dirty="0"/>
          </a:p>
          <a:p>
            <a:pPr marL="285750" indent="-285750">
              <a:buFont typeface="Arial" panose="020B0604020202020204" pitchFamily="34" charset="0"/>
              <a:buChar char="•"/>
            </a:pPr>
            <a:r>
              <a:rPr lang="en-US" sz="2400" b="1" dirty="0"/>
              <a:t>Rust</a:t>
            </a:r>
          </a:p>
          <a:p>
            <a:pPr marL="285750" indent="-285750">
              <a:buFont typeface="Arial" panose="020B0604020202020204" pitchFamily="34" charset="0"/>
              <a:buChar char="•"/>
            </a:pPr>
            <a:r>
              <a:rPr lang="en-US" sz="2400" b="1" dirty="0"/>
              <a:t>Downy Mildew</a:t>
            </a:r>
          </a:p>
          <a:p>
            <a:pPr marL="285750" indent="-285750">
              <a:buFont typeface="Arial" panose="020B0604020202020204" pitchFamily="34" charset="0"/>
              <a:buChar char="•"/>
            </a:pPr>
            <a:r>
              <a:rPr lang="en-US" sz="2400" b="1" dirty="0"/>
              <a:t>Charcoal rot </a:t>
            </a:r>
            <a:r>
              <a:rPr lang="en-US" sz="2400" dirty="0"/>
              <a:t>(</a:t>
            </a:r>
            <a:r>
              <a:rPr lang="en-US" sz="2400" i="1" dirty="0" err="1"/>
              <a:t>Macrophomina</a:t>
            </a:r>
            <a:r>
              <a:rPr lang="en-US" sz="2400" i="1" dirty="0"/>
              <a:t> </a:t>
            </a:r>
            <a:r>
              <a:rPr lang="en-US" sz="2400" i="1" dirty="0" err="1"/>
              <a:t>phaseolina</a:t>
            </a:r>
            <a:r>
              <a:rPr lang="en-US" sz="2400" dirty="0"/>
              <a:t>) - plant stalks become shredded and pith is completely rotted. </a:t>
            </a:r>
            <a:r>
              <a:rPr lang="en-US" sz="2400" b="1" dirty="0"/>
              <a:t>Control</a:t>
            </a:r>
            <a:r>
              <a:rPr lang="en-US" sz="2400" dirty="0"/>
              <a:t>: no resistant varieties or fungicides. Avoid plant stress with good fertilization and water management.</a:t>
            </a:r>
          </a:p>
          <a:p>
            <a:pPr marL="285750" indent="-285750">
              <a:buFont typeface="Arial" panose="020B0604020202020204" pitchFamily="34" charset="0"/>
              <a:buChar char="•"/>
            </a:pPr>
            <a:r>
              <a:rPr lang="en-US" sz="2400" b="1" dirty="0"/>
              <a:t>Common smut </a:t>
            </a:r>
            <a:r>
              <a:rPr lang="en-US" sz="2400" dirty="0"/>
              <a:t>(</a:t>
            </a:r>
            <a:r>
              <a:rPr lang="en-US" sz="2400" i="1" dirty="0" err="1"/>
              <a:t>Ustilago</a:t>
            </a:r>
            <a:r>
              <a:rPr lang="en-US" sz="2400" i="1" dirty="0"/>
              <a:t> </a:t>
            </a:r>
            <a:r>
              <a:rPr lang="en-US" sz="2400" i="1" dirty="0" err="1"/>
              <a:t>zeae</a:t>
            </a:r>
            <a:r>
              <a:rPr lang="en-US" sz="2400" dirty="0"/>
              <a:t>) – Overwinters on debris, long-lived. </a:t>
            </a:r>
            <a:r>
              <a:rPr lang="en-US" sz="2400" b="1" dirty="0"/>
              <a:t>Symptoms</a:t>
            </a:r>
            <a:r>
              <a:rPr lang="en-US" sz="2400" dirty="0"/>
              <a:t>: Tumor-like galls on plant tissues. </a:t>
            </a:r>
            <a:r>
              <a:rPr lang="en-US" sz="2400" b="1" dirty="0"/>
              <a:t>Control</a:t>
            </a:r>
            <a:r>
              <a:rPr lang="en-US" sz="2400" dirty="0"/>
              <a:t>: Resistant varieties, remove debris. Fungus is edible.</a:t>
            </a:r>
          </a:p>
          <a:p>
            <a:pPr marL="285750" indent="-285750">
              <a:buFont typeface="Arial" panose="020B0604020202020204" pitchFamily="34" charset="0"/>
              <a:buChar char="•"/>
            </a:pPr>
            <a:r>
              <a:rPr lang="en-US" sz="2400" b="1" dirty="0"/>
              <a:t>Viruses</a:t>
            </a:r>
            <a:r>
              <a:rPr lang="en-US" sz="2400" dirty="0"/>
              <a:t> - Maize dwarf mosaic virus (MDMV); Maize Lethal Necrosis Disease (MLND); Corn Lethal Necrosis (CLN); Maize Chlorotic Mottle Virus (</a:t>
            </a:r>
            <a:r>
              <a:rPr lang="en-US" sz="2400" dirty="0" err="1"/>
              <a:t>MCMoV</a:t>
            </a:r>
            <a:r>
              <a:rPr lang="en-US" sz="2400" dirty="0"/>
              <a:t>); Sugarcane Mosaic Virus (SCMV); Wheat Streak Mosaic Virus (WSMV)</a:t>
            </a:r>
          </a:p>
        </p:txBody>
      </p:sp>
      <p:grpSp>
        <p:nvGrpSpPr>
          <p:cNvPr id="9" name="Group 8">
            <a:extLst>
              <a:ext uri="{FF2B5EF4-FFF2-40B4-BE49-F238E27FC236}">
                <a16:creationId xmlns:a16="http://schemas.microsoft.com/office/drawing/2014/main" id="{025BEC02-55FA-4C9B-BAA9-1CA086D0FED9}"/>
              </a:ext>
            </a:extLst>
          </p:cNvPr>
          <p:cNvGrpSpPr/>
          <p:nvPr/>
        </p:nvGrpSpPr>
        <p:grpSpPr>
          <a:xfrm>
            <a:off x="10453245" y="229441"/>
            <a:ext cx="1534662" cy="2836385"/>
            <a:chOff x="9585270" y="238822"/>
            <a:chExt cx="1534662" cy="2836385"/>
          </a:xfrm>
        </p:grpSpPr>
        <p:sp>
          <p:nvSpPr>
            <p:cNvPr id="6" name="Rectangle 5">
              <a:extLst>
                <a:ext uri="{FF2B5EF4-FFF2-40B4-BE49-F238E27FC236}">
                  <a16:creationId xmlns:a16="http://schemas.microsoft.com/office/drawing/2014/main" id="{F932CA9A-5B63-45CB-BD57-480ED3168130}"/>
                </a:ext>
              </a:extLst>
            </p:cNvPr>
            <p:cNvSpPr/>
            <p:nvPr/>
          </p:nvSpPr>
          <p:spPr>
            <a:xfrm>
              <a:off x="9721023" y="2705875"/>
              <a:ext cx="1398909" cy="369332"/>
            </a:xfrm>
            <a:prstGeom prst="rect">
              <a:avLst/>
            </a:prstGeom>
          </p:spPr>
          <p:txBody>
            <a:bodyPr wrap="none">
              <a:spAutoFit/>
            </a:bodyPr>
            <a:lstStyle/>
            <a:p>
              <a:r>
                <a:rPr lang="en-US" dirty="0"/>
                <a:t>Charcoal rot </a:t>
              </a:r>
            </a:p>
          </p:txBody>
        </p:sp>
        <p:pic>
          <p:nvPicPr>
            <p:cNvPr id="8" name="Picture 7">
              <a:extLst>
                <a:ext uri="{FF2B5EF4-FFF2-40B4-BE49-F238E27FC236}">
                  <a16:creationId xmlns:a16="http://schemas.microsoft.com/office/drawing/2014/main" id="{2935DB43-5788-4E40-A37C-8C8360203D1A}"/>
                </a:ext>
              </a:extLst>
            </p:cNvPr>
            <p:cNvPicPr>
              <a:picLocks noChangeAspect="1"/>
            </p:cNvPicPr>
            <p:nvPr/>
          </p:nvPicPr>
          <p:blipFill>
            <a:blip r:embed="rId3"/>
            <a:stretch>
              <a:fillRect/>
            </a:stretch>
          </p:blipFill>
          <p:spPr>
            <a:xfrm rot="16200000">
              <a:off x="9126129" y="697963"/>
              <a:ext cx="2452944" cy="1534662"/>
            </a:xfrm>
            <a:prstGeom prst="rect">
              <a:avLst/>
            </a:prstGeom>
          </p:spPr>
        </p:pic>
      </p:grpSp>
      <p:grpSp>
        <p:nvGrpSpPr>
          <p:cNvPr id="14" name="Group 13">
            <a:extLst>
              <a:ext uri="{FF2B5EF4-FFF2-40B4-BE49-F238E27FC236}">
                <a16:creationId xmlns:a16="http://schemas.microsoft.com/office/drawing/2014/main" id="{9F24C7FA-AB16-4553-93E1-DC00D2EA959F}"/>
              </a:ext>
            </a:extLst>
          </p:cNvPr>
          <p:cNvGrpSpPr/>
          <p:nvPr/>
        </p:nvGrpSpPr>
        <p:grpSpPr>
          <a:xfrm>
            <a:off x="10294142" y="5408067"/>
            <a:ext cx="1852869" cy="1534264"/>
            <a:chOff x="10294142" y="5408067"/>
            <a:chExt cx="1852869" cy="1534264"/>
          </a:xfrm>
        </p:grpSpPr>
        <p:sp>
          <p:nvSpPr>
            <p:cNvPr id="11" name="Rectangle 10">
              <a:extLst>
                <a:ext uri="{FF2B5EF4-FFF2-40B4-BE49-F238E27FC236}">
                  <a16:creationId xmlns:a16="http://schemas.microsoft.com/office/drawing/2014/main" id="{ADB05CA2-ED43-4290-AE76-D6CC5E05357C}"/>
                </a:ext>
              </a:extLst>
            </p:cNvPr>
            <p:cNvSpPr/>
            <p:nvPr/>
          </p:nvSpPr>
          <p:spPr>
            <a:xfrm>
              <a:off x="10917129" y="6572999"/>
              <a:ext cx="606897" cy="369332"/>
            </a:xfrm>
            <a:prstGeom prst="rect">
              <a:avLst/>
            </a:prstGeom>
          </p:spPr>
          <p:txBody>
            <a:bodyPr wrap="none">
              <a:spAutoFit/>
            </a:bodyPr>
            <a:lstStyle/>
            <a:p>
              <a:r>
                <a:rPr lang="en-US" dirty="0"/>
                <a:t>Rust</a:t>
              </a:r>
            </a:p>
          </p:txBody>
        </p:sp>
        <p:pic>
          <p:nvPicPr>
            <p:cNvPr id="13" name="Picture 12">
              <a:extLst>
                <a:ext uri="{FF2B5EF4-FFF2-40B4-BE49-F238E27FC236}">
                  <a16:creationId xmlns:a16="http://schemas.microsoft.com/office/drawing/2014/main" id="{F5F38A22-CA79-45F2-9FBB-705737078B6B}"/>
                </a:ext>
              </a:extLst>
            </p:cNvPr>
            <p:cNvPicPr>
              <a:picLocks noChangeAspect="1"/>
            </p:cNvPicPr>
            <p:nvPr/>
          </p:nvPicPr>
          <p:blipFill>
            <a:blip r:embed="rId4"/>
            <a:stretch>
              <a:fillRect/>
            </a:stretch>
          </p:blipFill>
          <p:spPr>
            <a:xfrm>
              <a:off x="10294142" y="5408067"/>
              <a:ext cx="1852869" cy="1164932"/>
            </a:xfrm>
            <a:prstGeom prst="rect">
              <a:avLst/>
            </a:prstGeom>
          </p:spPr>
        </p:pic>
      </p:grpSp>
      <p:grpSp>
        <p:nvGrpSpPr>
          <p:cNvPr id="17" name="Group 16">
            <a:extLst>
              <a:ext uri="{FF2B5EF4-FFF2-40B4-BE49-F238E27FC236}">
                <a16:creationId xmlns:a16="http://schemas.microsoft.com/office/drawing/2014/main" id="{D7FC8670-EC88-4F2D-AB1F-C17A13411258}"/>
              </a:ext>
            </a:extLst>
          </p:cNvPr>
          <p:cNvGrpSpPr/>
          <p:nvPr/>
        </p:nvGrpSpPr>
        <p:grpSpPr>
          <a:xfrm>
            <a:off x="9629771" y="3188615"/>
            <a:ext cx="2424369" cy="1966336"/>
            <a:chOff x="9629771" y="3188615"/>
            <a:chExt cx="2424369" cy="1966336"/>
          </a:xfrm>
        </p:grpSpPr>
        <p:pic>
          <p:nvPicPr>
            <p:cNvPr id="15" name="Picture 14">
              <a:extLst>
                <a:ext uri="{FF2B5EF4-FFF2-40B4-BE49-F238E27FC236}">
                  <a16:creationId xmlns:a16="http://schemas.microsoft.com/office/drawing/2014/main" id="{95723AAE-4C70-4D1B-BFA4-C060F8D6BA7E}"/>
                </a:ext>
              </a:extLst>
            </p:cNvPr>
            <p:cNvPicPr>
              <a:picLocks noChangeAspect="1"/>
            </p:cNvPicPr>
            <p:nvPr/>
          </p:nvPicPr>
          <p:blipFill>
            <a:blip r:embed="rId5"/>
            <a:stretch>
              <a:fillRect/>
            </a:stretch>
          </p:blipFill>
          <p:spPr>
            <a:xfrm>
              <a:off x="9629771" y="3188615"/>
              <a:ext cx="2424369" cy="1713221"/>
            </a:xfrm>
            <a:prstGeom prst="rect">
              <a:avLst/>
            </a:prstGeom>
          </p:spPr>
        </p:pic>
        <p:sp>
          <p:nvSpPr>
            <p:cNvPr id="16" name="Rectangle 15">
              <a:extLst>
                <a:ext uri="{FF2B5EF4-FFF2-40B4-BE49-F238E27FC236}">
                  <a16:creationId xmlns:a16="http://schemas.microsoft.com/office/drawing/2014/main" id="{9036B039-E890-4CF3-A930-42B3E74E97FC}"/>
                </a:ext>
              </a:extLst>
            </p:cNvPr>
            <p:cNvSpPr/>
            <p:nvPr/>
          </p:nvSpPr>
          <p:spPr>
            <a:xfrm>
              <a:off x="10508370" y="4785619"/>
              <a:ext cx="673582" cy="369332"/>
            </a:xfrm>
            <a:prstGeom prst="rect">
              <a:avLst/>
            </a:prstGeom>
          </p:spPr>
          <p:txBody>
            <a:bodyPr wrap="none">
              <a:spAutoFit/>
            </a:bodyPr>
            <a:lstStyle/>
            <a:p>
              <a:r>
                <a:rPr lang="en-US" dirty="0"/>
                <a:t>Smut</a:t>
              </a:r>
            </a:p>
          </p:txBody>
        </p:sp>
      </p:grpSp>
      <p:grpSp>
        <p:nvGrpSpPr>
          <p:cNvPr id="20" name="Group 19">
            <a:extLst>
              <a:ext uri="{FF2B5EF4-FFF2-40B4-BE49-F238E27FC236}">
                <a16:creationId xmlns:a16="http://schemas.microsoft.com/office/drawing/2014/main" id="{E6A9FF6E-8CB4-4449-ACE4-057024CCE7F5}"/>
              </a:ext>
            </a:extLst>
          </p:cNvPr>
          <p:cNvGrpSpPr/>
          <p:nvPr/>
        </p:nvGrpSpPr>
        <p:grpSpPr>
          <a:xfrm>
            <a:off x="7624634" y="807797"/>
            <a:ext cx="2281494" cy="1937128"/>
            <a:chOff x="7624634" y="807797"/>
            <a:chExt cx="2281494" cy="1937128"/>
          </a:xfrm>
        </p:grpSpPr>
        <p:pic>
          <p:nvPicPr>
            <p:cNvPr id="18" name="Picture 17">
              <a:extLst>
                <a:ext uri="{FF2B5EF4-FFF2-40B4-BE49-F238E27FC236}">
                  <a16:creationId xmlns:a16="http://schemas.microsoft.com/office/drawing/2014/main" id="{DCB34B2A-3DDB-49FC-8BF0-7C027D14B367}"/>
                </a:ext>
              </a:extLst>
            </p:cNvPr>
            <p:cNvPicPr>
              <a:picLocks noChangeAspect="1"/>
            </p:cNvPicPr>
            <p:nvPr/>
          </p:nvPicPr>
          <p:blipFill>
            <a:blip r:embed="rId6"/>
            <a:stretch>
              <a:fillRect/>
            </a:stretch>
          </p:blipFill>
          <p:spPr>
            <a:xfrm>
              <a:off x="7624634" y="807797"/>
              <a:ext cx="2281494" cy="1567796"/>
            </a:xfrm>
            <a:prstGeom prst="rect">
              <a:avLst/>
            </a:prstGeom>
          </p:spPr>
        </p:pic>
        <p:sp>
          <p:nvSpPr>
            <p:cNvPr id="19" name="Rectangle 18">
              <a:extLst>
                <a:ext uri="{FF2B5EF4-FFF2-40B4-BE49-F238E27FC236}">
                  <a16:creationId xmlns:a16="http://schemas.microsoft.com/office/drawing/2014/main" id="{33B064D2-A775-49AF-8D91-4A6E53CF729F}"/>
                </a:ext>
              </a:extLst>
            </p:cNvPr>
            <p:cNvSpPr/>
            <p:nvPr/>
          </p:nvSpPr>
          <p:spPr>
            <a:xfrm>
              <a:off x="8338821" y="2375593"/>
              <a:ext cx="853119" cy="369332"/>
            </a:xfrm>
            <a:prstGeom prst="rect">
              <a:avLst/>
            </a:prstGeom>
          </p:spPr>
          <p:txBody>
            <a:bodyPr wrap="none">
              <a:spAutoFit/>
            </a:bodyPr>
            <a:lstStyle/>
            <a:p>
              <a:r>
                <a:rPr lang="en-US" dirty="0"/>
                <a:t>MDMV</a:t>
              </a:r>
            </a:p>
          </p:txBody>
        </p:sp>
      </p:grpSp>
    </p:spTree>
    <p:extLst>
      <p:ext uri="{BB962C8B-B14F-4D97-AF65-F5344CB8AC3E}">
        <p14:creationId xmlns:p14="http://schemas.microsoft.com/office/powerpoint/2010/main" val="30631467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B987BDF-B941-459C-85E8-1117508DF69A}"/>
              </a:ext>
            </a:extLst>
          </p:cNvPr>
          <p:cNvSpPr txBox="1"/>
          <p:nvPr/>
        </p:nvSpPr>
        <p:spPr>
          <a:xfrm>
            <a:off x="4243388" y="0"/>
            <a:ext cx="3600450" cy="830997"/>
          </a:xfrm>
          <a:prstGeom prst="rect">
            <a:avLst/>
          </a:prstGeom>
          <a:noFill/>
        </p:spPr>
        <p:txBody>
          <a:bodyPr wrap="square" rtlCol="0">
            <a:spAutoFit/>
          </a:bodyPr>
          <a:lstStyle/>
          <a:p>
            <a:pPr algn="ctr"/>
            <a:r>
              <a:rPr lang="en-US" sz="4800" dirty="0" err="1"/>
              <a:t>Poaceae</a:t>
            </a:r>
            <a:endParaRPr lang="en-US" sz="4800" dirty="0"/>
          </a:p>
        </p:txBody>
      </p:sp>
      <p:sp>
        <p:nvSpPr>
          <p:cNvPr id="4" name="TextBox 3">
            <a:extLst>
              <a:ext uri="{FF2B5EF4-FFF2-40B4-BE49-F238E27FC236}">
                <a16:creationId xmlns:a16="http://schemas.microsoft.com/office/drawing/2014/main" id="{4A8FBA86-7F06-4D1F-B903-0EB13988C80A}"/>
              </a:ext>
            </a:extLst>
          </p:cNvPr>
          <p:cNvSpPr txBox="1"/>
          <p:nvPr/>
        </p:nvSpPr>
        <p:spPr>
          <a:xfrm>
            <a:off x="245270" y="1369064"/>
            <a:ext cx="3729037" cy="4401205"/>
          </a:xfrm>
          <a:prstGeom prst="rect">
            <a:avLst/>
          </a:prstGeom>
          <a:noFill/>
        </p:spPr>
        <p:txBody>
          <a:bodyPr wrap="square" rtlCol="0">
            <a:spAutoFit/>
          </a:bodyPr>
          <a:lstStyle/>
          <a:p>
            <a:r>
              <a:rPr lang="en-US" sz="2800" b="1" dirty="0"/>
              <a:t>Common Pests:</a:t>
            </a:r>
          </a:p>
          <a:p>
            <a:pPr marL="285750" indent="-285750">
              <a:buFont typeface="Arial" panose="020B0604020202020204" pitchFamily="34" charset="0"/>
              <a:buChar char="•"/>
            </a:pPr>
            <a:r>
              <a:rPr lang="en-US" sz="2800" b="1" dirty="0"/>
              <a:t>Aphids</a:t>
            </a:r>
          </a:p>
          <a:p>
            <a:pPr marL="285750" indent="-285750">
              <a:buFont typeface="Arial" panose="020B0604020202020204" pitchFamily="34" charset="0"/>
              <a:buChar char="•"/>
            </a:pPr>
            <a:r>
              <a:rPr lang="en-US" sz="2800" b="1" dirty="0"/>
              <a:t>Corn earworm</a:t>
            </a:r>
            <a:r>
              <a:rPr lang="en-US" sz="2800" dirty="0"/>
              <a:t> (Control with </a:t>
            </a:r>
            <a:r>
              <a:rPr lang="en-US" sz="2800" dirty="0" err="1"/>
              <a:t>Bt</a:t>
            </a:r>
            <a:r>
              <a:rPr lang="en-US" sz="2800" dirty="0"/>
              <a:t>)</a:t>
            </a:r>
          </a:p>
          <a:p>
            <a:pPr marL="285750" indent="-285750">
              <a:buFont typeface="Arial" panose="020B0604020202020204" pitchFamily="34" charset="0"/>
              <a:buChar char="•"/>
            </a:pPr>
            <a:r>
              <a:rPr lang="en-US" sz="2800" b="1" dirty="0"/>
              <a:t>Armyworm </a:t>
            </a:r>
            <a:r>
              <a:rPr lang="en-US" sz="2800" dirty="0"/>
              <a:t>(Control with </a:t>
            </a:r>
            <a:r>
              <a:rPr lang="en-US" sz="2800" dirty="0" err="1"/>
              <a:t>Bt</a:t>
            </a:r>
            <a:r>
              <a:rPr lang="en-US" sz="2800" dirty="0"/>
              <a:t>)</a:t>
            </a:r>
          </a:p>
          <a:p>
            <a:pPr marL="285750" indent="-285750">
              <a:buFont typeface="Arial" panose="020B0604020202020204" pitchFamily="34" charset="0"/>
              <a:buChar char="•"/>
            </a:pPr>
            <a:r>
              <a:rPr lang="en-US" sz="2800" b="1" dirty="0"/>
              <a:t>Flea Beetle</a:t>
            </a:r>
          </a:p>
          <a:p>
            <a:pPr marL="285750" indent="-285750">
              <a:buFont typeface="Arial" panose="020B0604020202020204" pitchFamily="34" charset="0"/>
              <a:buChar char="•"/>
            </a:pPr>
            <a:r>
              <a:rPr lang="en-US" sz="2800" b="1" dirty="0"/>
              <a:t>Thrips</a:t>
            </a:r>
            <a:r>
              <a:rPr lang="en-US" sz="2800" dirty="0"/>
              <a:t> – Vector Viruses</a:t>
            </a:r>
          </a:p>
          <a:p>
            <a:pPr marL="285750" indent="-285750">
              <a:buFont typeface="Arial" panose="020B0604020202020204" pitchFamily="34" charset="0"/>
              <a:buChar char="•"/>
            </a:pPr>
            <a:r>
              <a:rPr lang="en-US" sz="2800" b="1" dirty="0"/>
              <a:t>Spider mites</a:t>
            </a:r>
          </a:p>
        </p:txBody>
      </p:sp>
      <p:grpSp>
        <p:nvGrpSpPr>
          <p:cNvPr id="8" name="Group 7">
            <a:extLst>
              <a:ext uri="{FF2B5EF4-FFF2-40B4-BE49-F238E27FC236}">
                <a16:creationId xmlns:a16="http://schemas.microsoft.com/office/drawing/2014/main" id="{1CA32CF8-3F21-4FF1-85E5-BA3A34373877}"/>
              </a:ext>
            </a:extLst>
          </p:cNvPr>
          <p:cNvGrpSpPr/>
          <p:nvPr/>
        </p:nvGrpSpPr>
        <p:grpSpPr>
          <a:xfrm>
            <a:off x="10629900" y="917337"/>
            <a:ext cx="1247775" cy="2247254"/>
            <a:chOff x="10629900" y="917337"/>
            <a:chExt cx="1247775" cy="2247254"/>
          </a:xfrm>
        </p:grpSpPr>
        <p:pic>
          <p:nvPicPr>
            <p:cNvPr id="5" name="Picture 4">
              <a:extLst>
                <a:ext uri="{FF2B5EF4-FFF2-40B4-BE49-F238E27FC236}">
                  <a16:creationId xmlns:a16="http://schemas.microsoft.com/office/drawing/2014/main" id="{31A2A1B4-4A3C-4E99-B678-D4F3CD457296}"/>
                </a:ext>
              </a:extLst>
            </p:cNvPr>
            <p:cNvPicPr>
              <a:picLocks noChangeAspect="1"/>
            </p:cNvPicPr>
            <p:nvPr/>
          </p:nvPicPr>
          <p:blipFill>
            <a:blip r:embed="rId3"/>
            <a:stretch>
              <a:fillRect/>
            </a:stretch>
          </p:blipFill>
          <p:spPr>
            <a:xfrm>
              <a:off x="10629900" y="917337"/>
              <a:ext cx="1247775" cy="1877922"/>
            </a:xfrm>
            <a:prstGeom prst="rect">
              <a:avLst/>
            </a:prstGeom>
          </p:spPr>
        </p:pic>
        <p:sp>
          <p:nvSpPr>
            <p:cNvPr id="7" name="Rectangle 6">
              <a:extLst>
                <a:ext uri="{FF2B5EF4-FFF2-40B4-BE49-F238E27FC236}">
                  <a16:creationId xmlns:a16="http://schemas.microsoft.com/office/drawing/2014/main" id="{2FE3FB41-FB56-4C24-A68A-C3838EE78B60}"/>
                </a:ext>
              </a:extLst>
            </p:cNvPr>
            <p:cNvSpPr/>
            <p:nvPr/>
          </p:nvSpPr>
          <p:spPr>
            <a:xfrm>
              <a:off x="10832838" y="2795259"/>
              <a:ext cx="841897" cy="369332"/>
            </a:xfrm>
            <a:prstGeom prst="rect">
              <a:avLst/>
            </a:prstGeom>
          </p:spPr>
          <p:txBody>
            <a:bodyPr wrap="none">
              <a:spAutoFit/>
            </a:bodyPr>
            <a:lstStyle/>
            <a:p>
              <a:r>
                <a:rPr lang="en-US" dirty="0"/>
                <a:t>Aphids</a:t>
              </a:r>
            </a:p>
          </p:txBody>
        </p:sp>
      </p:grpSp>
      <p:grpSp>
        <p:nvGrpSpPr>
          <p:cNvPr id="10" name="Group 9">
            <a:extLst>
              <a:ext uri="{FF2B5EF4-FFF2-40B4-BE49-F238E27FC236}">
                <a16:creationId xmlns:a16="http://schemas.microsoft.com/office/drawing/2014/main" id="{D19F110A-4196-4CFE-8F8C-E650816805C8}"/>
              </a:ext>
            </a:extLst>
          </p:cNvPr>
          <p:cNvGrpSpPr/>
          <p:nvPr/>
        </p:nvGrpSpPr>
        <p:grpSpPr>
          <a:xfrm>
            <a:off x="9929812" y="3328522"/>
            <a:ext cx="2152779" cy="1713991"/>
            <a:chOff x="9901237" y="3419239"/>
            <a:chExt cx="2152779" cy="1713991"/>
          </a:xfrm>
        </p:grpSpPr>
        <p:pic>
          <p:nvPicPr>
            <p:cNvPr id="6" name="Picture 5">
              <a:extLst>
                <a:ext uri="{FF2B5EF4-FFF2-40B4-BE49-F238E27FC236}">
                  <a16:creationId xmlns:a16="http://schemas.microsoft.com/office/drawing/2014/main" id="{134514C3-A68F-4627-8588-D78BEF8D77B4}"/>
                </a:ext>
              </a:extLst>
            </p:cNvPr>
            <p:cNvPicPr>
              <a:picLocks noChangeAspect="1"/>
            </p:cNvPicPr>
            <p:nvPr/>
          </p:nvPicPr>
          <p:blipFill>
            <a:blip r:embed="rId4"/>
            <a:stretch>
              <a:fillRect/>
            </a:stretch>
          </p:blipFill>
          <p:spPr>
            <a:xfrm>
              <a:off x="9901237" y="3419239"/>
              <a:ext cx="2152779" cy="1344659"/>
            </a:xfrm>
            <a:prstGeom prst="rect">
              <a:avLst/>
            </a:prstGeom>
          </p:spPr>
        </p:pic>
        <p:sp>
          <p:nvSpPr>
            <p:cNvPr id="9" name="Rectangle 8">
              <a:extLst>
                <a:ext uri="{FF2B5EF4-FFF2-40B4-BE49-F238E27FC236}">
                  <a16:creationId xmlns:a16="http://schemas.microsoft.com/office/drawing/2014/main" id="{E9BD2AB6-A268-4B42-9518-4B3FF38E035E}"/>
                </a:ext>
              </a:extLst>
            </p:cNvPr>
            <p:cNvSpPr/>
            <p:nvPr/>
          </p:nvSpPr>
          <p:spPr>
            <a:xfrm>
              <a:off x="10169841" y="4763898"/>
              <a:ext cx="1615570" cy="369332"/>
            </a:xfrm>
            <a:prstGeom prst="rect">
              <a:avLst/>
            </a:prstGeom>
          </p:spPr>
          <p:txBody>
            <a:bodyPr wrap="none">
              <a:spAutoFit/>
            </a:bodyPr>
            <a:lstStyle/>
            <a:p>
              <a:r>
                <a:rPr lang="en-US" dirty="0"/>
                <a:t>Corn earworm </a:t>
              </a:r>
            </a:p>
          </p:txBody>
        </p:sp>
      </p:grpSp>
      <p:grpSp>
        <p:nvGrpSpPr>
          <p:cNvPr id="15" name="Group 14">
            <a:extLst>
              <a:ext uri="{FF2B5EF4-FFF2-40B4-BE49-F238E27FC236}">
                <a16:creationId xmlns:a16="http://schemas.microsoft.com/office/drawing/2014/main" id="{25A6AAD4-013D-40B8-817F-58E0A2E9A38C}"/>
              </a:ext>
            </a:extLst>
          </p:cNvPr>
          <p:cNvGrpSpPr/>
          <p:nvPr/>
        </p:nvGrpSpPr>
        <p:grpSpPr>
          <a:xfrm>
            <a:off x="7369490" y="1528683"/>
            <a:ext cx="2388874" cy="3318097"/>
            <a:chOff x="7369490" y="1528683"/>
            <a:chExt cx="2388874" cy="3318097"/>
          </a:xfrm>
        </p:grpSpPr>
        <p:grpSp>
          <p:nvGrpSpPr>
            <p:cNvPr id="13" name="Group 12">
              <a:extLst>
                <a:ext uri="{FF2B5EF4-FFF2-40B4-BE49-F238E27FC236}">
                  <a16:creationId xmlns:a16="http://schemas.microsoft.com/office/drawing/2014/main" id="{C35CE647-8B0D-4003-AAEA-1328E60785D0}"/>
                </a:ext>
              </a:extLst>
            </p:cNvPr>
            <p:cNvGrpSpPr/>
            <p:nvPr/>
          </p:nvGrpSpPr>
          <p:grpSpPr>
            <a:xfrm>
              <a:off x="7386638" y="1528683"/>
              <a:ext cx="2371726" cy="1491108"/>
              <a:chOff x="7386638" y="1528683"/>
              <a:chExt cx="2371726" cy="1491108"/>
            </a:xfrm>
          </p:grpSpPr>
          <p:pic>
            <p:nvPicPr>
              <p:cNvPr id="11" name="Picture 10">
                <a:extLst>
                  <a:ext uri="{FF2B5EF4-FFF2-40B4-BE49-F238E27FC236}">
                    <a16:creationId xmlns:a16="http://schemas.microsoft.com/office/drawing/2014/main" id="{15DD1B2B-081F-40A4-ACC5-B650C2BACE05}"/>
                  </a:ext>
                </a:extLst>
              </p:cNvPr>
              <p:cNvPicPr>
                <a:picLocks noChangeAspect="1"/>
              </p:cNvPicPr>
              <p:nvPr/>
            </p:nvPicPr>
            <p:blipFill rotWithShape="1">
              <a:blip r:embed="rId5"/>
              <a:srcRect l="37822" t="19402" r="5212" b="39495"/>
              <a:stretch/>
            </p:blipFill>
            <p:spPr>
              <a:xfrm>
                <a:off x="7386638" y="1528683"/>
                <a:ext cx="2371726" cy="1182986"/>
              </a:xfrm>
              <a:prstGeom prst="rect">
                <a:avLst/>
              </a:prstGeom>
            </p:spPr>
          </p:pic>
          <p:sp>
            <p:nvSpPr>
              <p:cNvPr id="12" name="TextBox 11">
                <a:extLst>
                  <a:ext uri="{FF2B5EF4-FFF2-40B4-BE49-F238E27FC236}">
                    <a16:creationId xmlns:a16="http://schemas.microsoft.com/office/drawing/2014/main" id="{EB7AFECF-A386-4900-9485-4C6ABF951920}"/>
                  </a:ext>
                </a:extLst>
              </p:cNvPr>
              <p:cNvSpPr txBox="1"/>
              <p:nvPr/>
            </p:nvSpPr>
            <p:spPr>
              <a:xfrm>
                <a:off x="7936707" y="2650459"/>
                <a:ext cx="1428750" cy="369332"/>
              </a:xfrm>
              <a:prstGeom prst="rect">
                <a:avLst/>
              </a:prstGeom>
              <a:noFill/>
            </p:spPr>
            <p:txBody>
              <a:bodyPr wrap="square" rtlCol="0">
                <a:spAutoFit/>
              </a:bodyPr>
              <a:lstStyle/>
              <a:p>
                <a:r>
                  <a:rPr lang="en-US" dirty="0"/>
                  <a:t>Armyworm</a:t>
                </a:r>
              </a:p>
            </p:txBody>
          </p:sp>
        </p:grpSp>
        <p:pic>
          <p:nvPicPr>
            <p:cNvPr id="14" name="Picture 13">
              <a:extLst>
                <a:ext uri="{FF2B5EF4-FFF2-40B4-BE49-F238E27FC236}">
                  <a16:creationId xmlns:a16="http://schemas.microsoft.com/office/drawing/2014/main" id="{B519FC7E-2642-4B34-B0BB-19D53D0990B2}"/>
                </a:ext>
              </a:extLst>
            </p:cNvPr>
            <p:cNvPicPr>
              <a:picLocks noChangeAspect="1"/>
            </p:cNvPicPr>
            <p:nvPr/>
          </p:nvPicPr>
          <p:blipFill rotWithShape="1">
            <a:blip r:embed="rId6"/>
            <a:srcRect l="33976" t="17551" r="17471" b="25123"/>
            <a:stretch/>
          </p:blipFill>
          <p:spPr>
            <a:xfrm>
              <a:off x="7369490" y="2979925"/>
              <a:ext cx="2371726" cy="1866855"/>
            </a:xfrm>
            <a:prstGeom prst="rect">
              <a:avLst/>
            </a:prstGeom>
          </p:spPr>
        </p:pic>
      </p:grpSp>
      <p:grpSp>
        <p:nvGrpSpPr>
          <p:cNvPr id="18" name="Group 17">
            <a:extLst>
              <a:ext uri="{FF2B5EF4-FFF2-40B4-BE49-F238E27FC236}">
                <a16:creationId xmlns:a16="http://schemas.microsoft.com/office/drawing/2014/main" id="{EEFA8B77-5333-413A-AE54-4812BAD12FB1}"/>
              </a:ext>
            </a:extLst>
          </p:cNvPr>
          <p:cNvGrpSpPr/>
          <p:nvPr/>
        </p:nvGrpSpPr>
        <p:grpSpPr>
          <a:xfrm>
            <a:off x="10560841" y="5203408"/>
            <a:ext cx="1385889" cy="1479284"/>
            <a:chOff x="10560841" y="5203408"/>
            <a:chExt cx="1385889" cy="1479284"/>
          </a:xfrm>
        </p:grpSpPr>
        <p:pic>
          <p:nvPicPr>
            <p:cNvPr id="16" name="Picture 15">
              <a:extLst>
                <a:ext uri="{FF2B5EF4-FFF2-40B4-BE49-F238E27FC236}">
                  <a16:creationId xmlns:a16="http://schemas.microsoft.com/office/drawing/2014/main" id="{29B5DF0E-7A5E-40CC-81EC-8623DA03E132}"/>
                </a:ext>
              </a:extLst>
            </p:cNvPr>
            <p:cNvPicPr>
              <a:picLocks noChangeAspect="1"/>
            </p:cNvPicPr>
            <p:nvPr/>
          </p:nvPicPr>
          <p:blipFill rotWithShape="1">
            <a:blip r:embed="rId7"/>
            <a:srcRect l="38543" t="20325" r="12952" b="16870"/>
            <a:stretch/>
          </p:blipFill>
          <p:spPr>
            <a:xfrm>
              <a:off x="10560841" y="5203408"/>
              <a:ext cx="1385889" cy="1133723"/>
            </a:xfrm>
            <a:prstGeom prst="rect">
              <a:avLst/>
            </a:prstGeom>
          </p:spPr>
        </p:pic>
        <p:sp>
          <p:nvSpPr>
            <p:cNvPr id="17" name="Rectangle 16">
              <a:extLst>
                <a:ext uri="{FF2B5EF4-FFF2-40B4-BE49-F238E27FC236}">
                  <a16:creationId xmlns:a16="http://schemas.microsoft.com/office/drawing/2014/main" id="{C8DEE18A-47D6-4761-B670-F784D67D9394}"/>
                </a:ext>
              </a:extLst>
            </p:cNvPr>
            <p:cNvSpPr/>
            <p:nvPr/>
          </p:nvSpPr>
          <p:spPr>
            <a:xfrm>
              <a:off x="10642688" y="6313360"/>
              <a:ext cx="1222194" cy="369332"/>
            </a:xfrm>
            <a:prstGeom prst="rect">
              <a:avLst/>
            </a:prstGeom>
          </p:spPr>
          <p:txBody>
            <a:bodyPr wrap="none">
              <a:spAutoFit/>
            </a:bodyPr>
            <a:lstStyle/>
            <a:p>
              <a:r>
                <a:rPr lang="en-US" dirty="0"/>
                <a:t>Flea Beetle</a:t>
              </a:r>
            </a:p>
          </p:txBody>
        </p:sp>
      </p:grpSp>
      <p:grpSp>
        <p:nvGrpSpPr>
          <p:cNvPr id="21" name="Group 20">
            <a:extLst>
              <a:ext uri="{FF2B5EF4-FFF2-40B4-BE49-F238E27FC236}">
                <a16:creationId xmlns:a16="http://schemas.microsoft.com/office/drawing/2014/main" id="{58A2E0F8-2C06-45C3-9227-1DBBDF853602}"/>
              </a:ext>
            </a:extLst>
          </p:cNvPr>
          <p:cNvGrpSpPr/>
          <p:nvPr/>
        </p:nvGrpSpPr>
        <p:grpSpPr>
          <a:xfrm>
            <a:off x="7191120" y="5319874"/>
            <a:ext cx="2567244" cy="1360031"/>
            <a:chOff x="7191120" y="5319874"/>
            <a:chExt cx="2567244" cy="1360031"/>
          </a:xfrm>
        </p:grpSpPr>
        <p:pic>
          <p:nvPicPr>
            <p:cNvPr id="19" name="Picture 18">
              <a:extLst>
                <a:ext uri="{FF2B5EF4-FFF2-40B4-BE49-F238E27FC236}">
                  <a16:creationId xmlns:a16="http://schemas.microsoft.com/office/drawing/2014/main" id="{C303B86F-B50A-4A72-A638-9847A64CC22E}"/>
                </a:ext>
              </a:extLst>
            </p:cNvPr>
            <p:cNvPicPr>
              <a:picLocks noChangeAspect="1"/>
            </p:cNvPicPr>
            <p:nvPr/>
          </p:nvPicPr>
          <p:blipFill rotWithShape="1">
            <a:blip r:embed="rId8"/>
            <a:srcRect t="17190" b="24762"/>
            <a:stretch/>
          </p:blipFill>
          <p:spPr>
            <a:xfrm>
              <a:off x="7191120" y="5319874"/>
              <a:ext cx="2567244" cy="993486"/>
            </a:xfrm>
            <a:prstGeom prst="rect">
              <a:avLst/>
            </a:prstGeom>
          </p:spPr>
        </p:pic>
        <p:sp>
          <p:nvSpPr>
            <p:cNvPr id="20" name="TextBox 19">
              <a:extLst>
                <a:ext uri="{FF2B5EF4-FFF2-40B4-BE49-F238E27FC236}">
                  <a16:creationId xmlns:a16="http://schemas.microsoft.com/office/drawing/2014/main" id="{32A01A29-3CE9-4ADD-A0E8-27AA7D8355F0}"/>
                </a:ext>
              </a:extLst>
            </p:cNvPr>
            <p:cNvSpPr txBox="1"/>
            <p:nvPr/>
          </p:nvSpPr>
          <p:spPr>
            <a:xfrm>
              <a:off x="7529514" y="6310573"/>
              <a:ext cx="2085974" cy="369332"/>
            </a:xfrm>
            <a:prstGeom prst="rect">
              <a:avLst/>
            </a:prstGeom>
            <a:noFill/>
          </p:spPr>
          <p:txBody>
            <a:bodyPr wrap="square" rtlCol="0">
              <a:spAutoFit/>
            </a:bodyPr>
            <a:lstStyle/>
            <a:p>
              <a:r>
                <a:rPr lang="en-US" dirty="0"/>
                <a:t>Spider mite damage</a:t>
              </a:r>
            </a:p>
          </p:txBody>
        </p:sp>
      </p:grpSp>
      <p:grpSp>
        <p:nvGrpSpPr>
          <p:cNvPr id="24" name="Group 23">
            <a:extLst>
              <a:ext uri="{FF2B5EF4-FFF2-40B4-BE49-F238E27FC236}">
                <a16:creationId xmlns:a16="http://schemas.microsoft.com/office/drawing/2014/main" id="{E5584D1D-6901-467A-A5BB-C6AB8F17FB75}"/>
              </a:ext>
            </a:extLst>
          </p:cNvPr>
          <p:cNvGrpSpPr/>
          <p:nvPr/>
        </p:nvGrpSpPr>
        <p:grpSpPr>
          <a:xfrm>
            <a:off x="5101383" y="2646981"/>
            <a:ext cx="2041623" cy="1845370"/>
            <a:chOff x="5065929" y="2155481"/>
            <a:chExt cx="2041623" cy="1845370"/>
          </a:xfrm>
        </p:grpSpPr>
        <p:pic>
          <p:nvPicPr>
            <p:cNvPr id="22" name="Picture 21">
              <a:extLst>
                <a:ext uri="{FF2B5EF4-FFF2-40B4-BE49-F238E27FC236}">
                  <a16:creationId xmlns:a16="http://schemas.microsoft.com/office/drawing/2014/main" id="{F7D22B5B-E619-426D-9EB0-25DDB4355DA5}"/>
                </a:ext>
              </a:extLst>
            </p:cNvPr>
            <p:cNvPicPr>
              <a:picLocks noChangeAspect="1"/>
            </p:cNvPicPr>
            <p:nvPr/>
          </p:nvPicPr>
          <p:blipFill>
            <a:blip r:embed="rId9"/>
            <a:stretch>
              <a:fillRect/>
            </a:stretch>
          </p:blipFill>
          <p:spPr>
            <a:xfrm>
              <a:off x="5065929" y="2155481"/>
              <a:ext cx="2041623" cy="1530694"/>
            </a:xfrm>
            <a:prstGeom prst="rect">
              <a:avLst/>
            </a:prstGeom>
          </p:spPr>
        </p:pic>
        <p:sp>
          <p:nvSpPr>
            <p:cNvPr id="23" name="TextBox 22">
              <a:extLst>
                <a:ext uri="{FF2B5EF4-FFF2-40B4-BE49-F238E27FC236}">
                  <a16:creationId xmlns:a16="http://schemas.microsoft.com/office/drawing/2014/main" id="{EB968964-EE75-4E27-A96E-CB6E15C96C88}"/>
                </a:ext>
              </a:extLst>
            </p:cNvPr>
            <p:cNvSpPr txBox="1"/>
            <p:nvPr/>
          </p:nvSpPr>
          <p:spPr>
            <a:xfrm>
              <a:off x="5222432" y="3631519"/>
              <a:ext cx="1620621" cy="369332"/>
            </a:xfrm>
            <a:prstGeom prst="rect">
              <a:avLst/>
            </a:prstGeom>
            <a:noFill/>
          </p:spPr>
          <p:txBody>
            <a:bodyPr wrap="square" rtlCol="0">
              <a:spAutoFit/>
            </a:bodyPr>
            <a:lstStyle/>
            <a:p>
              <a:r>
                <a:rPr lang="en-US" dirty="0"/>
                <a:t>Thrips damage</a:t>
              </a:r>
            </a:p>
          </p:txBody>
        </p:sp>
      </p:grpSp>
    </p:spTree>
    <p:extLst>
      <p:ext uri="{BB962C8B-B14F-4D97-AF65-F5344CB8AC3E}">
        <p14:creationId xmlns:p14="http://schemas.microsoft.com/office/powerpoint/2010/main" val="4949646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86C511A-AAEC-49F9-8DDE-992F92802D7B}"/>
              </a:ext>
            </a:extLst>
          </p:cNvPr>
          <p:cNvSpPr txBox="1"/>
          <p:nvPr/>
        </p:nvSpPr>
        <p:spPr>
          <a:xfrm>
            <a:off x="3074193" y="0"/>
            <a:ext cx="6043613" cy="830997"/>
          </a:xfrm>
          <a:prstGeom prst="rect">
            <a:avLst/>
          </a:prstGeom>
          <a:noFill/>
        </p:spPr>
        <p:txBody>
          <a:bodyPr wrap="square" rtlCol="0">
            <a:spAutoFit/>
          </a:bodyPr>
          <a:lstStyle/>
          <a:p>
            <a:pPr algn="ctr"/>
            <a:r>
              <a:rPr lang="en-US" sz="4800" dirty="0"/>
              <a:t>Growing Onions, etc.</a:t>
            </a:r>
          </a:p>
        </p:txBody>
      </p:sp>
      <p:sp>
        <p:nvSpPr>
          <p:cNvPr id="4" name="TextBox 3">
            <a:extLst>
              <a:ext uri="{FF2B5EF4-FFF2-40B4-BE49-F238E27FC236}">
                <a16:creationId xmlns:a16="http://schemas.microsoft.com/office/drawing/2014/main" id="{D99ED71C-D185-4249-BFEC-19CD1E1DB56A}"/>
              </a:ext>
            </a:extLst>
          </p:cNvPr>
          <p:cNvSpPr txBox="1"/>
          <p:nvPr/>
        </p:nvSpPr>
        <p:spPr>
          <a:xfrm>
            <a:off x="285751" y="785805"/>
            <a:ext cx="9572624" cy="6001643"/>
          </a:xfrm>
          <a:prstGeom prst="rect">
            <a:avLst/>
          </a:prstGeom>
          <a:noFill/>
        </p:spPr>
        <p:txBody>
          <a:bodyPr wrap="square" rtlCol="0">
            <a:spAutoFit/>
          </a:bodyPr>
          <a:lstStyle/>
          <a:p>
            <a:r>
              <a:rPr lang="en-US" sz="3200" dirty="0"/>
              <a:t>Includes: onions, shallots, garlic, chives and leeks</a:t>
            </a:r>
          </a:p>
          <a:p>
            <a:pPr marL="457200" indent="-457200">
              <a:buFont typeface="Arial" panose="020B0604020202020204" pitchFamily="34" charset="0"/>
              <a:buChar char="•"/>
            </a:pPr>
            <a:r>
              <a:rPr lang="en-US" sz="3200" dirty="0"/>
              <a:t>Cool Season: Fall/Winter/Early Spring</a:t>
            </a:r>
          </a:p>
          <a:p>
            <a:pPr marL="457200" indent="-457200">
              <a:buFont typeface="Arial" panose="020B0604020202020204" pitchFamily="34" charset="0"/>
              <a:buChar char="•"/>
            </a:pPr>
            <a:r>
              <a:rPr lang="en-US" sz="3200" dirty="0"/>
              <a:t>Full Sun</a:t>
            </a:r>
          </a:p>
          <a:p>
            <a:pPr marL="457200" indent="-457200">
              <a:buFont typeface="Arial" panose="020B0604020202020204" pitchFamily="34" charset="0"/>
              <a:buChar char="•"/>
            </a:pPr>
            <a:r>
              <a:rPr lang="en-US" sz="3200" dirty="0"/>
              <a:t>Grown from seeds, transplants or bulbs – Leeks (seeds or transplants), Onions (seeds, transplants or bulbs), Chives (seeds or transplants), Shallots (seeds or bulbs)</a:t>
            </a:r>
          </a:p>
          <a:p>
            <a:pPr marL="457200" indent="-457200">
              <a:buFont typeface="Arial" panose="020B0604020202020204" pitchFamily="34" charset="0"/>
              <a:buChar char="•"/>
            </a:pPr>
            <a:r>
              <a:rPr lang="en-US" sz="3200" dirty="0"/>
              <a:t>Germination: Optimum 68-78</a:t>
            </a:r>
          </a:p>
          <a:p>
            <a:pPr marL="457200" indent="-457200">
              <a:buFont typeface="Arial" panose="020B0604020202020204" pitchFamily="34" charset="0"/>
              <a:buChar char="•"/>
            </a:pPr>
            <a:r>
              <a:rPr lang="en-US" sz="3200" dirty="0"/>
              <a:t>Well-drained loam or sandy loam, pH 5.5-6.5.</a:t>
            </a:r>
          </a:p>
          <a:p>
            <a:pPr marL="457200" indent="-457200">
              <a:buFont typeface="Arial" panose="020B0604020202020204" pitchFamily="34" charset="0"/>
              <a:buChar char="•"/>
            </a:pPr>
            <a:r>
              <a:rPr lang="en-US" sz="3200" dirty="0">
                <a:solidFill>
                  <a:prstClr val="black"/>
                </a:solidFill>
              </a:rPr>
              <a:t>Soil test for fertilization recommendations</a:t>
            </a:r>
          </a:p>
          <a:p>
            <a:pPr marL="457200" indent="-457200">
              <a:buFont typeface="Arial" panose="020B0604020202020204" pitchFamily="34" charset="0"/>
              <a:buChar char="•"/>
            </a:pPr>
            <a:r>
              <a:rPr lang="en-US" sz="3200" dirty="0"/>
              <a:t>Generally, 1 lb. 8-24-24/75 ft</a:t>
            </a:r>
            <a:r>
              <a:rPr lang="en-US" sz="3200" baseline="30000" dirty="0"/>
              <a:t>2</a:t>
            </a:r>
            <a:r>
              <a:rPr lang="en-US" sz="3200" dirty="0"/>
              <a:t> at planting, </a:t>
            </a:r>
            <a:r>
              <a:rPr lang="en-US" sz="3200" dirty="0" err="1"/>
              <a:t>sidedress</a:t>
            </a:r>
            <a:r>
              <a:rPr lang="en-US" sz="3200" dirty="0"/>
              <a:t> every 4-6 weeks with high N fertilizer</a:t>
            </a:r>
          </a:p>
        </p:txBody>
      </p:sp>
      <p:pic>
        <p:nvPicPr>
          <p:cNvPr id="6" name="Picture 5">
            <a:extLst>
              <a:ext uri="{FF2B5EF4-FFF2-40B4-BE49-F238E27FC236}">
                <a16:creationId xmlns:a16="http://schemas.microsoft.com/office/drawing/2014/main" id="{256828AE-2A7E-4B41-8884-83D114D234B5}"/>
              </a:ext>
            </a:extLst>
          </p:cNvPr>
          <p:cNvPicPr>
            <a:picLocks noChangeAspect="1"/>
          </p:cNvPicPr>
          <p:nvPr/>
        </p:nvPicPr>
        <p:blipFill>
          <a:blip r:embed="rId3"/>
          <a:stretch>
            <a:fillRect/>
          </a:stretch>
        </p:blipFill>
        <p:spPr>
          <a:xfrm>
            <a:off x="10029939" y="1515850"/>
            <a:ext cx="1761897" cy="3426249"/>
          </a:xfrm>
          <a:prstGeom prst="rect">
            <a:avLst/>
          </a:prstGeom>
        </p:spPr>
      </p:pic>
    </p:spTree>
    <p:extLst>
      <p:ext uri="{BB962C8B-B14F-4D97-AF65-F5344CB8AC3E}">
        <p14:creationId xmlns:p14="http://schemas.microsoft.com/office/powerpoint/2010/main" val="36175115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A6C15EA0-8CD2-4094-BDF3-3D7C90B351F8}"/>
              </a:ext>
            </a:extLst>
          </p:cNvPr>
          <p:cNvPicPr>
            <a:picLocks noChangeAspect="1"/>
          </p:cNvPicPr>
          <p:nvPr/>
        </p:nvPicPr>
        <p:blipFill>
          <a:blip r:embed="rId3"/>
          <a:stretch>
            <a:fillRect/>
          </a:stretch>
        </p:blipFill>
        <p:spPr>
          <a:xfrm>
            <a:off x="163359" y="2467429"/>
            <a:ext cx="4422321" cy="2279546"/>
          </a:xfrm>
          <a:prstGeom prst="rect">
            <a:avLst/>
          </a:prstGeom>
        </p:spPr>
      </p:pic>
      <p:pic>
        <p:nvPicPr>
          <p:cNvPr id="22" name="Picture 21">
            <a:extLst>
              <a:ext uri="{FF2B5EF4-FFF2-40B4-BE49-F238E27FC236}">
                <a16:creationId xmlns:a16="http://schemas.microsoft.com/office/drawing/2014/main" id="{B81CCDDB-E9AF-428E-9CB6-F31CDCB69603}"/>
              </a:ext>
            </a:extLst>
          </p:cNvPr>
          <p:cNvPicPr>
            <a:picLocks noChangeAspect="1"/>
          </p:cNvPicPr>
          <p:nvPr/>
        </p:nvPicPr>
        <p:blipFill>
          <a:blip r:embed="rId4"/>
          <a:stretch>
            <a:fillRect/>
          </a:stretch>
        </p:blipFill>
        <p:spPr>
          <a:xfrm>
            <a:off x="4652149" y="3222085"/>
            <a:ext cx="2204397" cy="1469598"/>
          </a:xfrm>
          <a:prstGeom prst="rect">
            <a:avLst/>
          </a:prstGeom>
        </p:spPr>
      </p:pic>
      <p:pic>
        <p:nvPicPr>
          <p:cNvPr id="24" name="Picture 23">
            <a:extLst>
              <a:ext uri="{FF2B5EF4-FFF2-40B4-BE49-F238E27FC236}">
                <a16:creationId xmlns:a16="http://schemas.microsoft.com/office/drawing/2014/main" id="{1A5798E7-BC57-445D-95AD-BFA6A089D1A5}"/>
              </a:ext>
            </a:extLst>
          </p:cNvPr>
          <p:cNvPicPr>
            <a:picLocks noChangeAspect="1"/>
          </p:cNvPicPr>
          <p:nvPr/>
        </p:nvPicPr>
        <p:blipFill>
          <a:blip r:embed="rId5"/>
          <a:stretch>
            <a:fillRect/>
          </a:stretch>
        </p:blipFill>
        <p:spPr>
          <a:xfrm>
            <a:off x="8368244" y="432854"/>
            <a:ext cx="1349727" cy="946824"/>
          </a:xfrm>
          <a:prstGeom prst="rect">
            <a:avLst/>
          </a:prstGeom>
        </p:spPr>
      </p:pic>
      <p:pic>
        <p:nvPicPr>
          <p:cNvPr id="25" name="Picture 24">
            <a:extLst>
              <a:ext uri="{FF2B5EF4-FFF2-40B4-BE49-F238E27FC236}">
                <a16:creationId xmlns:a16="http://schemas.microsoft.com/office/drawing/2014/main" id="{A95E4CED-9962-442C-9080-2A3899A11ED1}"/>
              </a:ext>
            </a:extLst>
          </p:cNvPr>
          <p:cNvPicPr>
            <a:picLocks noChangeAspect="1"/>
          </p:cNvPicPr>
          <p:nvPr/>
        </p:nvPicPr>
        <p:blipFill>
          <a:blip r:embed="rId6"/>
          <a:stretch>
            <a:fillRect/>
          </a:stretch>
        </p:blipFill>
        <p:spPr>
          <a:xfrm rot="5400000">
            <a:off x="10783153" y="164674"/>
            <a:ext cx="1332645" cy="1332645"/>
          </a:xfrm>
          <a:prstGeom prst="rect">
            <a:avLst/>
          </a:prstGeom>
        </p:spPr>
      </p:pic>
      <p:pic>
        <p:nvPicPr>
          <p:cNvPr id="26" name="Picture 25">
            <a:extLst>
              <a:ext uri="{FF2B5EF4-FFF2-40B4-BE49-F238E27FC236}">
                <a16:creationId xmlns:a16="http://schemas.microsoft.com/office/drawing/2014/main" id="{6C682EA9-E825-46BD-8D43-7190E8BC001A}"/>
              </a:ext>
            </a:extLst>
          </p:cNvPr>
          <p:cNvPicPr>
            <a:picLocks noChangeAspect="1"/>
          </p:cNvPicPr>
          <p:nvPr/>
        </p:nvPicPr>
        <p:blipFill rotWithShape="1">
          <a:blip r:embed="rId7"/>
          <a:srcRect l="43659" r="19928"/>
          <a:stretch/>
        </p:blipFill>
        <p:spPr>
          <a:xfrm>
            <a:off x="9906080" y="1101641"/>
            <a:ext cx="810605" cy="1476026"/>
          </a:xfrm>
          <a:prstGeom prst="rect">
            <a:avLst/>
          </a:prstGeom>
        </p:spPr>
      </p:pic>
      <p:pic>
        <p:nvPicPr>
          <p:cNvPr id="27" name="Picture 26">
            <a:extLst>
              <a:ext uri="{FF2B5EF4-FFF2-40B4-BE49-F238E27FC236}">
                <a16:creationId xmlns:a16="http://schemas.microsoft.com/office/drawing/2014/main" id="{931561F6-345C-40C7-BE26-8AE971BDAAED}"/>
              </a:ext>
            </a:extLst>
          </p:cNvPr>
          <p:cNvPicPr>
            <a:picLocks noChangeAspect="1"/>
          </p:cNvPicPr>
          <p:nvPr/>
        </p:nvPicPr>
        <p:blipFill>
          <a:blip r:embed="rId8"/>
          <a:stretch>
            <a:fillRect/>
          </a:stretch>
        </p:blipFill>
        <p:spPr>
          <a:xfrm>
            <a:off x="8202400" y="1874411"/>
            <a:ext cx="1419225" cy="1008397"/>
          </a:xfrm>
          <a:prstGeom prst="rect">
            <a:avLst/>
          </a:prstGeom>
        </p:spPr>
      </p:pic>
      <p:pic>
        <p:nvPicPr>
          <p:cNvPr id="28" name="Picture 27">
            <a:extLst>
              <a:ext uri="{FF2B5EF4-FFF2-40B4-BE49-F238E27FC236}">
                <a16:creationId xmlns:a16="http://schemas.microsoft.com/office/drawing/2014/main" id="{500F00CA-519F-4341-AA39-1A3BE8077A2B}"/>
              </a:ext>
            </a:extLst>
          </p:cNvPr>
          <p:cNvPicPr>
            <a:picLocks noChangeAspect="1"/>
          </p:cNvPicPr>
          <p:nvPr/>
        </p:nvPicPr>
        <p:blipFill>
          <a:blip r:embed="rId9"/>
          <a:stretch>
            <a:fillRect/>
          </a:stretch>
        </p:blipFill>
        <p:spPr>
          <a:xfrm>
            <a:off x="11007101" y="1574063"/>
            <a:ext cx="1026575" cy="1710958"/>
          </a:xfrm>
          <a:prstGeom prst="rect">
            <a:avLst/>
          </a:prstGeom>
        </p:spPr>
      </p:pic>
      <p:pic>
        <p:nvPicPr>
          <p:cNvPr id="29" name="Picture 28">
            <a:extLst>
              <a:ext uri="{FF2B5EF4-FFF2-40B4-BE49-F238E27FC236}">
                <a16:creationId xmlns:a16="http://schemas.microsoft.com/office/drawing/2014/main" id="{601A9624-4B02-40CF-9BFF-53098BBF6A10}"/>
              </a:ext>
            </a:extLst>
          </p:cNvPr>
          <p:cNvPicPr>
            <a:picLocks noChangeAspect="1"/>
          </p:cNvPicPr>
          <p:nvPr/>
        </p:nvPicPr>
        <p:blipFill>
          <a:blip r:embed="rId10"/>
          <a:stretch>
            <a:fillRect/>
          </a:stretch>
        </p:blipFill>
        <p:spPr>
          <a:xfrm>
            <a:off x="9440128" y="3182099"/>
            <a:ext cx="998063" cy="747584"/>
          </a:xfrm>
          <a:prstGeom prst="rect">
            <a:avLst/>
          </a:prstGeom>
        </p:spPr>
      </p:pic>
      <p:pic>
        <p:nvPicPr>
          <p:cNvPr id="30" name="Picture 29">
            <a:extLst>
              <a:ext uri="{FF2B5EF4-FFF2-40B4-BE49-F238E27FC236}">
                <a16:creationId xmlns:a16="http://schemas.microsoft.com/office/drawing/2014/main" id="{96B93CD4-02F5-4473-BDCD-8C010C1C5173}"/>
              </a:ext>
            </a:extLst>
          </p:cNvPr>
          <p:cNvPicPr>
            <a:picLocks noChangeAspect="1"/>
          </p:cNvPicPr>
          <p:nvPr/>
        </p:nvPicPr>
        <p:blipFill>
          <a:blip r:embed="rId11"/>
          <a:stretch>
            <a:fillRect/>
          </a:stretch>
        </p:blipFill>
        <p:spPr>
          <a:xfrm>
            <a:off x="10688931" y="3361765"/>
            <a:ext cx="856675" cy="856675"/>
          </a:xfrm>
          <a:prstGeom prst="rect">
            <a:avLst/>
          </a:prstGeom>
        </p:spPr>
      </p:pic>
      <p:pic>
        <p:nvPicPr>
          <p:cNvPr id="32" name="Picture 31">
            <a:extLst>
              <a:ext uri="{FF2B5EF4-FFF2-40B4-BE49-F238E27FC236}">
                <a16:creationId xmlns:a16="http://schemas.microsoft.com/office/drawing/2014/main" id="{F930DCBB-4B51-4A7C-9CEC-5D21ADFB7791}"/>
              </a:ext>
            </a:extLst>
          </p:cNvPr>
          <p:cNvPicPr>
            <a:picLocks noChangeAspect="1"/>
          </p:cNvPicPr>
          <p:nvPr/>
        </p:nvPicPr>
        <p:blipFill>
          <a:blip r:embed="rId12"/>
          <a:stretch>
            <a:fillRect/>
          </a:stretch>
        </p:blipFill>
        <p:spPr>
          <a:xfrm>
            <a:off x="6073466" y="1197322"/>
            <a:ext cx="1762127" cy="1762127"/>
          </a:xfrm>
          <a:prstGeom prst="rect">
            <a:avLst/>
          </a:prstGeom>
        </p:spPr>
      </p:pic>
      <p:pic>
        <p:nvPicPr>
          <p:cNvPr id="34" name="Picture 33">
            <a:extLst>
              <a:ext uri="{FF2B5EF4-FFF2-40B4-BE49-F238E27FC236}">
                <a16:creationId xmlns:a16="http://schemas.microsoft.com/office/drawing/2014/main" id="{233838DC-27CE-4D4F-B6E4-37C65CFB0252}"/>
              </a:ext>
            </a:extLst>
          </p:cNvPr>
          <p:cNvPicPr>
            <a:picLocks noChangeAspect="1"/>
          </p:cNvPicPr>
          <p:nvPr/>
        </p:nvPicPr>
        <p:blipFill>
          <a:blip r:embed="rId13"/>
          <a:stretch>
            <a:fillRect/>
          </a:stretch>
        </p:blipFill>
        <p:spPr>
          <a:xfrm>
            <a:off x="336868" y="562170"/>
            <a:ext cx="2216443" cy="1469598"/>
          </a:xfrm>
          <a:prstGeom prst="rect">
            <a:avLst/>
          </a:prstGeom>
        </p:spPr>
      </p:pic>
      <p:pic>
        <p:nvPicPr>
          <p:cNvPr id="36" name="Picture 35">
            <a:extLst>
              <a:ext uri="{FF2B5EF4-FFF2-40B4-BE49-F238E27FC236}">
                <a16:creationId xmlns:a16="http://schemas.microsoft.com/office/drawing/2014/main" id="{8CCB959E-C05B-4ABE-865B-A2F5AFF8A37F}"/>
              </a:ext>
            </a:extLst>
          </p:cNvPr>
          <p:cNvPicPr>
            <a:picLocks noChangeAspect="1"/>
          </p:cNvPicPr>
          <p:nvPr/>
        </p:nvPicPr>
        <p:blipFill>
          <a:blip r:embed="rId14"/>
          <a:stretch>
            <a:fillRect/>
          </a:stretch>
        </p:blipFill>
        <p:spPr>
          <a:xfrm>
            <a:off x="336868" y="5125728"/>
            <a:ext cx="3678369" cy="1219819"/>
          </a:xfrm>
          <a:prstGeom prst="rect">
            <a:avLst/>
          </a:prstGeom>
        </p:spPr>
      </p:pic>
      <p:pic>
        <p:nvPicPr>
          <p:cNvPr id="38" name="Picture 37">
            <a:extLst>
              <a:ext uri="{FF2B5EF4-FFF2-40B4-BE49-F238E27FC236}">
                <a16:creationId xmlns:a16="http://schemas.microsoft.com/office/drawing/2014/main" id="{3C0A873D-90EE-45BA-B176-3A3B7DC0BCEA}"/>
              </a:ext>
            </a:extLst>
          </p:cNvPr>
          <p:cNvPicPr>
            <a:picLocks noChangeAspect="1"/>
          </p:cNvPicPr>
          <p:nvPr/>
        </p:nvPicPr>
        <p:blipFill>
          <a:blip r:embed="rId15"/>
          <a:stretch>
            <a:fillRect/>
          </a:stretch>
        </p:blipFill>
        <p:spPr>
          <a:xfrm>
            <a:off x="10053685" y="4315593"/>
            <a:ext cx="1872222" cy="1427842"/>
          </a:xfrm>
          <a:prstGeom prst="rect">
            <a:avLst/>
          </a:prstGeom>
        </p:spPr>
      </p:pic>
      <p:pic>
        <p:nvPicPr>
          <p:cNvPr id="39" name="Picture 38">
            <a:extLst>
              <a:ext uri="{FF2B5EF4-FFF2-40B4-BE49-F238E27FC236}">
                <a16:creationId xmlns:a16="http://schemas.microsoft.com/office/drawing/2014/main" id="{26A004D4-3E07-4691-B98E-E2799D732380}"/>
              </a:ext>
            </a:extLst>
          </p:cNvPr>
          <p:cNvPicPr>
            <a:picLocks noChangeAspect="1"/>
          </p:cNvPicPr>
          <p:nvPr/>
        </p:nvPicPr>
        <p:blipFill>
          <a:blip r:embed="rId16"/>
          <a:stretch>
            <a:fillRect/>
          </a:stretch>
        </p:blipFill>
        <p:spPr>
          <a:xfrm>
            <a:off x="9673384" y="5842356"/>
            <a:ext cx="1445350" cy="870211"/>
          </a:xfrm>
          <a:prstGeom prst="rect">
            <a:avLst/>
          </a:prstGeom>
        </p:spPr>
      </p:pic>
      <p:pic>
        <p:nvPicPr>
          <p:cNvPr id="41" name="Picture 40">
            <a:extLst>
              <a:ext uri="{FF2B5EF4-FFF2-40B4-BE49-F238E27FC236}">
                <a16:creationId xmlns:a16="http://schemas.microsoft.com/office/drawing/2014/main" id="{5356F146-AAD0-4DE6-ABC9-C64AD039F3EC}"/>
              </a:ext>
            </a:extLst>
          </p:cNvPr>
          <p:cNvPicPr>
            <a:picLocks noChangeAspect="1"/>
          </p:cNvPicPr>
          <p:nvPr/>
        </p:nvPicPr>
        <p:blipFill>
          <a:blip r:embed="rId17"/>
          <a:stretch>
            <a:fillRect/>
          </a:stretch>
        </p:blipFill>
        <p:spPr>
          <a:xfrm>
            <a:off x="7605861" y="3334946"/>
            <a:ext cx="1752600" cy="2609850"/>
          </a:xfrm>
          <a:prstGeom prst="rect">
            <a:avLst/>
          </a:prstGeom>
        </p:spPr>
      </p:pic>
      <p:pic>
        <p:nvPicPr>
          <p:cNvPr id="42" name="Picture 41">
            <a:extLst>
              <a:ext uri="{FF2B5EF4-FFF2-40B4-BE49-F238E27FC236}">
                <a16:creationId xmlns:a16="http://schemas.microsoft.com/office/drawing/2014/main" id="{83F0B80C-AD39-4556-B2E8-DF866662E7F0}"/>
              </a:ext>
            </a:extLst>
          </p:cNvPr>
          <p:cNvPicPr>
            <a:picLocks noChangeAspect="1"/>
          </p:cNvPicPr>
          <p:nvPr/>
        </p:nvPicPr>
        <p:blipFill>
          <a:blip r:embed="rId18"/>
          <a:stretch>
            <a:fillRect/>
          </a:stretch>
        </p:blipFill>
        <p:spPr>
          <a:xfrm>
            <a:off x="6380253" y="5022737"/>
            <a:ext cx="1117663" cy="1517242"/>
          </a:xfrm>
          <a:prstGeom prst="rect">
            <a:avLst/>
          </a:prstGeom>
        </p:spPr>
      </p:pic>
      <p:pic>
        <p:nvPicPr>
          <p:cNvPr id="43" name="Picture 42">
            <a:extLst>
              <a:ext uri="{FF2B5EF4-FFF2-40B4-BE49-F238E27FC236}">
                <a16:creationId xmlns:a16="http://schemas.microsoft.com/office/drawing/2014/main" id="{98598FCC-89AF-4B1D-B945-FC4FA4DFD3C4}"/>
              </a:ext>
            </a:extLst>
          </p:cNvPr>
          <p:cNvPicPr>
            <a:picLocks noChangeAspect="1"/>
          </p:cNvPicPr>
          <p:nvPr/>
        </p:nvPicPr>
        <p:blipFill>
          <a:blip r:embed="rId19"/>
          <a:stretch>
            <a:fillRect/>
          </a:stretch>
        </p:blipFill>
        <p:spPr>
          <a:xfrm>
            <a:off x="5158422" y="5996948"/>
            <a:ext cx="715619" cy="715619"/>
          </a:xfrm>
          <a:prstGeom prst="rect">
            <a:avLst/>
          </a:prstGeom>
        </p:spPr>
      </p:pic>
      <p:pic>
        <p:nvPicPr>
          <p:cNvPr id="44" name="Picture 43">
            <a:extLst>
              <a:ext uri="{FF2B5EF4-FFF2-40B4-BE49-F238E27FC236}">
                <a16:creationId xmlns:a16="http://schemas.microsoft.com/office/drawing/2014/main" id="{8BF66A8A-8231-4844-975F-5532522C1D0A}"/>
              </a:ext>
            </a:extLst>
          </p:cNvPr>
          <p:cNvPicPr>
            <a:picLocks noChangeAspect="1"/>
          </p:cNvPicPr>
          <p:nvPr/>
        </p:nvPicPr>
        <p:blipFill>
          <a:blip r:embed="rId20"/>
          <a:stretch>
            <a:fillRect/>
          </a:stretch>
        </p:blipFill>
        <p:spPr>
          <a:xfrm>
            <a:off x="4984262" y="5093721"/>
            <a:ext cx="951232" cy="792693"/>
          </a:xfrm>
          <a:prstGeom prst="rect">
            <a:avLst/>
          </a:prstGeom>
        </p:spPr>
      </p:pic>
      <p:sp>
        <p:nvSpPr>
          <p:cNvPr id="4" name="TextBox 3">
            <a:extLst>
              <a:ext uri="{FF2B5EF4-FFF2-40B4-BE49-F238E27FC236}">
                <a16:creationId xmlns:a16="http://schemas.microsoft.com/office/drawing/2014/main" id="{1D0A5186-D91C-4422-9916-A35D07B6DDF3}"/>
              </a:ext>
            </a:extLst>
          </p:cNvPr>
          <p:cNvSpPr txBox="1"/>
          <p:nvPr/>
        </p:nvSpPr>
        <p:spPr>
          <a:xfrm>
            <a:off x="2885015" y="142807"/>
            <a:ext cx="4285423"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This Can Come From YOUR Garden!</a:t>
            </a:r>
          </a:p>
        </p:txBody>
      </p:sp>
    </p:spTree>
    <p:extLst>
      <p:ext uri="{BB962C8B-B14F-4D97-AF65-F5344CB8AC3E}">
        <p14:creationId xmlns:p14="http://schemas.microsoft.com/office/powerpoint/2010/main" val="40717404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028" name="Freeform: Shape 70">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Green vegetables , LSU AgCenter logo">
            <a:extLst>
              <a:ext uri="{FF2B5EF4-FFF2-40B4-BE49-F238E27FC236}">
                <a16:creationId xmlns:a16="http://schemas.microsoft.com/office/drawing/2014/main" id="{7C6A2C55-BF61-4D23-BF0B-B9976613AAD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3898" b="22066"/>
          <a:stretch/>
        </p:blipFill>
        <p:spPr bwMode="auto">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pic>
        <p:nvPicPr>
          <p:cNvPr id="5" name="Picture 4" descr="A picture containing food, plate, drawing&#10;&#10;Description automatically generated">
            <a:extLst>
              <a:ext uri="{FF2B5EF4-FFF2-40B4-BE49-F238E27FC236}">
                <a16:creationId xmlns:a16="http://schemas.microsoft.com/office/drawing/2014/main" id="{0B62133A-B70D-4A0E-A6EA-D85F5E81F1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750" y="4633912"/>
            <a:ext cx="2590800" cy="1762125"/>
          </a:xfrm>
          <a:prstGeom prst="rect">
            <a:avLst/>
          </a:prstGeom>
        </p:spPr>
      </p:pic>
      <p:sp>
        <p:nvSpPr>
          <p:cNvPr id="8" name="Subtitle 2">
            <a:extLst>
              <a:ext uri="{FF2B5EF4-FFF2-40B4-BE49-F238E27FC236}">
                <a16:creationId xmlns:a16="http://schemas.microsoft.com/office/drawing/2014/main" id="{706FD581-6505-45F1-A26C-AA0DB0558CDC}"/>
              </a:ext>
            </a:extLst>
          </p:cNvPr>
          <p:cNvSpPr>
            <a:spLocks noGrp="1"/>
          </p:cNvSpPr>
          <p:nvPr>
            <p:ph type="subTitle" idx="1"/>
          </p:nvPr>
        </p:nvSpPr>
        <p:spPr>
          <a:xfrm>
            <a:off x="6458512" y="3290471"/>
            <a:ext cx="4645250" cy="2090773"/>
          </a:xfrm>
        </p:spPr>
        <p:txBody>
          <a:bodyPr anchor="t">
            <a:normAutofit/>
          </a:bodyPr>
          <a:lstStyle/>
          <a:p>
            <a:pPr algn="l"/>
            <a:r>
              <a:rPr lang="en-US" sz="2000" dirty="0"/>
              <a:t>Please post all your questions and results to the message board that was emailed to you. </a:t>
            </a:r>
          </a:p>
          <a:p>
            <a:pPr algn="l"/>
            <a:endParaRPr lang="en-US" sz="2000" dirty="0"/>
          </a:p>
          <a:p>
            <a:pPr algn="l"/>
            <a:r>
              <a:rPr lang="en-US" sz="2000" dirty="0">
                <a:hlinkClick r:id="rId4">
                  <a:extLst>
                    <a:ext uri="{A12FA001-AC4F-418D-AE19-62706E023703}">
                      <ahyp:hlinkClr xmlns:ahyp="http://schemas.microsoft.com/office/drawing/2018/hyperlinkcolor" val="tx"/>
                    </a:ext>
                  </a:extLst>
                </a:hlinkClick>
              </a:rPr>
              <a:t>https://www.facebook.com/groups/538153443545779/</a:t>
            </a:r>
            <a:endParaRPr lang="en-US" sz="2000" dirty="0"/>
          </a:p>
        </p:txBody>
      </p:sp>
    </p:spTree>
    <p:extLst>
      <p:ext uri="{BB962C8B-B14F-4D97-AF65-F5344CB8AC3E}">
        <p14:creationId xmlns:p14="http://schemas.microsoft.com/office/powerpoint/2010/main" val="3287901876"/>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75B1E53-4CBF-44C1-A3B3-6DE01092DB70}"/>
              </a:ext>
            </a:extLst>
          </p:cNvPr>
          <p:cNvSpPr txBox="1"/>
          <p:nvPr/>
        </p:nvSpPr>
        <p:spPr>
          <a:xfrm>
            <a:off x="3074193" y="0"/>
            <a:ext cx="6043613" cy="830997"/>
          </a:xfrm>
          <a:prstGeom prst="rect">
            <a:avLst/>
          </a:prstGeom>
          <a:noFill/>
        </p:spPr>
        <p:txBody>
          <a:bodyPr wrap="square" rtlCol="0">
            <a:spAutoFit/>
          </a:bodyPr>
          <a:lstStyle/>
          <a:p>
            <a:pPr algn="ctr"/>
            <a:r>
              <a:rPr lang="en-US" sz="4800" dirty="0" err="1"/>
              <a:t>Amarylidaceae</a:t>
            </a:r>
            <a:endParaRPr lang="en-US" sz="4800" dirty="0"/>
          </a:p>
        </p:txBody>
      </p:sp>
      <p:graphicFrame>
        <p:nvGraphicFramePr>
          <p:cNvPr id="5" name="Table 4">
            <a:extLst>
              <a:ext uri="{FF2B5EF4-FFF2-40B4-BE49-F238E27FC236}">
                <a16:creationId xmlns:a16="http://schemas.microsoft.com/office/drawing/2014/main" id="{447145C3-34EF-4322-AE73-CD56EA2B5D30}"/>
              </a:ext>
            </a:extLst>
          </p:cNvPr>
          <p:cNvGraphicFramePr>
            <a:graphicFrameLocks noGrp="1"/>
          </p:cNvGraphicFramePr>
          <p:nvPr>
            <p:extLst>
              <p:ext uri="{D42A27DB-BD31-4B8C-83A1-F6EECF244321}">
                <p14:modId xmlns:p14="http://schemas.microsoft.com/office/powerpoint/2010/main" val="2294603754"/>
              </p:ext>
            </p:extLst>
          </p:nvPr>
        </p:nvGraphicFramePr>
        <p:xfrm>
          <a:off x="314322" y="1944416"/>
          <a:ext cx="11601451" cy="3809920"/>
        </p:xfrm>
        <a:graphic>
          <a:graphicData uri="http://schemas.openxmlformats.org/drawingml/2006/table">
            <a:tbl>
              <a:tblPr firstRow="1" bandRow="1">
                <a:tableStyleId>{5C22544A-7EE6-4342-B048-85BDC9FD1C3A}</a:tableStyleId>
              </a:tblPr>
              <a:tblGrid>
                <a:gridCol w="3679951">
                  <a:extLst>
                    <a:ext uri="{9D8B030D-6E8A-4147-A177-3AD203B41FA5}">
                      <a16:colId xmlns:a16="http://schemas.microsoft.com/office/drawing/2014/main" val="891440840"/>
                    </a:ext>
                  </a:extLst>
                </a:gridCol>
                <a:gridCol w="2120774">
                  <a:extLst>
                    <a:ext uri="{9D8B030D-6E8A-4147-A177-3AD203B41FA5}">
                      <a16:colId xmlns:a16="http://schemas.microsoft.com/office/drawing/2014/main" val="1146807635"/>
                    </a:ext>
                  </a:extLst>
                </a:gridCol>
                <a:gridCol w="2900363">
                  <a:extLst>
                    <a:ext uri="{9D8B030D-6E8A-4147-A177-3AD203B41FA5}">
                      <a16:colId xmlns:a16="http://schemas.microsoft.com/office/drawing/2014/main" val="3998810928"/>
                    </a:ext>
                  </a:extLst>
                </a:gridCol>
                <a:gridCol w="2900363">
                  <a:extLst>
                    <a:ext uri="{9D8B030D-6E8A-4147-A177-3AD203B41FA5}">
                      <a16:colId xmlns:a16="http://schemas.microsoft.com/office/drawing/2014/main" val="1425868643"/>
                    </a:ext>
                  </a:extLst>
                </a:gridCol>
              </a:tblGrid>
              <a:tr h="573008">
                <a:tc>
                  <a:txBody>
                    <a:bodyPr/>
                    <a:lstStyle/>
                    <a:p>
                      <a:r>
                        <a:rPr lang="en-US" sz="2800" dirty="0"/>
                        <a:t>Crop</a:t>
                      </a:r>
                    </a:p>
                  </a:txBody>
                  <a:tcPr/>
                </a:tc>
                <a:tc>
                  <a:txBody>
                    <a:bodyPr/>
                    <a:lstStyle/>
                    <a:p>
                      <a:r>
                        <a:rPr lang="en-US" sz="2800" dirty="0"/>
                        <a:t>Spacing</a:t>
                      </a:r>
                    </a:p>
                  </a:txBody>
                  <a:tcPr/>
                </a:tc>
                <a:tc>
                  <a:txBody>
                    <a:bodyPr/>
                    <a:lstStyle/>
                    <a:p>
                      <a:r>
                        <a:rPr lang="en-US" sz="2800" dirty="0"/>
                        <a:t>Days to Harvest</a:t>
                      </a:r>
                    </a:p>
                  </a:txBody>
                  <a:tcPr/>
                </a:tc>
                <a:tc>
                  <a:txBody>
                    <a:bodyPr/>
                    <a:lstStyle/>
                    <a:p>
                      <a:r>
                        <a:rPr lang="en-US" sz="2800" dirty="0"/>
                        <a:t>Notes</a:t>
                      </a:r>
                    </a:p>
                  </a:txBody>
                  <a:tcPr/>
                </a:tc>
                <a:extLst>
                  <a:ext uri="{0D108BD9-81ED-4DB2-BD59-A6C34878D82A}">
                    <a16:rowId xmlns:a16="http://schemas.microsoft.com/office/drawing/2014/main" val="2529027835"/>
                  </a:ext>
                </a:extLst>
              </a:tr>
              <a:tr h="573008">
                <a:tc>
                  <a:txBody>
                    <a:bodyPr/>
                    <a:lstStyle/>
                    <a:p>
                      <a:r>
                        <a:rPr lang="en-US" sz="2800" dirty="0"/>
                        <a:t>Chives</a:t>
                      </a:r>
                    </a:p>
                  </a:txBody>
                  <a:tcPr/>
                </a:tc>
                <a:tc>
                  <a:txBody>
                    <a:bodyPr/>
                    <a:lstStyle/>
                    <a:p>
                      <a:r>
                        <a:rPr lang="en-US" sz="2800" dirty="0"/>
                        <a:t>4-6”</a:t>
                      </a:r>
                    </a:p>
                  </a:txBody>
                  <a:tcPr/>
                </a:tc>
                <a:tc>
                  <a:txBody>
                    <a:bodyPr/>
                    <a:lstStyle/>
                    <a:p>
                      <a:r>
                        <a:rPr lang="en-US" sz="2800" dirty="0"/>
                        <a:t>75-85</a:t>
                      </a:r>
                    </a:p>
                  </a:txBody>
                  <a:tcPr/>
                </a:tc>
                <a:tc>
                  <a:txBody>
                    <a:bodyPr/>
                    <a:lstStyle/>
                    <a:p>
                      <a:endParaRPr lang="en-US" sz="2800" dirty="0"/>
                    </a:p>
                  </a:txBody>
                  <a:tcPr/>
                </a:tc>
                <a:extLst>
                  <a:ext uri="{0D108BD9-81ED-4DB2-BD59-A6C34878D82A}">
                    <a16:rowId xmlns:a16="http://schemas.microsoft.com/office/drawing/2014/main" val="4097640919"/>
                  </a:ext>
                </a:extLst>
              </a:tr>
              <a:tr h="573008">
                <a:tc>
                  <a:txBody>
                    <a:bodyPr/>
                    <a:lstStyle/>
                    <a:p>
                      <a:r>
                        <a:rPr lang="en-US" sz="2800" dirty="0"/>
                        <a:t>Garlic</a:t>
                      </a:r>
                    </a:p>
                  </a:txBody>
                  <a:tcPr/>
                </a:tc>
                <a:tc>
                  <a:txBody>
                    <a:bodyPr/>
                    <a:lstStyle/>
                    <a:p>
                      <a:r>
                        <a:rPr lang="en-US" sz="2800" dirty="0"/>
                        <a:t>4-6”</a:t>
                      </a:r>
                    </a:p>
                  </a:txBody>
                  <a:tcPr/>
                </a:tc>
                <a:tc>
                  <a:txBody>
                    <a:bodyPr/>
                    <a:lstStyle/>
                    <a:p>
                      <a:r>
                        <a:rPr lang="en-US" sz="2800" dirty="0"/>
                        <a:t>210</a:t>
                      </a:r>
                    </a:p>
                  </a:txBody>
                  <a:tcPr/>
                </a:tc>
                <a:tc>
                  <a:txBody>
                    <a:bodyPr/>
                    <a:lstStyle/>
                    <a:p>
                      <a:endParaRPr lang="en-US" sz="2800" dirty="0"/>
                    </a:p>
                  </a:txBody>
                  <a:tcPr/>
                </a:tc>
                <a:extLst>
                  <a:ext uri="{0D108BD9-81ED-4DB2-BD59-A6C34878D82A}">
                    <a16:rowId xmlns:a16="http://schemas.microsoft.com/office/drawing/2014/main" val="3763302708"/>
                  </a:ext>
                </a:extLst>
              </a:tr>
              <a:tr h="573008">
                <a:tc>
                  <a:txBody>
                    <a:bodyPr/>
                    <a:lstStyle/>
                    <a:p>
                      <a:r>
                        <a:rPr lang="en-US" sz="2800" dirty="0"/>
                        <a:t>Leek</a:t>
                      </a:r>
                    </a:p>
                  </a:txBody>
                  <a:tcPr/>
                </a:tc>
                <a:tc>
                  <a:txBody>
                    <a:bodyPr/>
                    <a:lstStyle/>
                    <a:p>
                      <a:r>
                        <a:rPr lang="en-US" sz="2800" dirty="0"/>
                        <a:t>6-8”</a:t>
                      </a:r>
                    </a:p>
                  </a:txBody>
                  <a:tcPr/>
                </a:tc>
                <a:tc>
                  <a:txBody>
                    <a:bodyPr/>
                    <a:lstStyle/>
                    <a:p>
                      <a:r>
                        <a:rPr lang="en-US" sz="2800" dirty="0"/>
                        <a:t>110-125</a:t>
                      </a:r>
                    </a:p>
                  </a:txBody>
                  <a:tcPr/>
                </a:tc>
                <a:tc>
                  <a:txBody>
                    <a:bodyPr/>
                    <a:lstStyle/>
                    <a:p>
                      <a:endParaRPr lang="en-US" sz="2800" dirty="0"/>
                    </a:p>
                  </a:txBody>
                  <a:tcPr/>
                </a:tc>
                <a:extLst>
                  <a:ext uri="{0D108BD9-81ED-4DB2-BD59-A6C34878D82A}">
                    <a16:rowId xmlns:a16="http://schemas.microsoft.com/office/drawing/2014/main" val="476657810"/>
                  </a:ext>
                </a:extLst>
              </a:tr>
              <a:tr h="573008">
                <a:tc>
                  <a:txBody>
                    <a:bodyPr/>
                    <a:lstStyle/>
                    <a:p>
                      <a:r>
                        <a:rPr lang="en-US" sz="2800" dirty="0"/>
                        <a:t>Onion</a:t>
                      </a:r>
                    </a:p>
                  </a:txBody>
                  <a:tcPr/>
                </a:tc>
                <a:tc>
                  <a:txBody>
                    <a:bodyPr/>
                    <a:lstStyle/>
                    <a:p>
                      <a:r>
                        <a:rPr lang="en-US" sz="2800" dirty="0"/>
                        <a:t>4-6”</a:t>
                      </a:r>
                    </a:p>
                  </a:txBody>
                  <a:tcPr/>
                </a:tc>
                <a:tc>
                  <a:txBody>
                    <a:bodyPr/>
                    <a:lstStyle/>
                    <a:p>
                      <a:r>
                        <a:rPr lang="en-US" sz="2800" i="0" dirty="0"/>
                        <a:t>60-160</a:t>
                      </a:r>
                    </a:p>
                  </a:txBody>
                  <a:tcPr/>
                </a:tc>
                <a:tc>
                  <a:txBody>
                    <a:bodyPr/>
                    <a:lstStyle/>
                    <a:p>
                      <a:r>
                        <a:rPr lang="en-US" sz="2800" dirty="0"/>
                        <a:t>Green/Scallions 60</a:t>
                      </a:r>
                    </a:p>
                    <a:p>
                      <a:r>
                        <a:rPr lang="en-US" sz="2800" dirty="0"/>
                        <a:t>Mature 100-160</a:t>
                      </a:r>
                    </a:p>
                  </a:txBody>
                  <a:tcPr/>
                </a:tc>
                <a:extLst>
                  <a:ext uri="{0D108BD9-81ED-4DB2-BD59-A6C34878D82A}">
                    <a16:rowId xmlns:a16="http://schemas.microsoft.com/office/drawing/2014/main" val="165563287"/>
                  </a:ext>
                </a:extLst>
              </a:tr>
              <a:tr h="573008">
                <a:tc>
                  <a:txBody>
                    <a:bodyPr/>
                    <a:lstStyle/>
                    <a:p>
                      <a:r>
                        <a:rPr lang="en-US" sz="2800" dirty="0"/>
                        <a:t>Shallot</a:t>
                      </a:r>
                    </a:p>
                  </a:txBody>
                  <a:tcPr/>
                </a:tc>
                <a:tc>
                  <a:txBody>
                    <a:bodyPr/>
                    <a:lstStyle/>
                    <a:p>
                      <a:r>
                        <a:rPr lang="en-US" sz="2800" dirty="0"/>
                        <a:t>4-6”</a:t>
                      </a:r>
                    </a:p>
                  </a:txBody>
                  <a:tcPr/>
                </a:tc>
                <a:tc>
                  <a:txBody>
                    <a:bodyPr/>
                    <a:lstStyle/>
                    <a:p>
                      <a:r>
                        <a:rPr lang="en-US" sz="2800" dirty="0"/>
                        <a:t>105-110</a:t>
                      </a:r>
                    </a:p>
                  </a:txBody>
                  <a:tcPr/>
                </a:tc>
                <a:tc>
                  <a:txBody>
                    <a:bodyPr/>
                    <a:lstStyle/>
                    <a:p>
                      <a:endParaRPr lang="en-US" sz="2800" dirty="0"/>
                    </a:p>
                  </a:txBody>
                  <a:tcPr/>
                </a:tc>
                <a:extLst>
                  <a:ext uri="{0D108BD9-81ED-4DB2-BD59-A6C34878D82A}">
                    <a16:rowId xmlns:a16="http://schemas.microsoft.com/office/drawing/2014/main" val="1319588995"/>
                  </a:ext>
                </a:extLst>
              </a:tr>
            </a:tbl>
          </a:graphicData>
        </a:graphic>
      </p:graphicFrame>
      <p:sp>
        <p:nvSpPr>
          <p:cNvPr id="7" name="TextBox 6">
            <a:extLst>
              <a:ext uri="{FF2B5EF4-FFF2-40B4-BE49-F238E27FC236}">
                <a16:creationId xmlns:a16="http://schemas.microsoft.com/office/drawing/2014/main" id="{0EF7CAA8-F6B6-4B2C-ABF7-6328E27628D4}"/>
              </a:ext>
            </a:extLst>
          </p:cNvPr>
          <p:cNvSpPr txBox="1"/>
          <p:nvPr/>
        </p:nvSpPr>
        <p:spPr>
          <a:xfrm>
            <a:off x="666749" y="919460"/>
            <a:ext cx="1085850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Somewhat Variety Dependent, but in general:</a:t>
            </a:r>
          </a:p>
        </p:txBody>
      </p:sp>
    </p:spTree>
    <p:extLst>
      <p:ext uri="{BB962C8B-B14F-4D97-AF65-F5344CB8AC3E}">
        <p14:creationId xmlns:p14="http://schemas.microsoft.com/office/powerpoint/2010/main" val="24235778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AD0837-63C1-4AA9-B3A6-AF7D363971B9}"/>
              </a:ext>
            </a:extLst>
          </p:cNvPr>
          <p:cNvSpPr txBox="1"/>
          <p:nvPr/>
        </p:nvSpPr>
        <p:spPr>
          <a:xfrm>
            <a:off x="3074193" y="0"/>
            <a:ext cx="6043613" cy="830997"/>
          </a:xfrm>
          <a:prstGeom prst="rect">
            <a:avLst/>
          </a:prstGeom>
          <a:noFill/>
        </p:spPr>
        <p:txBody>
          <a:bodyPr wrap="square" rtlCol="0">
            <a:spAutoFit/>
          </a:bodyPr>
          <a:lstStyle/>
          <a:p>
            <a:pPr algn="ctr"/>
            <a:r>
              <a:rPr lang="en-US" sz="4800" dirty="0"/>
              <a:t>Best Harvest</a:t>
            </a:r>
          </a:p>
        </p:txBody>
      </p:sp>
      <p:graphicFrame>
        <p:nvGraphicFramePr>
          <p:cNvPr id="7" name="Table 4">
            <a:extLst>
              <a:ext uri="{FF2B5EF4-FFF2-40B4-BE49-F238E27FC236}">
                <a16:creationId xmlns:a16="http://schemas.microsoft.com/office/drawing/2014/main" id="{262CAA1C-5CC6-4D38-B271-B8506E293557}"/>
              </a:ext>
            </a:extLst>
          </p:cNvPr>
          <p:cNvGraphicFramePr>
            <a:graphicFrameLocks noGrp="1"/>
          </p:cNvGraphicFramePr>
          <p:nvPr>
            <p:extLst>
              <p:ext uri="{D42A27DB-BD31-4B8C-83A1-F6EECF244321}">
                <p14:modId xmlns:p14="http://schemas.microsoft.com/office/powerpoint/2010/main" val="1532632533"/>
              </p:ext>
            </p:extLst>
          </p:nvPr>
        </p:nvGraphicFramePr>
        <p:xfrm>
          <a:off x="573880" y="1714499"/>
          <a:ext cx="11044238" cy="4424256"/>
        </p:xfrm>
        <a:graphic>
          <a:graphicData uri="http://schemas.openxmlformats.org/drawingml/2006/table">
            <a:tbl>
              <a:tblPr firstRow="1" bandRow="1">
                <a:tableStyleId>{5C22544A-7EE6-4342-B048-85BDC9FD1C3A}</a:tableStyleId>
              </a:tblPr>
              <a:tblGrid>
                <a:gridCol w="3427522">
                  <a:extLst>
                    <a:ext uri="{9D8B030D-6E8A-4147-A177-3AD203B41FA5}">
                      <a16:colId xmlns:a16="http://schemas.microsoft.com/office/drawing/2014/main" val="891440840"/>
                    </a:ext>
                  </a:extLst>
                </a:gridCol>
                <a:gridCol w="7616716">
                  <a:extLst>
                    <a:ext uri="{9D8B030D-6E8A-4147-A177-3AD203B41FA5}">
                      <a16:colId xmlns:a16="http://schemas.microsoft.com/office/drawing/2014/main" val="1146807635"/>
                    </a:ext>
                  </a:extLst>
                </a:gridCol>
              </a:tblGrid>
              <a:tr h="276976">
                <a:tc>
                  <a:txBody>
                    <a:bodyPr/>
                    <a:lstStyle/>
                    <a:p>
                      <a:r>
                        <a:rPr lang="en-US" sz="2200" dirty="0"/>
                        <a:t>Crop</a:t>
                      </a:r>
                    </a:p>
                  </a:txBody>
                  <a:tcPr/>
                </a:tc>
                <a:tc>
                  <a:txBody>
                    <a:bodyPr/>
                    <a:lstStyle/>
                    <a:p>
                      <a:r>
                        <a:rPr lang="en-US" sz="2200" dirty="0"/>
                        <a:t>Harvest</a:t>
                      </a:r>
                    </a:p>
                  </a:txBody>
                  <a:tcPr/>
                </a:tc>
                <a:extLst>
                  <a:ext uri="{0D108BD9-81ED-4DB2-BD59-A6C34878D82A}">
                    <a16:rowId xmlns:a16="http://schemas.microsoft.com/office/drawing/2014/main" val="2529027835"/>
                  </a:ext>
                </a:extLst>
              </a:tr>
              <a:tr h="846873">
                <a:tc>
                  <a:txBody>
                    <a:bodyPr/>
                    <a:lstStyle/>
                    <a:p>
                      <a:r>
                        <a:rPr lang="en-US" sz="2200" dirty="0"/>
                        <a:t>Chives</a:t>
                      </a:r>
                    </a:p>
                  </a:txBody>
                  <a:tcPr/>
                </a:tc>
                <a:tc>
                  <a:txBody>
                    <a:bodyPr/>
                    <a:lstStyle/>
                    <a:p>
                      <a:r>
                        <a:rPr lang="en-US" sz="2200" dirty="0"/>
                        <a:t>Clip leaves as soon as they reach 4” or more.</a:t>
                      </a:r>
                    </a:p>
                  </a:txBody>
                  <a:tcPr/>
                </a:tc>
                <a:extLst>
                  <a:ext uri="{0D108BD9-81ED-4DB2-BD59-A6C34878D82A}">
                    <a16:rowId xmlns:a16="http://schemas.microsoft.com/office/drawing/2014/main" val="4097640919"/>
                  </a:ext>
                </a:extLst>
              </a:tr>
              <a:tr h="846873">
                <a:tc>
                  <a:txBody>
                    <a:bodyPr/>
                    <a:lstStyle/>
                    <a:p>
                      <a:r>
                        <a:rPr lang="en-US" sz="2200" dirty="0"/>
                        <a:t>Garlic</a:t>
                      </a:r>
                    </a:p>
                  </a:txBody>
                  <a:tcPr/>
                </a:tc>
                <a:tc>
                  <a:txBody>
                    <a:bodyPr/>
                    <a:lstStyle/>
                    <a:p>
                      <a:r>
                        <a:rPr lang="en-US" sz="2200" dirty="0"/>
                        <a:t>In summer when bottom leaves begin to yellow and turn brown</a:t>
                      </a:r>
                    </a:p>
                  </a:txBody>
                  <a:tcPr/>
                </a:tc>
                <a:extLst>
                  <a:ext uri="{0D108BD9-81ED-4DB2-BD59-A6C34878D82A}">
                    <a16:rowId xmlns:a16="http://schemas.microsoft.com/office/drawing/2014/main" val="3763302708"/>
                  </a:ext>
                </a:extLst>
              </a:tr>
              <a:tr h="846873">
                <a:tc>
                  <a:txBody>
                    <a:bodyPr/>
                    <a:lstStyle/>
                    <a:p>
                      <a:r>
                        <a:rPr lang="en-US" sz="2200" dirty="0"/>
                        <a:t>Leek</a:t>
                      </a:r>
                    </a:p>
                  </a:txBody>
                  <a:tcPr/>
                </a:tc>
                <a:tc>
                  <a:txBody>
                    <a:bodyPr/>
                    <a:lstStyle/>
                    <a:p>
                      <a:r>
                        <a:rPr lang="en-US" sz="2200" dirty="0"/>
                        <a:t>When plants reached desired size, leaves are still green</a:t>
                      </a:r>
                    </a:p>
                  </a:txBody>
                  <a:tcPr/>
                </a:tc>
                <a:extLst>
                  <a:ext uri="{0D108BD9-81ED-4DB2-BD59-A6C34878D82A}">
                    <a16:rowId xmlns:a16="http://schemas.microsoft.com/office/drawing/2014/main" val="476657810"/>
                  </a:ext>
                </a:extLst>
              </a:tr>
              <a:tr h="846873">
                <a:tc>
                  <a:txBody>
                    <a:bodyPr/>
                    <a:lstStyle/>
                    <a:p>
                      <a:r>
                        <a:rPr lang="en-US" sz="2200" dirty="0"/>
                        <a:t>Onion</a:t>
                      </a:r>
                    </a:p>
                  </a:txBody>
                  <a:tcPr/>
                </a:tc>
                <a:tc>
                  <a:txBody>
                    <a:bodyPr/>
                    <a:lstStyle/>
                    <a:p>
                      <a:r>
                        <a:rPr lang="en-US" sz="2200" dirty="0"/>
                        <a:t>As green onions as soon as they reach desired size.</a:t>
                      </a:r>
                    </a:p>
                    <a:p>
                      <a:r>
                        <a:rPr lang="en-US" sz="2200" dirty="0"/>
                        <a:t>As mature when neck becomes soft and tops are falling over.</a:t>
                      </a:r>
                    </a:p>
                  </a:txBody>
                  <a:tcPr/>
                </a:tc>
                <a:extLst>
                  <a:ext uri="{0D108BD9-81ED-4DB2-BD59-A6C34878D82A}">
                    <a16:rowId xmlns:a16="http://schemas.microsoft.com/office/drawing/2014/main" val="165563287"/>
                  </a:ext>
                </a:extLst>
              </a:tr>
              <a:tr h="610044">
                <a:tc>
                  <a:txBody>
                    <a:bodyPr/>
                    <a:lstStyle/>
                    <a:p>
                      <a:r>
                        <a:rPr lang="en-US" sz="2200" dirty="0"/>
                        <a:t>Shallot</a:t>
                      </a:r>
                    </a:p>
                  </a:txBody>
                  <a:tcPr/>
                </a:tc>
                <a:tc>
                  <a:txBody>
                    <a:bodyPr/>
                    <a:lstStyle/>
                    <a:p>
                      <a:r>
                        <a:rPr lang="en-US" sz="2200" dirty="0"/>
                        <a:t>In summer when tops fall over and begin to brown.</a:t>
                      </a:r>
                    </a:p>
                  </a:txBody>
                  <a:tcPr/>
                </a:tc>
                <a:extLst>
                  <a:ext uri="{0D108BD9-81ED-4DB2-BD59-A6C34878D82A}">
                    <a16:rowId xmlns:a16="http://schemas.microsoft.com/office/drawing/2014/main" val="1319588995"/>
                  </a:ext>
                </a:extLst>
              </a:tr>
            </a:tbl>
          </a:graphicData>
        </a:graphic>
      </p:graphicFrame>
    </p:spTree>
    <p:extLst>
      <p:ext uri="{BB962C8B-B14F-4D97-AF65-F5344CB8AC3E}">
        <p14:creationId xmlns:p14="http://schemas.microsoft.com/office/powerpoint/2010/main" val="12300558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47EC989-B40E-407C-B0EC-11B0ACCD0F13}"/>
              </a:ext>
            </a:extLst>
          </p:cNvPr>
          <p:cNvSpPr txBox="1"/>
          <p:nvPr/>
        </p:nvSpPr>
        <p:spPr>
          <a:xfrm>
            <a:off x="3074193" y="0"/>
            <a:ext cx="6043613" cy="830997"/>
          </a:xfrm>
          <a:prstGeom prst="rect">
            <a:avLst/>
          </a:prstGeom>
          <a:noFill/>
        </p:spPr>
        <p:txBody>
          <a:bodyPr wrap="square" rtlCol="0">
            <a:spAutoFit/>
          </a:bodyPr>
          <a:lstStyle/>
          <a:p>
            <a:pPr algn="ctr"/>
            <a:r>
              <a:rPr lang="en-US" sz="4800" dirty="0" err="1"/>
              <a:t>Amarylidaceae</a:t>
            </a:r>
            <a:endParaRPr lang="en-US" sz="4800" dirty="0"/>
          </a:p>
        </p:txBody>
      </p:sp>
      <p:sp>
        <p:nvSpPr>
          <p:cNvPr id="4" name="TextBox 3">
            <a:extLst>
              <a:ext uri="{FF2B5EF4-FFF2-40B4-BE49-F238E27FC236}">
                <a16:creationId xmlns:a16="http://schemas.microsoft.com/office/drawing/2014/main" id="{86AAC7F4-2B54-4BA8-9C51-C3D11E9F09C5}"/>
              </a:ext>
            </a:extLst>
          </p:cNvPr>
          <p:cNvSpPr txBox="1"/>
          <p:nvPr/>
        </p:nvSpPr>
        <p:spPr>
          <a:xfrm>
            <a:off x="133604" y="830997"/>
            <a:ext cx="6043613" cy="5509200"/>
          </a:xfrm>
          <a:prstGeom prst="rect">
            <a:avLst/>
          </a:prstGeom>
          <a:noFill/>
        </p:spPr>
        <p:txBody>
          <a:bodyPr wrap="square" rtlCol="0">
            <a:spAutoFit/>
          </a:bodyPr>
          <a:lstStyle/>
          <a:p>
            <a:r>
              <a:rPr lang="en-US" sz="3200" b="1" dirty="0"/>
              <a:t>Common Pests:</a:t>
            </a:r>
          </a:p>
          <a:p>
            <a:pPr marL="285750" indent="-285750">
              <a:buFont typeface="Arial" panose="020B0604020202020204" pitchFamily="34" charset="0"/>
              <a:buChar char="•"/>
            </a:pPr>
            <a:r>
              <a:rPr lang="en-US" sz="3200" b="1" dirty="0"/>
              <a:t>Thrips</a:t>
            </a:r>
            <a:r>
              <a:rPr lang="en-US" sz="3200" dirty="0"/>
              <a:t> (Onion thrips (</a:t>
            </a:r>
            <a:r>
              <a:rPr lang="en-US" sz="3200" i="1" dirty="0"/>
              <a:t>Thrips </a:t>
            </a:r>
            <a:r>
              <a:rPr lang="en-US" sz="3200" i="1" dirty="0" err="1"/>
              <a:t>tabaci</a:t>
            </a:r>
            <a:r>
              <a:rPr lang="en-US" sz="3200" i="1" dirty="0"/>
              <a:t>)</a:t>
            </a:r>
            <a:r>
              <a:rPr lang="en-US" sz="3200" dirty="0"/>
              <a:t>, Western flower thrips (</a:t>
            </a:r>
            <a:r>
              <a:rPr lang="en-US" sz="3200" i="1" dirty="0" err="1"/>
              <a:t>Frankliniella</a:t>
            </a:r>
            <a:r>
              <a:rPr lang="en-US" sz="3200" i="1" dirty="0"/>
              <a:t> </a:t>
            </a:r>
            <a:r>
              <a:rPr lang="en-US" sz="3200" i="1" dirty="0" err="1"/>
              <a:t>occidentalis</a:t>
            </a:r>
            <a:r>
              <a:rPr lang="en-US" sz="3200" i="1" dirty="0"/>
              <a:t>)</a:t>
            </a:r>
            <a:r>
              <a:rPr lang="en-US" sz="3200" dirty="0"/>
              <a:t>) - Silvery scarring of leaves. </a:t>
            </a:r>
            <a:r>
              <a:rPr lang="en-US" sz="3200" b="1" dirty="0"/>
              <a:t>Control</a:t>
            </a:r>
            <a:r>
              <a:rPr lang="en-US" sz="3200" dirty="0"/>
              <a:t>: Natural enemies, Spinosad</a:t>
            </a:r>
          </a:p>
          <a:p>
            <a:pPr marL="285750" indent="-285750">
              <a:buFont typeface="Arial" panose="020B0604020202020204" pitchFamily="34" charset="0"/>
              <a:buChar char="•"/>
            </a:pPr>
            <a:r>
              <a:rPr lang="en-US" sz="3200" b="1" dirty="0" err="1"/>
              <a:t>Leafminers</a:t>
            </a:r>
            <a:r>
              <a:rPr lang="en-US" sz="3200" b="1" dirty="0"/>
              <a:t> </a:t>
            </a:r>
            <a:r>
              <a:rPr lang="en-US" sz="3200" dirty="0"/>
              <a:t>(</a:t>
            </a:r>
            <a:r>
              <a:rPr lang="en-US" sz="3200" i="1" dirty="0" err="1"/>
              <a:t>Lyriomyza</a:t>
            </a:r>
            <a:r>
              <a:rPr lang="en-US" sz="3200" dirty="0"/>
              <a:t> spp.) – Thin, white winding trails on leaves. </a:t>
            </a:r>
            <a:r>
              <a:rPr lang="en-US" sz="3200" b="1" dirty="0"/>
              <a:t>Control</a:t>
            </a:r>
            <a:r>
              <a:rPr lang="en-US" sz="3200" dirty="0"/>
              <a:t>: Usually no control needed.</a:t>
            </a:r>
          </a:p>
        </p:txBody>
      </p:sp>
      <p:grpSp>
        <p:nvGrpSpPr>
          <p:cNvPr id="9" name="Group 8">
            <a:extLst>
              <a:ext uri="{FF2B5EF4-FFF2-40B4-BE49-F238E27FC236}">
                <a16:creationId xmlns:a16="http://schemas.microsoft.com/office/drawing/2014/main" id="{7FF1DB6F-FBC5-4A39-9597-4D3FBD84D43D}"/>
              </a:ext>
            </a:extLst>
          </p:cNvPr>
          <p:cNvGrpSpPr/>
          <p:nvPr/>
        </p:nvGrpSpPr>
        <p:grpSpPr>
          <a:xfrm>
            <a:off x="8491027" y="4273427"/>
            <a:ext cx="3567369" cy="2584573"/>
            <a:chOff x="6095999" y="4273427"/>
            <a:chExt cx="3567369" cy="2584573"/>
          </a:xfrm>
        </p:grpSpPr>
        <p:pic>
          <p:nvPicPr>
            <p:cNvPr id="5" name="Picture 4">
              <a:extLst>
                <a:ext uri="{FF2B5EF4-FFF2-40B4-BE49-F238E27FC236}">
                  <a16:creationId xmlns:a16="http://schemas.microsoft.com/office/drawing/2014/main" id="{9F34719B-637C-4F77-B9B0-ABBA77BC91FF}"/>
                </a:ext>
              </a:extLst>
            </p:cNvPr>
            <p:cNvPicPr>
              <a:picLocks noChangeAspect="1"/>
            </p:cNvPicPr>
            <p:nvPr/>
          </p:nvPicPr>
          <p:blipFill>
            <a:blip r:embed="rId3"/>
            <a:stretch>
              <a:fillRect/>
            </a:stretch>
          </p:blipFill>
          <p:spPr>
            <a:xfrm>
              <a:off x="6095999" y="4273427"/>
              <a:ext cx="3567369" cy="2217257"/>
            </a:xfrm>
            <a:prstGeom prst="rect">
              <a:avLst/>
            </a:prstGeom>
          </p:spPr>
        </p:pic>
        <p:sp>
          <p:nvSpPr>
            <p:cNvPr id="6" name="TextBox 5">
              <a:extLst>
                <a:ext uri="{FF2B5EF4-FFF2-40B4-BE49-F238E27FC236}">
                  <a16:creationId xmlns:a16="http://schemas.microsoft.com/office/drawing/2014/main" id="{CBAD8CF7-BA56-4DC0-9959-81BC16354AA8}"/>
                </a:ext>
              </a:extLst>
            </p:cNvPr>
            <p:cNvSpPr txBox="1"/>
            <p:nvPr/>
          </p:nvSpPr>
          <p:spPr>
            <a:xfrm>
              <a:off x="6886701" y="6488668"/>
              <a:ext cx="1985963" cy="369332"/>
            </a:xfrm>
            <a:prstGeom prst="rect">
              <a:avLst/>
            </a:prstGeom>
            <a:noFill/>
          </p:spPr>
          <p:txBody>
            <a:bodyPr wrap="square" rtlCol="0">
              <a:spAutoFit/>
            </a:bodyPr>
            <a:lstStyle/>
            <a:p>
              <a:r>
                <a:rPr lang="en-US" dirty="0" err="1"/>
                <a:t>Leafminer</a:t>
              </a:r>
              <a:r>
                <a:rPr lang="en-US" dirty="0"/>
                <a:t> Damage</a:t>
              </a:r>
            </a:p>
          </p:txBody>
        </p:sp>
      </p:grpSp>
      <p:grpSp>
        <p:nvGrpSpPr>
          <p:cNvPr id="10" name="Group 9">
            <a:extLst>
              <a:ext uri="{FF2B5EF4-FFF2-40B4-BE49-F238E27FC236}">
                <a16:creationId xmlns:a16="http://schemas.microsoft.com/office/drawing/2014/main" id="{8E267731-0BA5-4D6C-8D26-57A7214F0894}"/>
              </a:ext>
            </a:extLst>
          </p:cNvPr>
          <p:cNvGrpSpPr/>
          <p:nvPr/>
        </p:nvGrpSpPr>
        <p:grpSpPr>
          <a:xfrm>
            <a:off x="8807729" y="830997"/>
            <a:ext cx="3153032" cy="2328055"/>
            <a:chOff x="6095999" y="1206075"/>
            <a:chExt cx="3153032" cy="2328055"/>
          </a:xfrm>
        </p:grpSpPr>
        <p:pic>
          <p:nvPicPr>
            <p:cNvPr id="7" name="Picture 6">
              <a:extLst>
                <a:ext uri="{FF2B5EF4-FFF2-40B4-BE49-F238E27FC236}">
                  <a16:creationId xmlns:a16="http://schemas.microsoft.com/office/drawing/2014/main" id="{1390D5F0-6C2E-4A23-9694-BD23033E86EB}"/>
                </a:ext>
              </a:extLst>
            </p:cNvPr>
            <p:cNvPicPr>
              <a:picLocks noChangeAspect="1"/>
            </p:cNvPicPr>
            <p:nvPr/>
          </p:nvPicPr>
          <p:blipFill>
            <a:blip r:embed="rId4"/>
            <a:stretch>
              <a:fillRect/>
            </a:stretch>
          </p:blipFill>
          <p:spPr>
            <a:xfrm>
              <a:off x="6095999" y="1206075"/>
              <a:ext cx="3153032" cy="1959731"/>
            </a:xfrm>
            <a:prstGeom prst="rect">
              <a:avLst/>
            </a:prstGeom>
          </p:spPr>
        </p:pic>
        <p:sp>
          <p:nvSpPr>
            <p:cNvPr id="8" name="Rectangle 7">
              <a:extLst>
                <a:ext uri="{FF2B5EF4-FFF2-40B4-BE49-F238E27FC236}">
                  <a16:creationId xmlns:a16="http://schemas.microsoft.com/office/drawing/2014/main" id="{D7C476D5-E905-45B9-B6D2-3E5B6D093AEF}"/>
                </a:ext>
              </a:extLst>
            </p:cNvPr>
            <p:cNvSpPr/>
            <p:nvPr/>
          </p:nvSpPr>
          <p:spPr>
            <a:xfrm>
              <a:off x="7177983" y="3164798"/>
              <a:ext cx="1403398" cy="369332"/>
            </a:xfrm>
            <a:prstGeom prst="rect">
              <a:avLst/>
            </a:prstGeom>
          </p:spPr>
          <p:txBody>
            <a:bodyPr wrap="none">
              <a:spAutoFit/>
            </a:bodyPr>
            <a:lstStyle/>
            <a:p>
              <a:r>
                <a:rPr lang="en-US" dirty="0"/>
                <a:t>Onion thrips </a:t>
              </a:r>
            </a:p>
          </p:txBody>
        </p:sp>
      </p:grpSp>
      <p:grpSp>
        <p:nvGrpSpPr>
          <p:cNvPr id="14" name="Group 13">
            <a:extLst>
              <a:ext uri="{FF2B5EF4-FFF2-40B4-BE49-F238E27FC236}">
                <a16:creationId xmlns:a16="http://schemas.microsoft.com/office/drawing/2014/main" id="{54B8A9BA-B165-42D3-B8BA-5959831BC8AE}"/>
              </a:ext>
            </a:extLst>
          </p:cNvPr>
          <p:cNvGrpSpPr/>
          <p:nvPr/>
        </p:nvGrpSpPr>
        <p:grpSpPr>
          <a:xfrm>
            <a:off x="5908835" y="1846164"/>
            <a:ext cx="2533873" cy="2872168"/>
            <a:chOff x="5908835" y="1846164"/>
            <a:chExt cx="2533873" cy="2872168"/>
          </a:xfrm>
        </p:grpSpPr>
        <p:pic>
          <p:nvPicPr>
            <p:cNvPr id="11" name="Picture 10">
              <a:extLst>
                <a:ext uri="{FF2B5EF4-FFF2-40B4-BE49-F238E27FC236}">
                  <a16:creationId xmlns:a16="http://schemas.microsoft.com/office/drawing/2014/main" id="{E4FDBB14-B330-462F-8B46-123FC2286D52}"/>
                </a:ext>
              </a:extLst>
            </p:cNvPr>
            <p:cNvPicPr>
              <a:picLocks noChangeAspect="1"/>
            </p:cNvPicPr>
            <p:nvPr/>
          </p:nvPicPr>
          <p:blipFill>
            <a:blip r:embed="rId5"/>
            <a:stretch>
              <a:fillRect/>
            </a:stretch>
          </p:blipFill>
          <p:spPr>
            <a:xfrm>
              <a:off x="5908835" y="1846164"/>
              <a:ext cx="2533873" cy="2522611"/>
            </a:xfrm>
            <a:prstGeom prst="rect">
              <a:avLst/>
            </a:prstGeom>
          </p:spPr>
        </p:pic>
        <p:sp>
          <p:nvSpPr>
            <p:cNvPr id="13" name="Rectangle 12">
              <a:extLst>
                <a:ext uri="{FF2B5EF4-FFF2-40B4-BE49-F238E27FC236}">
                  <a16:creationId xmlns:a16="http://schemas.microsoft.com/office/drawing/2014/main" id="{2B5A072C-25E5-45A1-B012-009EB02DC759}"/>
                </a:ext>
              </a:extLst>
            </p:cNvPr>
            <p:cNvSpPr/>
            <p:nvPr/>
          </p:nvSpPr>
          <p:spPr>
            <a:xfrm>
              <a:off x="6199020" y="4349000"/>
              <a:ext cx="1638718" cy="369332"/>
            </a:xfrm>
            <a:prstGeom prst="rect">
              <a:avLst/>
            </a:prstGeom>
          </p:spPr>
          <p:txBody>
            <a:bodyPr wrap="none">
              <a:spAutoFit/>
            </a:bodyPr>
            <a:lstStyle/>
            <a:p>
              <a:r>
                <a:rPr lang="en-US" dirty="0"/>
                <a:t>Thrips Damage </a:t>
              </a:r>
            </a:p>
          </p:txBody>
        </p:sp>
      </p:grpSp>
    </p:spTree>
    <p:extLst>
      <p:ext uri="{BB962C8B-B14F-4D97-AF65-F5344CB8AC3E}">
        <p14:creationId xmlns:p14="http://schemas.microsoft.com/office/powerpoint/2010/main" val="30059996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D3C5FF-6FE0-409D-BA4D-096ADD9E9225}"/>
              </a:ext>
            </a:extLst>
          </p:cNvPr>
          <p:cNvSpPr txBox="1"/>
          <p:nvPr/>
        </p:nvSpPr>
        <p:spPr>
          <a:xfrm>
            <a:off x="3074193" y="0"/>
            <a:ext cx="6043613" cy="830997"/>
          </a:xfrm>
          <a:prstGeom prst="rect">
            <a:avLst/>
          </a:prstGeom>
          <a:noFill/>
        </p:spPr>
        <p:txBody>
          <a:bodyPr wrap="square" rtlCol="0">
            <a:spAutoFit/>
          </a:bodyPr>
          <a:lstStyle/>
          <a:p>
            <a:pPr algn="ctr"/>
            <a:r>
              <a:rPr lang="en-US" sz="4800" dirty="0" err="1"/>
              <a:t>Amarylidaceae</a:t>
            </a:r>
            <a:endParaRPr lang="en-US" sz="4800" dirty="0"/>
          </a:p>
        </p:txBody>
      </p:sp>
      <p:sp>
        <p:nvSpPr>
          <p:cNvPr id="4" name="TextBox 3">
            <a:extLst>
              <a:ext uri="{FF2B5EF4-FFF2-40B4-BE49-F238E27FC236}">
                <a16:creationId xmlns:a16="http://schemas.microsoft.com/office/drawing/2014/main" id="{7CB6DC7A-B18C-410B-85CF-8D934CA2C979}"/>
              </a:ext>
            </a:extLst>
          </p:cNvPr>
          <p:cNvSpPr txBox="1"/>
          <p:nvPr/>
        </p:nvSpPr>
        <p:spPr>
          <a:xfrm>
            <a:off x="-15386" y="679455"/>
            <a:ext cx="7139489" cy="6247864"/>
          </a:xfrm>
          <a:prstGeom prst="rect">
            <a:avLst/>
          </a:prstGeom>
          <a:noFill/>
        </p:spPr>
        <p:txBody>
          <a:bodyPr wrap="square" rtlCol="0">
            <a:spAutoFit/>
          </a:bodyPr>
          <a:lstStyle/>
          <a:p>
            <a:r>
              <a:rPr lang="en-US" sz="2000" b="1" dirty="0"/>
              <a:t>Common Diseases:</a:t>
            </a:r>
          </a:p>
          <a:p>
            <a:pPr marL="342900" indent="-342900">
              <a:buFont typeface="Arial" panose="020B0604020202020204" pitchFamily="34" charset="0"/>
              <a:buChar char="•"/>
            </a:pPr>
            <a:r>
              <a:rPr lang="en-US" sz="2000" b="1" dirty="0"/>
              <a:t>Black mold </a:t>
            </a:r>
            <a:r>
              <a:rPr lang="en-US" sz="2000" dirty="0"/>
              <a:t>(</a:t>
            </a:r>
            <a:r>
              <a:rPr lang="en-US" sz="2000" i="1" dirty="0"/>
              <a:t>Aspergillus </a:t>
            </a:r>
            <a:r>
              <a:rPr lang="en-US" sz="2000" i="1" dirty="0" err="1"/>
              <a:t>niger</a:t>
            </a:r>
            <a:r>
              <a:rPr lang="en-US" sz="2000" dirty="0"/>
              <a:t>) – Post-harvest black discoloration and lesions. </a:t>
            </a:r>
            <a:r>
              <a:rPr lang="en-US" sz="2000" b="1" dirty="0"/>
              <a:t>Control</a:t>
            </a:r>
            <a:r>
              <a:rPr lang="en-US" sz="2000" dirty="0"/>
              <a:t>: use treated seed, store &lt;59</a:t>
            </a:r>
            <a:r>
              <a:rPr lang="en-US" sz="2000" baseline="30000" dirty="0"/>
              <a:t>o</a:t>
            </a:r>
            <a:r>
              <a:rPr lang="en-US" sz="2000" dirty="0"/>
              <a:t>F </a:t>
            </a:r>
          </a:p>
          <a:p>
            <a:pPr marL="342900" indent="-342900">
              <a:buFont typeface="Arial" panose="020B0604020202020204" pitchFamily="34" charset="0"/>
              <a:buChar char="•"/>
            </a:pPr>
            <a:r>
              <a:rPr lang="en-US" sz="2000" b="1" dirty="0"/>
              <a:t>Botrytis leaf blight (</a:t>
            </a:r>
            <a:r>
              <a:rPr lang="en-US" sz="2000" i="1" dirty="0"/>
              <a:t>Botrytis squamosa</a:t>
            </a:r>
            <a:r>
              <a:rPr lang="en-US" sz="2000" dirty="0"/>
              <a:t>) - Small white lesions with light green halos. </a:t>
            </a:r>
            <a:r>
              <a:rPr lang="en-US" sz="2000" b="1" dirty="0"/>
              <a:t>Control</a:t>
            </a:r>
            <a:r>
              <a:rPr lang="en-US" sz="2000" dirty="0"/>
              <a:t>: Sanitation, Avoid OH watering, Good Air Circ., chlorothalonil</a:t>
            </a:r>
          </a:p>
          <a:p>
            <a:pPr marL="342900" indent="-342900">
              <a:buFont typeface="Arial" panose="020B0604020202020204" pitchFamily="34" charset="0"/>
              <a:buChar char="•"/>
            </a:pPr>
            <a:r>
              <a:rPr lang="en-US" sz="2000" b="1" dirty="0"/>
              <a:t>Downy mildew </a:t>
            </a:r>
            <a:r>
              <a:rPr lang="en-US" sz="2000" dirty="0"/>
              <a:t>(</a:t>
            </a:r>
            <a:r>
              <a:rPr lang="en-US" sz="2000" i="1" dirty="0"/>
              <a:t>Peronospora destructor, P. </a:t>
            </a:r>
            <a:r>
              <a:rPr lang="en-US" sz="2000" i="1" dirty="0" err="1"/>
              <a:t>parasitica</a:t>
            </a:r>
            <a:r>
              <a:rPr lang="en-US" sz="2000" dirty="0"/>
              <a:t>) - Pale spots or elongated patches on leaves; gray-purple fuzzy growth on leaf surface; leaves turning pale then yellow; leaf tips collapsing. </a:t>
            </a:r>
            <a:r>
              <a:rPr lang="en-US" sz="2000" b="1" dirty="0"/>
              <a:t>Control</a:t>
            </a:r>
            <a:r>
              <a:rPr lang="en-US" sz="2000" dirty="0"/>
              <a:t>: Remove debris, good air circ., chlorothalonil</a:t>
            </a:r>
          </a:p>
          <a:p>
            <a:pPr marL="342900" indent="-342900">
              <a:buFont typeface="Arial" panose="020B0604020202020204" pitchFamily="34" charset="0"/>
              <a:buChar char="•"/>
            </a:pPr>
            <a:r>
              <a:rPr lang="en-US" sz="2000" b="1" dirty="0"/>
              <a:t>Purple blotch </a:t>
            </a:r>
            <a:r>
              <a:rPr lang="en-US" sz="2000" dirty="0"/>
              <a:t>(</a:t>
            </a:r>
            <a:r>
              <a:rPr lang="en-US" sz="2000" i="1" dirty="0"/>
              <a:t>Alternaria </a:t>
            </a:r>
            <a:r>
              <a:rPr lang="en-US" sz="2000" i="1" dirty="0" err="1"/>
              <a:t>porri</a:t>
            </a:r>
            <a:r>
              <a:rPr lang="en-US" sz="2000" dirty="0"/>
              <a:t>) - Small water-soaked lesions </a:t>
            </a:r>
            <a:r>
              <a:rPr lang="en-US" sz="2000" dirty="0" err="1"/>
              <a:t>lesions</a:t>
            </a:r>
            <a:r>
              <a:rPr lang="en-US" sz="2000" dirty="0"/>
              <a:t> on leaves or stalk with white centers; which enlarge to become zonate and brown to purple in color with red or purple margin surrounded by yellow zone. </a:t>
            </a:r>
            <a:r>
              <a:rPr lang="en-US" sz="2000" b="1" dirty="0"/>
              <a:t>Control</a:t>
            </a:r>
            <a:r>
              <a:rPr lang="en-US" sz="2000" dirty="0"/>
              <a:t>: Avoid OH watering, chlorothalonil.</a:t>
            </a:r>
          </a:p>
          <a:p>
            <a:pPr marL="342900" indent="-342900">
              <a:buFont typeface="Arial" panose="020B0604020202020204" pitchFamily="34" charset="0"/>
              <a:buChar char="•"/>
            </a:pPr>
            <a:r>
              <a:rPr lang="en-US" sz="2000" b="1" dirty="0"/>
              <a:t>White rot </a:t>
            </a:r>
            <a:r>
              <a:rPr lang="en-US" sz="2000" dirty="0"/>
              <a:t>(</a:t>
            </a:r>
            <a:r>
              <a:rPr lang="en-US" sz="2000" i="1" dirty="0"/>
              <a:t>Sclerotinia </a:t>
            </a:r>
            <a:r>
              <a:rPr lang="en-US" sz="2000" i="1" dirty="0" err="1"/>
              <a:t>cepivorum</a:t>
            </a:r>
            <a:r>
              <a:rPr lang="en-US" sz="2000" dirty="0"/>
              <a:t>) - Older leaves yellowing; stunted growth; death of all leaves; fluffy white growth on base of bulb which spreads up bulb to storage leaves. Can survive in soil 20 yrs. </a:t>
            </a:r>
            <a:r>
              <a:rPr lang="en-US" sz="2000" b="1" dirty="0"/>
              <a:t>Control</a:t>
            </a:r>
            <a:r>
              <a:rPr lang="en-US" sz="2000" dirty="0"/>
              <a:t>: Sanitation to prevent soil infestation.</a:t>
            </a:r>
          </a:p>
          <a:p>
            <a:endParaRPr lang="en-US" sz="2000" dirty="0"/>
          </a:p>
        </p:txBody>
      </p:sp>
      <p:grpSp>
        <p:nvGrpSpPr>
          <p:cNvPr id="17" name="Group 16">
            <a:extLst>
              <a:ext uri="{FF2B5EF4-FFF2-40B4-BE49-F238E27FC236}">
                <a16:creationId xmlns:a16="http://schemas.microsoft.com/office/drawing/2014/main" id="{4D20DE10-DD4F-49D1-9BD8-FAEC9931A54F}"/>
              </a:ext>
            </a:extLst>
          </p:cNvPr>
          <p:cNvGrpSpPr/>
          <p:nvPr/>
        </p:nvGrpSpPr>
        <p:grpSpPr>
          <a:xfrm>
            <a:off x="9723542" y="108094"/>
            <a:ext cx="2419349" cy="2163373"/>
            <a:chOff x="9586912" y="965990"/>
            <a:chExt cx="2419349" cy="2163373"/>
          </a:xfrm>
        </p:grpSpPr>
        <p:pic>
          <p:nvPicPr>
            <p:cNvPr id="5" name="Picture 4">
              <a:extLst>
                <a:ext uri="{FF2B5EF4-FFF2-40B4-BE49-F238E27FC236}">
                  <a16:creationId xmlns:a16="http://schemas.microsoft.com/office/drawing/2014/main" id="{9DA3CF9A-13FC-45F5-924F-CFCF6768A12E}"/>
                </a:ext>
              </a:extLst>
            </p:cNvPr>
            <p:cNvPicPr>
              <a:picLocks noChangeAspect="1"/>
            </p:cNvPicPr>
            <p:nvPr/>
          </p:nvPicPr>
          <p:blipFill>
            <a:blip r:embed="rId3"/>
            <a:stretch>
              <a:fillRect/>
            </a:stretch>
          </p:blipFill>
          <p:spPr>
            <a:xfrm>
              <a:off x="9586912" y="965990"/>
              <a:ext cx="2419349" cy="1794041"/>
            </a:xfrm>
            <a:prstGeom prst="rect">
              <a:avLst/>
            </a:prstGeom>
          </p:spPr>
        </p:pic>
        <p:sp>
          <p:nvSpPr>
            <p:cNvPr id="7" name="TextBox 6">
              <a:extLst>
                <a:ext uri="{FF2B5EF4-FFF2-40B4-BE49-F238E27FC236}">
                  <a16:creationId xmlns:a16="http://schemas.microsoft.com/office/drawing/2014/main" id="{E0C4BDE0-4DCC-46FC-A958-32A29CF41BA5}"/>
                </a:ext>
              </a:extLst>
            </p:cNvPr>
            <p:cNvSpPr txBox="1"/>
            <p:nvPr/>
          </p:nvSpPr>
          <p:spPr>
            <a:xfrm>
              <a:off x="10158413" y="2760031"/>
              <a:ext cx="1557337" cy="369332"/>
            </a:xfrm>
            <a:prstGeom prst="rect">
              <a:avLst/>
            </a:prstGeom>
            <a:noFill/>
          </p:spPr>
          <p:txBody>
            <a:bodyPr wrap="square" rtlCol="0">
              <a:spAutoFit/>
            </a:bodyPr>
            <a:lstStyle/>
            <a:p>
              <a:r>
                <a:rPr lang="en-US" dirty="0"/>
                <a:t>Black Mold</a:t>
              </a:r>
            </a:p>
          </p:txBody>
        </p:sp>
      </p:grpSp>
      <p:grpSp>
        <p:nvGrpSpPr>
          <p:cNvPr id="16" name="Group 15">
            <a:extLst>
              <a:ext uri="{FF2B5EF4-FFF2-40B4-BE49-F238E27FC236}">
                <a16:creationId xmlns:a16="http://schemas.microsoft.com/office/drawing/2014/main" id="{0CA4EF73-4005-47B8-86EF-DE207FD513ED}"/>
              </a:ext>
            </a:extLst>
          </p:cNvPr>
          <p:cNvGrpSpPr/>
          <p:nvPr/>
        </p:nvGrpSpPr>
        <p:grpSpPr>
          <a:xfrm>
            <a:off x="7154584" y="1189781"/>
            <a:ext cx="2455535" cy="2032886"/>
            <a:chOff x="6901818" y="2352304"/>
            <a:chExt cx="2455535" cy="2032886"/>
          </a:xfrm>
        </p:grpSpPr>
        <p:pic>
          <p:nvPicPr>
            <p:cNvPr id="6" name="Picture 5">
              <a:extLst>
                <a:ext uri="{FF2B5EF4-FFF2-40B4-BE49-F238E27FC236}">
                  <a16:creationId xmlns:a16="http://schemas.microsoft.com/office/drawing/2014/main" id="{A7F1121E-7556-4704-A37C-99327CA8EB65}"/>
                </a:ext>
              </a:extLst>
            </p:cNvPr>
            <p:cNvPicPr>
              <a:picLocks noChangeAspect="1"/>
            </p:cNvPicPr>
            <p:nvPr/>
          </p:nvPicPr>
          <p:blipFill>
            <a:blip r:embed="rId4"/>
            <a:stretch>
              <a:fillRect/>
            </a:stretch>
          </p:blipFill>
          <p:spPr>
            <a:xfrm>
              <a:off x="6901818" y="2352304"/>
              <a:ext cx="2455535" cy="1644579"/>
            </a:xfrm>
            <a:prstGeom prst="rect">
              <a:avLst/>
            </a:prstGeom>
          </p:spPr>
        </p:pic>
        <p:sp>
          <p:nvSpPr>
            <p:cNvPr id="9" name="TextBox 8">
              <a:extLst>
                <a:ext uri="{FF2B5EF4-FFF2-40B4-BE49-F238E27FC236}">
                  <a16:creationId xmlns:a16="http://schemas.microsoft.com/office/drawing/2014/main" id="{85170CE2-EDAC-47CF-8BBC-EC62A1AFAFF1}"/>
                </a:ext>
              </a:extLst>
            </p:cNvPr>
            <p:cNvSpPr txBox="1"/>
            <p:nvPr/>
          </p:nvSpPr>
          <p:spPr>
            <a:xfrm>
              <a:off x="7161849" y="4015858"/>
              <a:ext cx="1935476" cy="369332"/>
            </a:xfrm>
            <a:prstGeom prst="rect">
              <a:avLst/>
            </a:prstGeom>
            <a:noFill/>
          </p:spPr>
          <p:txBody>
            <a:bodyPr wrap="square" rtlCol="0">
              <a:spAutoFit/>
            </a:bodyPr>
            <a:lstStyle/>
            <a:p>
              <a:r>
                <a:rPr lang="en-US" dirty="0"/>
                <a:t>Botrytis Leaf Blight</a:t>
              </a:r>
            </a:p>
          </p:txBody>
        </p:sp>
      </p:grpSp>
      <p:grpSp>
        <p:nvGrpSpPr>
          <p:cNvPr id="18" name="Group 17">
            <a:extLst>
              <a:ext uri="{FF2B5EF4-FFF2-40B4-BE49-F238E27FC236}">
                <a16:creationId xmlns:a16="http://schemas.microsoft.com/office/drawing/2014/main" id="{556A96A5-4F1E-419E-943E-9065C66299BC}"/>
              </a:ext>
            </a:extLst>
          </p:cNvPr>
          <p:cNvGrpSpPr/>
          <p:nvPr/>
        </p:nvGrpSpPr>
        <p:grpSpPr>
          <a:xfrm>
            <a:off x="9609504" y="2451143"/>
            <a:ext cx="2569305" cy="1955713"/>
            <a:chOff x="9491397" y="3222667"/>
            <a:chExt cx="2569305" cy="1955713"/>
          </a:xfrm>
        </p:grpSpPr>
        <p:pic>
          <p:nvPicPr>
            <p:cNvPr id="10" name="Picture 9">
              <a:extLst>
                <a:ext uri="{FF2B5EF4-FFF2-40B4-BE49-F238E27FC236}">
                  <a16:creationId xmlns:a16="http://schemas.microsoft.com/office/drawing/2014/main" id="{86A155F4-E46C-4F05-A533-4892B80C1BB1}"/>
                </a:ext>
              </a:extLst>
            </p:cNvPr>
            <p:cNvPicPr>
              <a:picLocks noChangeAspect="1"/>
            </p:cNvPicPr>
            <p:nvPr/>
          </p:nvPicPr>
          <p:blipFill>
            <a:blip r:embed="rId5"/>
            <a:stretch>
              <a:fillRect/>
            </a:stretch>
          </p:blipFill>
          <p:spPr>
            <a:xfrm>
              <a:off x="9491397" y="3222667"/>
              <a:ext cx="2569305" cy="1586381"/>
            </a:xfrm>
            <a:prstGeom prst="rect">
              <a:avLst/>
            </a:prstGeom>
          </p:spPr>
        </p:pic>
        <p:sp>
          <p:nvSpPr>
            <p:cNvPr id="12" name="TextBox 11">
              <a:extLst>
                <a:ext uri="{FF2B5EF4-FFF2-40B4-BE49-F238E27FC236}">
                  <a16:creationId xmlns:a16="http://schemas.microsoft.com/office/drawing/2014/main" id="{3C19D0A3-5B46-4246-9512-D582F271A35C}"/>
                </a:ext>
              </a:extLst>
            </p:cNvPr>
            <p:cNvSpPr txBox="1"/>
            <p:nvPr/>
          </p:nvSpPr>
          <p:spPr>
            <a:xfrm>
              <a:off x="10133377" y="4809048"/>
              <a:ext cx="1582373" cy="369332"/>
            </a:xfrm>
            <a:prstGeom prst="rect">
              <a:avLst/>
            </a:prstGeom>
            <a:noFill/>
          </p:spPr>
          <p:txBody>
            <a:bodyPr wrap="square" rtlCol="0">
              <a:spAutoFit/>
            </a:bodyPr>
            <a:lstStyle/>
            <a:p>
              <a:r>
                <a:rPr lang="en-US" dirty="0"/>
                <a:t>Downy Mildew</a:t>
              </a:r>
            </a:p>
          </p:txBody>
        </p:sp>
      </p:grpSp>
      <p:grpSp>
        <p:nvGrpSpPr>
          <p:cNvPr id="19" name="Group 18">
            <a:extLst>
              <a:ext uri="{FF2B5EF4-FFF2-40B4-BE49-F238E27FC236}">
                <a16:creationId xmlns:a16="http://schemas.microsoft.com/office/drawing/2014/main" id="{8B16EE40-8E9B-4DB4-AEFF-B9DAC3F9468A}"/>
              </a:ext>
            </a:extLst>
          </p:cNvPr>
          <p:cNvGrpSpPr/>
          <p:nvPr/>
        </p:nvGrpSpPr>
        <p:grpSpPr>
          <a:xfrm>
            <a:off x="7141101" y="3452527"/>
            <a:ext cx="2455535" cy="1890639"/>
            <a:chOff x="6901819" y="4469620"/>
            <a:chExt cx="2455535" cy="1890639"/>
          </a:xfrm>
        </p:grpSpPr>
        <p:pic>
          <p:nvPicPr>
            <p:cNvPr id="13" name="Picture 12">
              <a:extLst>
                <a:ext uri="{FF2B5EF4-FFF2-40B4-BE49-F238E27FC236}">
                  <a16:creationId xmlns:a16="http://schemas.microsoft.com/office/drawing/2014/main" id="{A49CB930-BAD7-494C-ADB1-33D333B79D36}"/>
                </a:ext>
              </a:extLst>
            </p:cNvPr>
            <p:cNvPicPr>
              <a:picLocks noChangeAspect="1"/>
            </p:cNvPicPr>
            <p:nvPr/>
          </p:nvPicPr>
          <p:blipFill>
            <a:blip r:embed="rId6"/>
            <a:stretch>
              <a:fillRect/>
            </a:stretch>
          </p:blipFill>
          <p:spPr>
            <a:xfrm>
              <a:off x="6901819" y="4469620"/>
              <a:ext cx="2455535" cy="1546358"/>
            </a:xfrm>
            <a:prstGeom prst="rect">
              <a:avLst/>
            </a:prstGeom>
          </p:spPr>
        </p:pic>
        <p:sp>
          <p:nvSpPr>
            <p:cNvPr id="15" name="TextBox 14">
              <a:extLst>
                <a:ext uri="{FF2B5EF4-FFF2-40B4-BE49-F238E27FC236}">
                  <a16:creationId xmlns:a16="http://schemas.microsoft.com/office/drawing/2014/main" id="{D9DA902A-D597-4A5F-A6A9-95D2BF9CBD67}"/>
                </a:ext>
              </a:extLst>
            </p:cNvPr>
            <p:cNvSpPr txBox="1"/>
            <p:nvPr/>
          </p:nvSpPr>
          <p:spPr>
            <a:xfrm>
              <a:off x="7243763" y="5990927"/>
              <a:ext cx="1582373" cy="369332"/>
            </a:xfrm>
            <a:prstGeom prst="rect">
              <a:avLst/>
            </a:prstGeom>
            <a:noFill/>
          </p:spPr>
          <p:txBody>
            <a:bodyPr wrap="square" rtlCol="0">
              <a:spAutoFit/>
            </a:bodyPr>
            <a:lstStyle/>
            <a:p>
              <a:r>
                <a:rPr lang="en-US" dirty="0"/>
                <a:t>Purple Blotch</a:t>
              </a:r>
            </a:p>
          </p:txBody>
        </p:sp>
      </p:grpSp>
      <p:grpSp>
        <p:nvGrpSpPr>
          <p:cNvPr id="23" name="Group 22">
            <a:extLst>
              <a:ext uri="{FF2B5EF4-FFF2-40B4-BE49-F238E27FC236}">
                <a16:creationId xmlns:a16="http://schemas.microsoft.com/office/drawing/2014/main" id="{4F1A8A97-07FD-45CE-9623-FF19F891E800}"/>
              </a:ext>
            </a:extLst>
          </p:cNvPr>
          <p:cNvGrpSpPr/>
          <p:nvPr/>
        </p:nvGrpSpPr>
        <p:grpSpPr>
          <a:xfrm>
            <a:off x="9048134" y="5147276"/>
            <a:ext cx="3067050" cy="1757162"/>
            <a:chOff x="9048134" y="5147276"/>
            <a:chExt cx="3067050" cy="1757162"/>
          </a:xfrm>
        </p:grpSpPr>
        <p:pic>
          <p:nvPicPr>
            <p:cNvPr id="20" name="Picture 19">
              <a:extLst>
                <a:ext uri="{FF2B5EF4-FFF2-40B4-BE49-F238E27FC236}">
                  <a16:creationId xmlns:a16="http://schemas.microsoft.com/office/drawing/2014/main" id="{5DC20738-6D87-4511-A26C-98A5A46C0FCF}"/>
                </a:ext>
              </a:extLst>
            </p:cNvPr>
            <p:cNvPicPr>
              <a:picLocks noChangeAspect="1"/>
            </p:cNvPicPr>
            <p:nvPr/>
          </p:nvPicPr>
          <p:blipFill>
            <a:blip r:embed="rId7"/>
            <a:stretch>
              <a:fillRect/>
            </a:stretch>
          </p:blipFill>
          <p:spPr>
            <a:xfrm>
              <a:off x="9048134" y="5147276"/>
              <a:ext cx="3067050" cy="1485900"/>
            </a:xfrm>
            <a:prstGeom prst="rect">
              <a:avLst/>
            </a:prstGeom>
          </p:spPr>
        </p:pic>
        <p:sp>
          <p:nvSpPr>
            <p:cNvPr id="22" name="TextBox 21">
              <a:extLst>
                <a:ext uri="{FF2B5EF4-FFF2-40B4-BE49-F238E27FC236}">
                  <a16:creationId xmlns:a16="http://schemas.microsoft.com/office/drawing/2014/main" id="{B1168E13-FDC6-435C-AF32-900A9176C864}"/>
                </a:ext>
              </a:extLst>
            </p:cNvPr>
            <p:cNvSpPr txBox="1"/>
            <p:nvPr/>
          </p:nvSpPr>
          <p:spPr>
            <a:xfrm>
              <a:off x="9984861" y="6535106"/>
              <a:ext cx="1582373" cy="369332"/>
            </a:xfrm>
            <a:prstGeom prst="rect">
              <a:avLst/>
            </a:prstGeom>
            <a:noFill/>
          </p:spPr>
          <p:txBody>
            <a:bodyPr wrap="square" rtlCol="0">
              <a:spAutoFit/>
            </a:bodyPr>
            <a:lstStyle/>
            <a:p>
              <a:r>
                <a:rPr lang="en-US" dirty="0"/>
                <a:t>White Rot</a:t>
              </a:r>
            </a:p>
          </p:txBody>
        </p:sp>
      </p:grpSp>
    </p:spTree>
    <p:extLst>
      <p:ext uri="{BB962C8B-B14F-4D97-AF65-F5344CB8AC3E}">
        <p14:creationId xmlns:p14="http://schemas.microsoft.com/office/powerpoint/2010/main" val="41713485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CAE5BE6-7E90-413F-810C-A3504732CE0B}"/>
              </a:ext>
            </a:extLst>
          </p:cNvPr>
          <p:cNvSpPr txBox="1"/>
          <p:nvPr/>
        </p:nvSpPr>
        <p:spPr>
          <a:xfrm>
            <a:off x="3074193" y="0"/>
            <a:ext cx="604361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err="1">
                <a:ln>
                  <a:noFill/>
                </a:ln>
                <a:solidFill>
                  <a:prstClr val="black"/>
                </a:solidFill>
                <a:effectLst/>
                <a:uLnTx/>
                <a:uFillTx/>
                <a:latin typeface="Calibri" panose="020F0502020204030204"/>
                <a:ea typeface="+mn-ea"/>
                <a:cs typeface="+mn-cs"/>
              </a:rPr>
              <a:t>Apiaceae</a:t>
            </a:r>
            <a:endPar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F041C107-3B44-4E4B-BA1D-65C05A9DA77C}"/>
              </a:ext>
            </a:extLst>
          </p:cNvPr>
          <p:cNvSpPr txBox="1"/>
          <p:nvPr/>
        </p:nvSpPr>
        <p:spPr>
          <a:xfrm>
            <a:off x="114294" y="869027"/>
            <a:ext cx="6343656" cy="5509200"/>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3200" b="1" i="0" u="none" strike="noStrike" kern="1200" cap="none" spc="0" normalizeH="0" baseline="0" noProof="0" dirty="0" err="1">
                <a:ln>
                  <a:noFill/>
                </a:ln>
                <a:solidFill>
                  <a:prstClr val="black"/>
                </a:solidFill>
                <a:effectLst/>
                <a:uLnTx/>
                <a:uFillTx/>
                <a:latin typeface="Calibri" panose="020F0502020204030204"/>
                <a:ea typeface="+mn-ea"/>
                <a:cs typeface="+mn-cs"/>
              </a:rPr>
              <a:t>Apiaceae</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(formerly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Umbelliferae</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Characteristics:</a:t>
            </a:r>
          </a:p>
          <a:p>
            <a:pPr marL="571500" lvl="0" indent="-571500">
              <a:buFont typeface="Arial" panose="020B0604020202020204" pitchFamily="34" charset="0"/>
              <a:buChar char="•"/>
            </a:pPr>
            <a:r>
              <a:rPr lang="en-US" sz="3200" b="1" dirty="0">
                <a:solidFill>
                  <a:prstClr val="black"/>
                </a:solidFill>
              </a:rPr>
              <a:t>Leaves</a:t>
            </a:r>
            <a:r>
              <a:rPr lang="en-US" sz="3200" dirty="0">
                <a:solidFill>
                  <a:prstClr val="black"/>
                </a:solidFill>
              </a:rPr>
              <a:t>: alternate with sheathing bases; internodes usually hollow</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571500" lvl="0" indent="-571500">
              <a:buFont typeface="Arial" panose="020B0604020202020204" pitchFamily="34" charset="0"/>
              <a:buChar char="•"/>
            </a:pPr>
            <a:r>
              <a:rPr lang="en-US" sz="3200" dirty="0">
                <a:solidFill>
                  <a:prstClr val="black"/>
                </a:solidFill>
              </a:rPr>
              <a:t>Plants aromatic </a:t>
            </a:r>
          </a:p>
          <a:p>
            <a:pPr marL="571500" lvl="0" indent="-571500">
              <a:buFont typeface="Arial" panose="020B0604020202020204" pitchFamily="34" charset="0"/>
              <a:buChar char="•"/>
            </a:pPr>
            <a:r>
              <a:rPr lang="en-US" sz="3200" b="1" dirty="0">
                <a:solidFill>
                  <a:prstClr val="black"/>
                </a:solidFill>
              </a:rPr>
              <a:t>Flowers</a:t>
            </a:r>
            <a:r>
              <a:rPr lang="en-US" sz="3200" dirty="0">
                <a:solidFill>
                  <a:prstClr val="black"/>
                </a:solidFill>
              </a:rPr>
              <a:t>: small, inconspicuous. Parts in 5’s</a:t>
            </a:r>
          </a:p>
          <a:p>
            <a:pPr marL="571500" lvl="0" indent="-571500">
              <a:buFont typeface="Arial" panose="020B0604020202020204" pitchFamily="34" charset="0"/>
              <a:buChar char="•"/>
            </a:pPr>
            <a:r>
              <a:rPr lang="en-US" sz="3200" dirty="0">
                <a:solidFill>
                  <a:prstClr val="black"/>
                </a:solidFill>
              </a:rPr>
              <a:t>Flowers in an Umbel -  a number of short flower stalks which spread from a common point like umbrella ribs.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07788489-C7F0-4B37-A684-51D9BEE08DFA}"/>
              </a:ext>
            </a:extLst>
          </p:cNvPr>
          <p:cNvGrpSpPr/>
          <p:nvPr/>
        </p:nvGrpSpPr>
        <p:grpSpPr>
          <a:xfrm>
            <a:off x="7870209" y="1022628"/>
            <a:ext cx="3512722" cy="2406372"/>
            <a:chOff x="7081838" y="1009589"/>
            <a:chExt cx="3512722" cy="2406372"/>
          </a:xfrm>
        </p:grpSpPr>
        <p:pic>
          <p:nvPicPr>
            <p:cNvPr id="9" name="Picture 8">
              <a:extLst>
                <a:ext uri="{FF2B5EF4-FFF2-40B4-BE49-F238E27FC236}">
                  <a16:creationId xmlns:a16="http://schemas.microsoft.com/office/drawing/2014/main" id="{6B036FFF-62AB-4D76-A4B7-389C366F1186}"/>
                </a:ext>
              </a:extLst>
            </p:cNvPr>
            <p:cNvPicPr>
              <a:picLocks noChangeAspect="1"/>
            </p:cNvPicPr>
            <p:nvPr/>
          </p:nvPicPr>
          <p:blipFill>
            <a:blip r:embed="rId3"/>
            <a:stretch>
              <a:fillRect/>
            </a:stretch>
          </p:blipFill>
          <p:spPr>
            <a:xfrm>
              <a:off x="7081838" y="1009589"/>
              <a:ext cx="3512722" cy="2043114"/>
            </a:xfrm>
            <a:prstGeom prst="rect">
              <a:avLst/>
            </a:prstGeom>
          </p:spPr>
        </p:pic>
        <p:sp>
          <p:nvSpPr>
            <p:cNvPr id="11" name="TextBox 10">
              <a:extLst>
                <a:ext uri="{FF2B5EF4-FFF2-40B4-BE49-F238E27FC236}">
                  <a16:creationId xmlns:a16="http://schemas.microsoft.com/office/drawing/2014/main" id="{2ABFA61D-086B-4922-88A1-46018AC6DA66}"/>
                </a:ext>
              </a:extLst>
            </p:cNvPr>
            <p:cNvSpPr txBox="1"/>
            <p:nvPr/>
          </p:nvSpPr>
          <p:spPr>
            <a:xfrm>
              <a:off x="8431005" y="3046629"/>
              <a:ext cx="814387" cy="369332"/>
            </a:xfrm>
            <a:prstGeom prst="rect">
              <a:avLst/>
            </a:prstGeom>
            <a:noFill/>
          </p:spPr>
          <p:txBody>
            <a:bodyPr wrap="square" rtlCol="0">
              <a:spAutoFit/>
            </a:bodyPr>
            <a:lstStyle/>
            <a:p>
              <a:r>
                <a:rPr lang="en-US" dirty="0"/>
                <a:t>Umbel</a:t>
              </a:r>
            </a:p>
          </p:txBody>
        </p:sp>
      </p:grpSp>
      <p:grpSp>
        <p:nvGrpSpPr>
          <p:cNvPr id="19" name="Group 18">
            <a:extLst>
              <a:ext uri="{FF2B5EF4-FFF2-40B4-BE49-F238E27FC236}">
                <a16:creationId xmlns:a16="http://schemas.microsoft.com/office/drawing/2014/main" id="{D235501D-DA34-4692-BB31-14AF5A633337}"/>
              </a:ext>
            </a:extLst>
          </p:cNvPr>
          <p:cNvGrpSpPr/>
          <p:nvPr/>
        </p:nvGrpSpPr>
        <p:grpSpPr>
          <a:xfrm>
            <a:off x="7870209" y="3623627"/>
            <a:ext cx="3388341" cy="3235444"/>
            <a:chOff x="7870209" y="3623627"/>
            <a:chExt cx="3388341" cy="3235444"/>
          </a:xfrm>
        </p:grpSpPr>
        <p:pic>
          <p:nvPicPr>
            <p:cNvPr id="15" name="Picture 14">
              <a:extLst>
                <a:ext uri="{FF2B5EF4-FFF2-40B4-BE49-F238E27FC236}">
                  <a16:creationId xmlns:a16="http://schemas.microsoft.com/office/drawing/2014/main" id="{2DD0ED31-82FC-488B-A316-41BCD7853068}"/>
                </a:ext>
              </a:extLst>
            </p:cNvPr>
            <p:cNvPicPr>
              <a:picLocks noChangeAspect="1"/>
            </p:cNvPicPr>
            <p:nvPr/>
          </p:nvPicPr>
          <p:blipFill>
            <a:blip r:embed="rId4"/>
            <a:stretch>
              <a:fillRect/>
            </a:stretch>
          </p:blipFill>
          <p:spPr>
            <a:xfrm>
              <a:off x="7870209" y="3623627"/>
              <a:ext cx="3221653" cy="2919697"/>
            </a:xfrm>
            <a:prstGeom prst="rect">
              <a:avLst/>
            </a:prstGeom>
          </p:spPr>
        </p:pic>
        <p:sp>
          <p:nvSpPr>
            <p:cNvPr id="17" name="TextBox 16">
              <a:extLst>
                <a:ext uri="{FF2B5EF4-FFF2-40B4-BE49-F238E27FC236}">
                  <a16:creationId xmlns:a16="http://schemas.microsoft.com/office/drawing/2014/main" id="{7F7FBDCA-FF6A-4BEF-B5D1-7331C9F614FC}"/>
                </a:ext>
              </a:extLst>
            </p:cNvPr>
            <p:cNvSpPr txBox="1"/>
            <p:nvPr/>
          </p:nvSpPr>
          <p:spPr>
            <a:xfrm>
              <a:off x="7870209" y="6489739"/>
              <a:ext cx="3388341" cy="369332"/>
            </a:xfrm>
            <a:prstGeom prst="rect">
              <a:avLst/>
            </a:prstGeom>
            <a:noFill/>
          </p:spPr>
          <p:txBody>
            <a:bodyPr wrap="square" rtlCol="0">
              <a:spAutoFit/>
            </a:bodyPr>
            <a:lstStyle/>
            <a:p>
              <a:r>
                <a:rPr lang="en-US" dirty="0" err="1"/>
                <a:t>Apiaceae</a:t>
              </a:r>
              <a:r>
                <a:rPr lang="en-US" dirty="0"/>
                <a:t> flower and fruit diagram</a:t>
              </a:r>
            </a:p>
          </p:txBody>
        </p:sp>
      </p:grpSp>
    </p:spTree>
    <p:extLst>
      <p:ext uri="{BB962C8B-B14F-4D97-AF65-F5344CB8AC3E}">
        <p14:creationId xmlns:p14="http://schemas.microsoft.com/office/powerpoint/2010/main" val="6941188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TotalTime>
  <Words>3048</Words>
  <Application>Microsoft Office PowerPoint</Application>
  <PresentationFormat>Widescreen</PresentationFormat>
  <Paragraphs>402</Paragraphs>
  <Slides>41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41</vt:i4>
      </vt:variant>
    </vt:vector>
  </HeadingPairs>
  <TitlesOfParts>
    <vt:vector size="45" baseType="lpstr">
      <vt:lpstr>Arial</vt:lpstr>
      <vt:lpstr>Calibri</vt:lpstr>
      <vt:lpstr>Calibri Light</vt:lpstr>
      <vt:lpstr>Office Theme</vt:lpstr>
      <vt:lpstr>Module 18:  Vegetables – Everything Else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Title</dc:title>
  <dc:creator>Timmerman, Anna</dc:creator>
  <cp:lastModifiedBy>Joe Willis</cp:lastModifiedBy>
  <cp:revision>96</cp:revision>
  <dcterms:created xsi:type="dcterms:W3CDTF">2020-05-31T19:29:21Z</dcterms:created>
  <dcterms:modified xsi:type="dcterms:W3CDTF">2020-07-27T14:57:53Z</dcterms:modified>
</cp:coreProperties>
</file>