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88" r:id="rId3"/>
    <p:sldId id="264" r:id="rId4"/>
    <p:sldId id="289" r:id="rId5"/>
    <p:sldId id="290" r:id="rId6"/>
    <p:sldId id="291" r:id="rId7"/>
    <p:sldId id="295" r:id="rId8"/>
    <p:sldId id="292" r:id="rId9"/>
    <p:sldId id="294" r:id="rId10"/>
    <p:sldId id="270" r:id="rId11"/>
    <p:sldId id="265" r:id="rId12"/>
    <p:sldId id="271" r:id="rId13"/>
    <p:sldId id="272" r:id="rId14"/>
    <p:sldId id="276" r:id="rId15"/>
    <p:sldId id="277" r:id="rId16"/>
    <p:sldId id="282" r:id="rId17"/>
    <p:sldId id="283" r:id="rId18"/>
    <p:sldId id="284" r:id="rId19"/>
    <p:sldId id="285" r:id="rId20"/>
    <p:sldId id="286" r:id="rId21"/>
    <p:sldId id="287" r:id="rId22"/>
    <p:sldId id="278" r:id="rId23"/>
    <p:sldId id="279" r:id="rId24"/>
    <p:sldId id="280" r:id="rId25"/>
    <p:sldId id="281" r:id="rId26"/>
    <p:sldId id="273" r:id="rId27"/>
    <p:sldId id="296" r:id="rId28"/>
    <p:sldId id="25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85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53E38-44E4-40E3-9614-0D579EBB4D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8ED23C-D3DD-4A23-940D-D8D51BAB2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AF7638-8548-48CD-8E25-34DB0A2699CA}"/>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2514DE37-1A58-4B78-97DD-F2DD13E75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41E82-77E7-4389-A4C9-BB732A439895}"/>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710332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EA8E9-3A4C-4A20-8452-AE16FCA2E4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94315D-99E5-4909-BF2A-057ACE7B1F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C6FD6-DF98-436B-AB2F-3916C5D0D61C}"/>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70ADD113-9F03-429D-985B-A614F94014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6FB99-A65A-480B-A25F-C5DC52891E54}"/>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94965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0056D9-8984-4FC0-A3AB-1108D163C1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64E8BB-3019-480A-BE90-5783F39235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E7C17-4434-42C8-BD20-937B5AFC9A4B}"/>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9DCFC56B-FEA4-48A9-A325-1C10F4DD7E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1820A-C275-4F29-B454-D5B2D83039FE}"/>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699561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F13ED-5550-4E24-957D-8A282E9216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60E168-82C2-4FAA-821C-D744FC33B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DBAA0-3FB3-46C4-91BA-3415113A871E}"/>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83C36DBD-DA62-44E1-8879-475FCD41D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89D45-F5C3-48C0-8102-FFD4CC1714C3}"/>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00255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B72E-AB65-4691-93D7-760564635D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87A58-90D3-42D9-8137-2B03C04B2F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9D113F-06D6-4B8C-B333-C8FEB4F32F59}"/>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F30D0A04-5E65-4BBF-A0AE-017C9A1EE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4F7D2-DBDB-4813-98B9-69A436FBEFE0}"/>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6344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57870-6B4E-43EB-8ED7-21A99ECD23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C30F3-DD51-432F-8F7F-78280A5709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387B4F-92A7-4FA8-A75D-19AE40CA86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D05ACF-7A19-4E42-A7AB-160E2788ECE6}"/>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6" name="Footer Placeholder 5">
            <a:extLst>
              <a:ext uri="{FF2B5EF4-FFF2-40B4-BE49-F238E27FC236}">
                <a16:creationId xmlns:a16="http://schemas.microsoft.com/office/drawing/2014/main" id="{C54E83B5-D7CB-433C-AF86-AF85A2E3ED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A8855-A5E9-424B-9E0B-FB0513255359}"/>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593016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0AF8-6CE1-40F8-9FAD-D2CEB16327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149277-3B49-4774-A765-2AB269BCF8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526BEE-5843-4132-B5FE-26A3470024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326160-8708-4846-9DC4-D2ADA24C2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CEF976-E38D-4DD9-A454-8EBD9A0E15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632B4C-0BB2-436E-B7BE-12A6797D7D85}"/>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8" name="Footer Placeholder 7">
            <a:extLst>
              <a:ext uri="{FF2B5EF4-FFF2-40B4-BE49-F238E27FC236}">
                <a16:creationId xmlns:a16="http://schemas.microsoft.com/office/drawing/2014/main" id="{7C941D83-9E50-4920-A678-65DC9723BF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A69266-2F87-46AF-844B-EA6B7474BA5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4124651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F89C5-926F-41FA-B8B2-DFCAFDAD1D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0CCFED-1D7D-4E7D-BA85-D27A9A27DFBB}"/>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4" name="Footer Placeholder 3">
            <a:extLst>
              <a:ext uri="{FF2B5EF4-FFF2-40B4-BE49-F238E27FC236}">
                <a16:creationId xmlns:a16="http://schemas.microsoft.com/office/drawing/2014/main" id="{7F5709A2-A827-4CF1-AC79-C57F8FBC70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AFE8C9-3EFE-41ED-9AE7-D662E28BB8C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39607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C83793-7520-416D-938D-92AE6B19B3C2}"/>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3" name="Footer Placeholder 2">
            <a:extLst>
              <a:ext uri="{FF2B5EF4-FFF2-40B4-BE49-F238E27FC236}">
                <a16:creationId xmlns:a16="http://schemas.microsoft.com/office/drawing/2014/main" id="{0A18D008-8CAF-4021-B55E-BA0C393B08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DB26BA5-A47A-4674-8EAF-5B4B46D2AF8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424784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78D36-AEA8-4C5B-BDA5-0BF12CF42E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0DF25F-44B4-4BC6-80F6-71B4D10D21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E6A37D-4837-4419-9610-87665B092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45041-27F3-4D5C-AC26-1AED722C4468}"/>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6" name="Footer Placeholder 5">
            <a:extLst>
              <a:ext uri="{FF2B5EF4-FFF2-40B4-BE49-F238E27FC236}">
                <a16:creationId xmlns:a16="http://schemas.microsoft.com/office/drawing/2014/main" id="{E1455016-CC71-4278-A703-F48CC31ED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AA624D-2212-4150-BA81-4E1A91203E4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097379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DF240-F8F7-4646-A47A-F2221E4C6B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588D28-6306-47AC-BD34-4411251F22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4C1E1C-A173-4C46-8596-F804528D1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9410B-62E3-45B9-B75D-6FB7FD19F3EE}"/>
              </a:ext>
            </a:extLst>
          </p:cNvPr>
          <p:cNvSpPr>
            <a:spLocks noGrp="1"/>
          </p:cNvSpPr>
          <p:nvPr>
            <p:ph type="dt" sz="half" idx="10"/>
          </p:nvPr>
        </p:nvSpPr>
        <p:spPr/>
        <p:txBody>
          <a:bodyPr/>
          <a:lstStyle/>
          <a:p>
            <a:fld id="{53BC504C-1AD0-46B5-B35F-10EB3C1DC03F}" type="datetimeFigureOut">
              <a:rPr lang="en-US" smtClean="0"/>
              <a:t>7/27/2020</a:t>
            </a:fld>
            <a:endParaRPr lang="en-US"/>
          </a:p>
        </p:txBody>
      </p:sp>
      <p:sp>
        <p:nvSpPr>
          <p:cNvPr id="6" name="Footer Placeholder 5">
            <a:extLst>
              <a:ext uri="{FF2B5EF4-FFF2-40B4-BE49-F238E27FC236}">
                <a16:creationId xmlns:a16="http://schemas.microsoft.com/office/drawing/2014/main" id="{B695B8A7-B46D-408C-B4B0-C898725D1B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59FE1C-B1BB-485F-A6CC-1D95E8556EDD}"/>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858340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0A2105-755D-4146-87B1-D2AD1EBAF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BE19D5-4CAB-428A-9B54-92A8340E4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BF61F6-1FF5-445B-9FB4-B927A39A1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C504C-1AD0-46B5-B35F-10EB3C1DC03F}" type="datetimeFigureOut">
              <a:rPr lang="en-US" smtClean="0"/>
              <a:t>7/27/2020</a:t>
            </a:fld>
            <a:endParaRPr lang="en-US"/>
          </a:p>
        </p:txBody>
      </p:sp>
      <p:sp>
        <p:nvSpPr>
          <p:cNvPr id="5" name="Footer Placeholder 4">
            <a:extLst>
              <a:ext uri="{FF2B5EF4-FFF2-40B4-BE49-F238E27FC236}">
                <a16:creationId xmlns:a16="http://schemas.microsoft.com/office/drawing/2014/main" id="{694FFA15-9A28-47E6-9249-F9F5A74126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7678EA-4C58-4447-BF6A-2E05F3C514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02DEFC-815B-4A5F-8289-07482FF1D2FB}" type="slidenum">
              <a:rPr lang="en-US" smtClean="0"/>
              <a:t>‹#›</a:t>
            </a:fld>
            <a:endParaRPr lang="en-US"/>
          </a:p>
        </p:txBody>
      </p:sp>
    </p:spTree>
    <p:extLst>
      <p:ext uri="{BB962C8B-B14F-4D97-AF65-F5344CB8AC3E}">
        <p14:creationId xmlns:p14="http://schemas.microsoft.com/office/powerpoint/2010/main" val="1120756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44.sv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1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2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2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3.png"/></Relationships>
</file>

<file path=ppt/slides/_rels/slide2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77.png"/><Relationship Id="rId4" Type="http://schemas.openxmlformats.org/officeDocument/2006/relationships/image" Target="../media/image76.png"/></Relationships>
</file>

<file path=ppt/slides/_rels/slide2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80.png"/><Relationship Id="rId4" Type="http://schemas.openxmlformats.org/officeDocument/2006/relationships/image" Target="../media/image79.png"/></Relationships>
</file>

<file path=ppt/slides/_rels/slide27.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9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 Id="rId14" Type="http://schemas.openxmlformats.org/officeDocument/2006/relationships/image" Target="../media/image9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3.jpeg"/><Relationship Id="rId1" Type="http://schemas.openxmlformats.org/officeDocument/2006/relationships/slideLayout" Target="../slideLayouts/slideLayout1.xml"/><Relationship Id="rId4" Type="http://schemas.openxmlformats.org/officeDocument/2006/relationships/hyperlink" Target="https://www.facebook.com/groups/538153443545779/"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CF7E-8E62-44C0-BF0B-77113AD1EDE2}"/>
              </a:ext>
            </a:extLst>
          </p:cNvPr>
          <p:cNvSpPr>
            <a:spLocks noGrp="1"/>
          </p:cNvSpPr>
          <p:nvPr>
            <p:ph type="ctrTitle"/>
          </p:nvPr>
        </p:nvSpPr>
        <p:spPr>
          <a:xfrm>
            <a:off x="6366836" y="455221"/>
            <a:ext cx="5426261" cy="3345254"/>
          </a:xfrm>
        </p:spPr>
        <p:txBody>
          <a:bodyPr anchor="b">
            <a:normAutofit fontScale="90000"/>
          </a:bodyPr>
          <a:lstStyle/>
          <a:p>
            <a:pPr algn="l"/>
            <a:r>
              <a:rPr lang="en-US" dirty="0"/>
              <a:t>Module 17:</a:t>
            </a:r>
            <a:br>
              <a:rPr lang="en-US" dirty="0"/>
            </a:br>
            <a:br>
              <a:rPr lang="en-US" dirty="0"/>
            </a:br>
            <a:r>
              <a:rPr lang="en-US" dirty="0"/>
              <a:t>Vegetables - Legumes</a:t>
            </a:r>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75F43CB-3FCF-427F-A611-61A76B02C01B}"/>
              </a:ext>
            </a:extLst>
          </p:cNvPr>
          <p:cNvPicPr>
            <a:picLocks noChangeAspect="1"/>
          </p:cNvPicPr>
          <p:nvPr/>
        </p:nvPicPr>
        <p:blipFill rotWithShape="1">
          <a:blip r:embed="rId2"/>
          <a:srcRect t="13892" b="22072"/>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pic>
        <p:nvPicPr>
          <p:cNvPr id="6" name="Picture 5" descr="A picture showing vegetables and the LSU AgCenter logo&#10;">
            <a:extLst>
              <a:ext uri="{FF2B5EF4-FFF2-40B4-BE49-F238E27FC236}">
                <a16:creationId xmlns:a16="http://schemas.microsoft.com/office/drawing/2014/main" id="{F9DFAC41-0714-41D5-9F04-81263211CEDB}"/>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87" y="4605337"/>
            <a:ext cx="2590800" cy="1762125"/>
          </a:xfrm>
          <a:prstGeom prst="rect">
            <a:avLst/>
          </a:prstGeom>
        </p:spPr>
      </p:pic>
      <p:sp>
        <p:nvSpPr>
          <p:cNvPr id="10" name="Subtitle 2">
            <a:extLst>
              <a:ext uri="{FF2B5EF4-FFF2-40B4-BE49-F238E27FC236}">
                <a16:creationId xmlns:a16="http://schemas.microsoft.com/office/drawing/2014/main" id="{75CBF79E-7274-4D0B-8390-12A17458E2A1}"/>
              </a:ext>
            </a:extLst>
          </p:cNvPr>
          <p:cNvSpPr txBox="1">
            <a:spLocks/>
          </p:cNvSpPr>
          <p:nvPr/>
        </p:nvSpPr>
        <p:spPr>
          <a:xfrm>
            <a:off x="5027059" y="4912467"/>
            <a:ext cx="6960093" cy="1147863"/>
          </a:xfrm>
          <a:prstGeom prst="rect">
            <a:avLst/>
          </a:prstGeom>
        </p:spPr>
        <p:txBody>
          <a:bodyPr vert="horz" lIns="91440" tIns="45720" rIns="91440" bIns="45720" rtlCol="0" anchor="t">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600" dirty="0"/>
              <a:t>LSU AgCenter Home Gardening Certificate Course</a:t>
            </a:r>
          </a:p>
          <a:p>
            <a:endParaRPr lang="en-US" sz="2000" dirty="0"/>
          </a:p>
          <a:p>
            <a:r>
              <a:rPr lang="en-US" sz="2000" dirty="0"/>
              <a:t>Dr. Joe Willis, Dr. Paula Barton-Willis, Anna Timmerman &amp; Chris Dunaway</a:t>
            </a:r>
          </a:p>
          <a:p>
            <a:endParaRPr lang="en-US" sz="2000" dirty="0"/>
          </a:p>
        </p:txBody>
      </p:sp>
    </p:spTree>
    <p:extLst>
      <p:ext uri="{BB962C8B-B14F-4D97-AF65-F5344CB8AC3E}">
        <p14:creationId xmlns:p14="http://schemas.microsoft.com/office/powerpoint/2010/main" val="323977285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BB70F3-9758-42CB-B21E-5115D8A98561}"/>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Pests</a:t>
            </a:r>
          </a:p>
        </p:txBody>
      </p:sp>
      <p:sp>
        <p:nvSpPr>
          <p:cNvPr id="4" name="TextBox 3">
            <a:extLst>
              <a:ext uri="{FF2B5EF4-FFF2-40B4-BE49-F238E27FC236}">
                <a16:creationId xmlns:a16="http://schemas.microsoft.com/office/drawing/2014/main" id="{58683771-33B8-497D-B8AF-CA13E49643DE}"/>
              </a:ext>
            </a:extLst>
          </p:cNvPr>
          <p:cNvSpPr txBox="1"/>
          <p:nvPr/>
        </p:nvSpPr>
        <p:spPr>
          <a:xfrm>
            <a:off x="302722" y="877327"/>
            <a:ext cx="3586162" cy="5632311"/>
          </a:xfrm>
          <a:prstGeom prst="rect">
            <a:avLst/>
          </a:prstGeom>
          <a:noFill/>
        </p:spPr>
        <p:txBody>
          <a:bodyPr wrap="square" rtlCol="0">
            <a:spAutoFit/>
          </a:bodyPr>
          <a:lstStyle/>
          <a:p>
            <a:r>
              <a:rPr lang="en-US" sz="3600" dirty="0"/>
              <a:t>You’ve seen these before:</a:t>
            </a:r>
          </a:p>
          <a:p>
            <a:pPr marL="571500" indent="-571500">
              <a:buFont typeface="Arial" panose="020B0604020202020204" pitchFamily="34" charset="0"/>
              <a:buChar char="•"/>
            </a:pPr>
            <a:r>
              <a:rPr lang="en-US" sz="3600" dirty="0"/>
              <a:t>Aphids</a:t>
            </a:r>
          </a:p>
          <a:p>
            <a:pPr marL="571500" indent="-571500">
              <a:buFont typeface="Arial" panose="020B0604020202020204" pitchFamily="34" charset="0"/>
              <a:buChar char="•"/>
            </a:pPr>
            <a:r>
              <a:rPr lang="en-US" sz="3600" dirty="0"/>
              <a:t>Armyworm</a:t>
            </a:r>
          </a:p>
          <a:p>
            <a:pPr marL="571500" indent="-571500">
              <a:buFont typeface="Arial" panose="020B0604020202020204" pitchFamily="34" charset="0"/>
              <a:buChar char="•"/>
            </a:pPr>
            <a:r>
              <a:rPr lang="en-US" sz="3600" dirty="0"/>
              <a:t>Corn Earworm</a:t>
            </a:r>
          </a:p>
          <a:p>
            <a:pPr marL="571500" indent="-571500">
              <a:buFont typeface="Arial" panose="020B0604020202020204" pitchFamily="34" charset="0"/>
              <a:buChar char="•"/>
            </a:pPr>
            <a:r>
              <a:rPr lang="en-US" sz="3600" dirty="0"/>
              <a:t>Stink bugs</a:t>
            </a:r>
          </a:p>
          <a:p>
            <a:pPr marL="571500" indent="-571500">
              <a:buFont typeface="Arial" panose="020B0604020202020204" pitchFamily="34" charset="0"/>
              <a:buChar char="•"/>
            </a:pPr>
            <a:r>
              <a:rPr lang="en-US" sz="3600" dirty="0"/>
              <a:t>Thrips</a:t>
            </a:r>
          </a:p>
          <a:p>
            <a:pPr marL="571500" indent="-571500">
              <a:buFont typeface="Arial" panose="020B0604020202020204" pitchFamily="34" charset="0"/>
              <a:buChar char="•"/>
            </a:pPr>
            <a:r>
              <a:rPr lang="en-US" sz="3600" dirty="0"/>
              <a:t>Two-Spotted Spider Mite</a:t>
            </a:r>
          </a:p>
          <a:p>
            <a:pPr marL="571500" indent="-571500">
              <a:buFont typeface="Arial" panose="020B0604020202020204" pitchFamily="34" charset="0"/>
              <a:buChar char="•"/>
            </a:pPr>
            <a:r>
              <a:rPr lang="en-US" sz="3600" dirty="0"/>
              <a:t>Whiteflies</a:t>
            </a:r>
          </a:p>
        </p:txBody>
      </p:sp>
      <p:grpSp>
        <p:nvGrpSpPr>
          <p:cNvPr id="7" name="Group 6">
            <a:extLst>
              <a:ext uri="{FF2B5EF4-FFF2-40B4-BE49-F238E27FC236}">
                <a16:creationId xmlns:a16="http://schemas.microsoft.com/office/drawing/2014/main" id="{87EE3D12-6096-4957-9CC0-95D93E369174}"/>
              </a:ext>
            </a:extLst>
          </p:cNvPr>
          <p:cNvGrpSpPr/>
          <p:nvPr/>
        </p:nvGrpSpPr>
        <p:grpSpPr>
          <a:xfrm>
            <a:off x="4124330" y="909117"/>
            <a:ext cx="2095500" cy="1969532"/>
            <a:chOff x="4491037" y="1042988"/>
            <a:chExt cx="2095500" cy="1969532"/>
          </a:xfrm>
        </p:grpSpPr>
        <p:pic>
          <p:nvPicPr>
            <p:cNvPr id="5" name="Picture 4">
              <a:extLst>
                <a:ext uri="{FF2B5EF4-FFF2-40B4-BE49-F238E27FC236}">
                  <a16:creationId xmlns:a16="http://schemas.microsoft.com/office/drawing/2014/main" id="{6799DDA3-AD41-47F7-B9BD-3570EB3427DC}"/>
                </a:ext>
              </a:extLst>
            </p:cNvPr>
            <p:cNvPicPr>
              <a:picLocks noChangeAspect="1"/>
            </p:cNvPicPr>
            <p:nvPr/>
          </p:nvPicPr>
          <p:blipFill>
            <a:blip r:embed="rId3"/>
            <a:stretch>
              <a:fillRect/>
            </a:stretch>
          </p:blipFill>
          <p:spPr>
            <a:xfrm>
              <a:off x="4491037" y="1042988"/>
              <a:ext cx="2095500" cy="1600200"/>
            </a:xfrm>
            <a:prstGeom prst="rect">
              <a:avLst/>
            </a:prstGeom>
          </p:spPr>
        </p:pic>
        <p:sp>
          <p:nvSpPr>
            <p:cNvPr id="6" name="TextBox 5">
              <a:extLst>
                <a:ext uri="{FF2B5EF4-FFF2-40B4-BE49-F238E27FC236}">
                  <a16:creationId xmlns:a16="http://schemas.microsoft.com/office/drawing/2014/main" id="{887B1FCA-B82D-4799-A681-CE70A46EB52D}"/>
                </a:ext>
              </a:extLst>
            </p:cNvPr>
            <p:cNvSpPr txBox="1"/>
            <p:nvPr/>
          </p:nvSpPr>
          <p:spPr>
            <a:xfrm>
              <a:off x="4686299" y="2643188"/>
              <a:ext cx="1809751" cy="369332"/>
            </a:xfrm>
            <a:prstGeom prst="rect">
              <a:avLst/>
            </a:prstGeom>
            <a:noFill/>
          </p:spPr>
          <p:txBody>
            <a:bodyPr wrap="square" rtlCol="0">
              <a:spAutoFit/>
            </a:bodyPr>
            <a:lstStyle/>
            <a:p>
              <a:r>
                <a:rPr lang="en-US" dirty="0"/>
                <a:t>Black Bean Aphid</a:t>
              </a:r>
            </a:p>
          </p:txBody>
        </p:sp>
      </p:grpSp>
      <p:grpSp>
        <p:nvGrpSpPr>
          <p:cNvPr id="10" name="Group 9">
            <a:extLst>
              <a:ext uri="{FF2B5EF4-FFF2-40B4-BE49-F238E27FC236}">
                <a16:creationId xmlns:a16="http://schemas.microsoft.com/office/drawing/2014/main" id="{E10A9877-B87B-43A3-B1BE-D21682AC5CD6}"/>
              </a:ext>
            </a:extLst>
          </p:cNvPr>
          <p:cNvGrpSpPr/>
          <p:nvPr/>
        </p:nvGrpSpPr>
        <p:grpSpPr>
          <a:xfrm>
            <a:off x="9672638" y="4783698"/>
            <a:ext cx="2462213" cy="2074302"/>
            <a:chOff x="9617868" y="4810125"/>
            <a:chExt cx="2462213" cy="2074302"/>
          </a:xfrm>
        </p:grpSpPr>
        <p:pic>
          <p:nvPicPr>
            <p:cNvPr id="8" name="Picture 7">
              <a:extLst>
                <a:ext uri="{FF2B5EF4-FFF2-40B4-BE49-F238E27FC236}">
                  <a16:creationId xmlns:a16="http://schemas.microsoft.com/office/drawing/2014/main" id="{04C562FE-C56F-4108-86ED-2325DB8829FC}"/>
                </a:ext>
              </a:extLst>
            </p:cNvPr>
            <p:cNvPicPr>
              <a:picLocks noChangeAspect="1"/>
            </p:cNvPicPr>
            <p:nvPr/>
          </p:nvPicPr>
          <p:blipFill>
            <a:blip r:embed="rId4"/>
            <a:stretch>
              <a:fillRect/>
            </a:stretch>
          </p:blipFill>
          <p:spPr>
            <a:xfrm>
              <a:off x="9617868" y="4810125"/>
              <a:ext cx="2407443" cy="1741384"/>
            </a:xfrm>
            <a:prstGeom prst="rect">
              <a:avLst/>
            </a:prstGeom>
          </p:spPr>
        </p:pic>
        <p:sp>
          <p:nvSpPr>
            <p:cNvPr id="9" name="TextBox 8">
              <a:extLst>
                <a:ext uri="{FF2B5EF4-FFF2-40B4-BE49-F238E27FC236}">
                  <a16:creationId xmlns:a16="http://schemas.microsoft.com/office/drawing/2014/main" id="{069CAA24-DCE1-424B-AF42-5B60792491C1}"/>
                </a:ext>
              </a:extLst>
            </p:cNvPr>
            <p:cNvSpPr txBox="1"/>
            <p:nvPr/>
          </p:nvSpPr>
          <p:spPr>
            <a:xfrm>
              <a:off x="9672638" y="6515095"/>
              <a:ext cx="2407443" cy="369332"/>
            </a:xfrm>
            <a:prstGeom prst="rect">
              <a:avLst/>
            </a:prstGeom>
            <a:noFill/>
          </p:spPr>
          <p:txBody>
            <a:bodyPr wrap="square" rtlCol="0">
              <a:spAutoFit/>
            </a:bodyPr>
            <a:lstStyle/>
            <a:p>
              <a:r>
                <a:rPr lang="en-US" dirty="0"/>
                <a:t>Bean Leaf w/ Whiteflies</a:t>
              </a:r>
            </a:p>
          </p:txBody>
        </p:sp>
      </p:grpSp>
      <p:grpSp>
        <p:nvGrpSpPr>
          <p:cNvPr id="13" name="Group 12">
            <a:extLst>
              <a:ext uri="{FF2B5EF4-FFF2-40B4-BE49-F238E27FC236}">
                <a16:creationId xmlns:a16="http://schemas.microsoft.com/office/drawing/2014/main" id="{88ABB758-6BDD-4098-BBB0-ADABCCAC00B9}"/>
              </a:ext>
            </a:extLst>
          </p:cNvPr>
          <p:cNvGrpSpPr/>
          <p:nvPr/>
        </p:nvGrpSpPr>
        <p:grpSpPr>
          <a:xfrm>
            <a:off x="4319592" y="4949985"/>
            <a:ext cx="2095500" cy="1928249"/>
            <a:chOff x="4491037" y="3507967"/>
            <a:chExt cx="2095500" cy="1928249"/>
          </a:xfrm>
        </p:grpSpPr>
        <p:pic>
          <p:nvPicPr>
            <p:cNvPr id="11" name="Picture 10">
              <a:extLst>
                <a:ext uri="{FF2B5EF4-FFF2-40B4-BE49-F238E27FC236}">
                  <a16:creationId xmlns:a16="http://schemas.microsoft.com/office/drawing/2014/main" id="{42FA5753-DFF4-4B56-83D5-6B7D0A457CCB}"/>
                </a:ext>
              </a:extLst>
            </p:cNvPr>
            <p:cNvPicPr>
              <a:picLocks noChangeAspect="1"/>
            </p:cNvPicPr>
            <p:nvPr/>
          </p:nvPicPr>
          <p:blipFill>
            <a:blip r:embed="rId5"/>
            <a:stretch>
              <a:fillRect/>
            </a:stretch>
          </p:blipFill>
          <p:spPr>
            <a:xfrm>
              <a:off x="4571401" y="3507967"/>
              <a:ext cx="1809752" cy="1357314"/>
            </a:xfrm>
            <a:prstGeom prst="rect">
              <a:avLst/>
            </a:prstGeom>
          </p:spPr>
        </p:pic>
        <p:sp>
          <p:nvSpPr>
            <p:cNvPr id="12" name="TextBox 11">
              <a:extLst>
                <a:ext uri="{FF2B5EF4-FFF2-40B4-BE49-F238E27FC236}">
                  <a16:creationId xmlns:a16="http://schemas.microsoft.com/office/drawing/2014/main" id="{EB5A2016-8DC6-41D5-A576-4DED721533AC}"/>
                </a:ext>
              </a:extLst>
            </p:cNvPr>
            <p:cNvSpPr txBox="1"/>
            <p:nvPr/>
          </p:nvSpPr>
          <p:spPr>
            <a:xfrm>
              <a:off x="4491037" y="4789885"/>
              <a:ext cx="2095500" cy="646331"/>
            </a:xfrm>
            <a:prstGeom prst="rect">
              <a:avLst/>
            </a:prstGeom>
            <a:noFill/>
          </p:spPr>
          <p:txBody>
            <a:bodyPr wrap="square" rtlCol="0">
              <a:spAutoFit/>
            </a:bodyPr>
            <a:lstStyle/>
            <a:p>
              <a:r>
                <a:rPr lang="en-US" dirty="0"/>
                <a:t>Caterpillar Damage to pods</a:t>
              </a:r>
            </a:p>
          </p:txBody>
        </p:sp>
      </p:grpSp>
      <p:grpSp>
        <p:nvGrpSpPr>
          <p:cNvPr id="16" name="Group 15">
            <a:extLst>
              <a:ext uri="{FF2B5EF4-FFF2-40B4-BE49-F238E27FC236}">
                <a16:creationId xmlns:a16="http://schemas.microsoft.com/office/drawing/2014/main" id="{E59B4C6A-C0D8-4965-8B1A-AF4D048A34B2}"/>
              </a:ext>
            </a:extLst>
          </p:cNvPr>
          <p:cNvGrpSpPr/>
          <p:nvPr/>
        </p:nvGrpSpPr>
        <p:grpSpPr>
          <a:xfrm>
            <a:off x="9828609" y="268248"/>
            <a:ext cx="2095500" cy="2403515"/>
            <a:chOff x="9398794" y="886004"/>
            <a:chExt cx="2095500" cy="2403515"/>
          </a:xfrm>
        </p:grpSpPr>
        <p:pic>
          <p:nvPicPr>
            <p:cNvPr id="14" name="Picture 13">
              <a:extLst>
                <a:ext uri="{FF2B5EF4-FFF2-40B4-BE49-F238E27FC236}">
                  <a16:creationId xmlns:a16="http://schemas.microsoft.com/office/drawing/2014/main" id="{23033F3C-5A00-45B0-B82B-F4276F14713E}"/>
                </a:ext>
              </a:extLst>
            </p:cNvPr>
            <p:cNvPicPr>
              <a:picLocks noChangeAspect="1"/>
            </p:cNvPicPr>
            <p:nvPr/>
          </p:nvPicPr>
          <p:blipFill rotWithShape="1">
            <a:blip r:embed="rId6"/>
            <a:srcRect l="20000"/>
            <a:stretch/>
          </p:blipFill>
          <p:spPr>
            <a:xfrm>
              <a:off x="9398794" y="886004"/>
              <a:ext cx="2095500" cy="1743075"/>
            </a:xfrm>
            <a:prstGeom prst="rect">
              <a:avLst/>
            </a:prstGeom>
          </p:spPr>
        </p:pic>
        <p:sp>
          <p:nvSpPr>
            <p:cNvPr id="15" name="TextBox 14">
              <a:extLst>
                <a:ext uri="{FF2B5EF4-FFF2-40B4-BE49-F238E27FC236}">
                  <a16:creationId xmlns:a16="http://schemas.microsoft.com/office/drawing/2014/main" id="{B3F1D41A-9B70-4121-9755-38D34E8303AB}"/>
                </a:ext>
              </a:extLst>
            </p:cNvPr>
            <p:cNvSpPr txBox="1"/>
            <p:nvPr/>
          </p:nvSpPr>
          <p:spPr>
            <a:xfrm>
              <a:off x="9398794" y="2643188"/>
              <a:ext cx="2095500" cy="646331"/>
            </a:xfrm>
            <a:prstGeom prst="rect">
              <a:avLst/>
            </a:prstGeom>
            <a:noFill/>
          </p:spPr>
          <p:txBody>
            <a:bodyPr wrap="square" rtlCol="0">
              <a:spAutoFit/>
            </a:bodyPr>
            <a:lstStyle/>
            <a:p>
              <a:r>
                <a:rPr lang="en-US" dirty="0"/>
                <a:t>Corn Earworm aka Soybean Pod Worm</a:t>
              </a:r>
            </a:p>
          </p:txBody>
        </p:sp>
      </p:grpSp>
      <p:grpSp>
        <p:nvGrpSpPr>
          <p:cNvPr id="19" name="Group 18">
            <a:extLst>
              <a:ext uri="{FF2B5EF4-FFF2-40B4-BE49-F238E27FC236}">
                <a16:creationId xmlns:a16="http://schemas.microsoft.com/office/drawing/2014/main" id="{29F1C333-3FB1-4A46-B622-3235179CD98F}"/>
              </a:ext>
            </a:extLst>
          </p:cNvPr>
          <p:cNvGrpSpPr/>
          <p:nvPr/>
        </p:nvGrpSpPr>
        <p:grpSpPr>
          <a:xfrm>
            <a:off x="6912764" y="830997"/>
            <a:ext cx="2638425" cy="2044928"/>
            <a:chOff x="6781799" y="1221016"/>
            <a:chExt cx="2638425" cy="2044928"/>
          </a:xfrm>
        </p:grpSpPr>
        <p:pic>
          <p:nvPicPr>
            <p:cNvPr id="17" name="Picture 16">
              <a:extLst>
                <a:ext uri="{FF2B5EF4-FFF2-40B4-BE49-F238E27FC236}">
                  <a16:creationId xmlns:a16="http://schemas.microsoft.com/office/drawing/2014/main" id="{FEEDBD33-2E25-47A7-BE6C-723FE470E006}"/>
                </a:ext>
              </a:extLst>
            </p:cNvPr>
            <p:cNvPicPr>
              <a:picLocks noChangeAspect="1"/>
            </p:cNvPicPr>
            <p:nvPr/>
          </p:nvPicPr>
          <p:blipFill>
            <a:blip r:embed="rId7"/>
            <a:stretch>
              <a:fillRect/>
            </a:stretch>
          </p:blipFill>
          <p:spPr>
            <a:xfrm>
              <a:off x="6781799" y="1221016"/>
              <a:ext cx="2638425" cy="1733550"/>
            </a:xfrm>
            <a:prstGeom prst="rect">
              <a:avLst/>
            </a:prstGeom>
          </p:spPr>
        </p:pic>
        <p:sp>
          <p:nvSpPr>
            <p:cNvPr id="18" name="TextBox 17">
              <a:extLst>
                <a:ext uri="{FF2B5EF4-FFF2-40B4-BE49-F238E27FC236}">
                  <a16:creationId xmlns:a16="http://schemas.microsoft.com/office/drawing/2014/main" id="{53F2B6C1-5688-4FCC-AF5A-F4FC59E93615}"/>
                </a:ext>
              </a:extLst>
            </p:cNvPr>
            <p:cNvSpPr txBox="1"/>
            <p:nvPr/>
          </p:nvSpPr>
          <p:spPr>
            <a:xfrm>
              <a:off x="6888956" y="2896612"/>
              <a:ext cx="2516982" cy="369332"/>
            </a:xfrm>
            <a:prstGeom prst="rect">
              <a:avLst/>
            </a:prstGeom>
            <a:noFill/>
          </p:spPr>
          <p:txBody>
            <a:bodyPr wrap="square" rtlCol="0">
              <a:spAutoFit/>
            </a:bodyPr>
            <a:lstStyle/>
            <a:p>
              <a:r>
                <a:rPr lang="en-US" dirty="0"/>
                <a:t>Mite Damage on Bean</a:t>
              </a:r>
            </a:p>
          </p:txBody>
        </p:sp>
      </p:grpSp>
      <p:grpSp>
        <p:nvGrpSpPr>
          <p:cNvPr id="22" name="Group 21">
            <a:extLst>
              <a:ext uri="{FF2B5EF4-FFF2-40B4-BE49-F238E27FC236}">
                <a16:creationId xmlns:a16="http://schemas.microsoft.com/office/drawing/2014/main" id="{0BA87949-F86C-4E8B-A75F-1E09DB51947E}"/>
              </a:ext>
            </a:extLst>
          </p:cNvPr>
          <p:cNvGrpSpPr/>
          <p:nvPr/>
        </p:nvGrpSpPr>
        <p:grpSpPr>
          <a:xfrm>
            <a:off x="7653930" y="4593937"/>
            <a:ext cx="1809752" cy="2407679"/>
            <a:chOff x="7143748" y="4476748"/>
            <a:chExt cx="1809752" cy="2407679"/>
          </a:xfrm>
        </p:grpSpPr>
        <p:pic>
          <p:nvPicPr>
            <p:cNvPr id="20" name="Picture 19">
              <a:extLst>
                <a:ext uri="{FF2B5EF4-FFF2-40B4-BE49-F238E27FC236}">
                  <a16:creationId xmlns:a16="http://schemas.microsoft.com/office/drawing/2014/main" id="{8B479E85-9B97-43FC-8386-82A1B42F816E}"/>
                </a:ext>
              </a:extLst>
            </p:cNvPr>
            <p:cNvPicPr>
              <a:picLocks noChangeAspect="1"/>
            </p:cNvPicPr>
            <p:nvPr/>
          </p:nvPicPr>
          <p:blipFill>
            <a:blip r:embed="rId8"/>
            <a:stretch>
              <a:fillRect/>
            </a:stretch>
          </p:blipFill>
          <p:spPr>
            <a:xfrm>
              <a:off x="7143748" y="4476748"/>
              <a:ext cx="1809752" cy="1809752"/>
            </a:xfrm>
            <a:prstGeom prst="rect">
              <a:avLst/>
            </a:prstGeom>
          </p:spPr>
        </p:pic>
        <p:sp>
          <p:nvSpPr>
            <p:cNvPr id="21" name="TextBox 20">
              <a:extLst>
                <a:ext uri="{FF2B5EF4-FFF2-40B4-BE49-F238E27FC236}">
                  <a16:creationId xmlns:a16="http://schemas.microsoft.com/office/drawing/2014/main" id="{D3A7B9D8-5394-49DB-9382-C6F8C55A0309}"/>
                </a:ext>
              </a:extLst>
            </p:cNvPr>
            <p:cNvSpPr txBox="1"/>
            <p:nvPr/>
          </p:nvSpPr>
          <p:spPr>
            <a:xfrm>
              <a:off x="7356869" y="6238096"/>
              <a:ext cx="1285877" cy="646331"/>
            </a:xfrm>
            <a:prstGeom prst="rect">
              <a:avLst/>
            </a:prstGeom>
            <a:noFill/>
          </p:spPr>
          <p:txBody>
            <a:bodyPr wrap="square" rtlCol="0">
              <a:spAutoFit/>
            </a:bodyPr>
            <a:lstStyle/>
            <a:p>
              <a:r>
                <a:rPr lang="en-US" dirty="0"/>
                <a:t>Spider Mite Webbing</a:t>
              </a:r>
            </a:p>
          </p:txBody>
        </p:sp>
      </p:grpSp>
      <p:grpSp>
        <p:nvGrpSpPr>
          <p:cNvPr id="25" name="Group 24">
            <a:extLst>
              <a:ext uri="{FF2B5EF4-FFF2-40B4-BE49-F238E27FC236}">
                <a16:creationId xmlns:a16="http://schemas.microsoft.com/office/drawing/2014/main" id="{10FA6D27-F5C8-44B1-8991-F0D1B316A49C}"/>
              </a:ext>
            </a:extLst>
          </p:cNvPr>
          <p:cNvGrpSpPr/>
          <p:nvPr/>
        </p:nvGrpSpPr>
        <p:grpSpPr>
          <a:xfrm>
            <a:off x="9790510" y="2736775"/>
            <a:ext cx="2281237" cy="1786991"/>
            <a:chOff x="9790510" y="2736775"/>
            <a:chExt cx="2281237" cy="1786991"/>
          </a:xfrm>
        </p:grpSpPr>
        <p:pic>
          <p:nvPicPr>
            <p:cNvPr id="23" name="Picture 22">
              <a:extLst>
                <a:ext uri="{FF2B5EF4-FFF2-40B4-BE49-F238E27FC236}">
                  <a16:creationId xmlns:a16="http://schemas.microsoft.com/office/drawing/2014/main" id="{C620E6ED-EBE3-481B-8AAA-759C22078D4E}"/>
                </a:ext>
              </a:extLst>
            </p:cNvPr>
            <p:cNvPicPr>
              <a:picLocks noChangeAspect="1"/>
            </p:cNvPicPr>
            <p:nvPr/>
          </p:nvPicPr>
          <p:blipFill>
            <a:blip r:embed="rId9"/>
            <a:stretch>
              <a:fillRect/>
            </a:stretch>
          </p:blipFill>
          <p:spPr>
            <a:xfrm>
              <a:off x="9813130" y="2736775"/>
              <a:ext cx="2170915" cy="1449463"/>
            </a:xfrm>
            <a:prstGeom prst="rect">
              <a:avLst/>
            </a:prstGeom>
          </p:spPr>
        </p:pic>
        <p:sp>
          <p:nvSpPr>
            <p:cNvPr id="24" name="TextBox 23">
              <a:extLst>
                <a:ext uri="{FF2B5EF4-FFF2-40B4-BE49-F238E27FC236}">
                  <a16:creationId xmlns:a16="http://schemas.microsoft.com/office/drawing/2014/main" id="{AA495EB1-C75F-4DA3-90AC-F366ED63BF6F}"/>
                </a:ext>
              </a:extLst>
            </p:cNvPr>
            <p:cNvSpPr txBox="1"/>
            <p:nvPr/>
          </p:nvSpPr>
          <p:spPr>
            <a:xfrm>
              <a:off x="9790510" y="4154434"/>
              <a:ext cx="2281237" cy="369332"/>
            </a:xfrm>
            <a:prstGeom prst="rect">
              <a:avLst/>
            </a:prstGeom>
            <a:noFill/>
          </p:spPr>
          <p:txBody>
            <a:bodyPr wrap="square" rtlCol="0">
              <a:spAutoFit/>
            </a:bodyPr>
            <a:lstStyle/>
            <a:p>
              <a:r>
                <a:rPr lang="en-US" dirty="0"/>
                <a:t>WFT damage on bean</a:t>
              </a:r>
            </a:p>
          </p:txBody>
        </p:sp>
      </p:grpSp>
      <p:grpSp>
        <p:nvGrpSpPr>
          <p:cNvPr id="28" name="Group 27">
            <a:extLst>
              <a:ext uri="{FF2B5EF4-FFF2-40B4-BE49-F238E27FC236}">
                <a16:creationId xmlns:a16="http://schemas.microsoft.com/office/drawing/2014/main" id="{A5323FCD-7F36-4A31-BBEC-FE5623932BA8}"/>
              </a:ext>
            </a:extLst>
          </p:cNvPr>
          <p:cNvGrpSpPr/>
          <p:nvPr/>
        </p:nvGrpSpPr>
        <p:grpSpPr>
          <a:xfrm>
            <a:off x="4377627" y="2999736"/>
            <a:ext cx="1809752" cy="1783962"/>
            <a:chOff x="4640461" y="3037504"/>
            <a:chExt cx="1809752" cy="1783962"/>
          </a:xfrm>
        </p:grpSpPr>
        <p:pic>
          <p:nvPicPr>
            <p:cNvPr id="26" name="Picture 25">
              <a:extLst>
                <a:ext uri="{FF2B5EF4-FFF2-40B4-BE49-F238E27FC236}">
                  <a16:creationId xmlns:a16="http://schemas.microsoft.com/office/drawing/2014/main" id="{16D2D488-E267-4644-B5E1-2E6EBB135894}"/>
                </a:ext>
              </a:extLst>
            </p:cNvPr>
            <p:cNvPicPr>
              <a:picLocks noChangeAspect="1"/>
            </p:cNvPicPr>
            <p:nvPr/>
          </p:nvPicPr>
          <p:blipFill>
            <a:blip r:embed="rId10"/>
            <a:stretch>
              <a:fillRect/>
            </a:stretch>
          </p:blipFill>
          <p:spPr>
            <a:xfrm>
              <a:off x="4640461" y="3037504"/>
              <a:ext cx="1809752" cy="1459830"/>
            </a:xfrm>
            <a:prstGeom prst="rect">
              <a:avLst/>
            </a:prstGeom>
          </p:spPr>
        </p:pic>
        <p:sp>
          <p:nvSpPr>
            <p:cNvPr id="27" name="TextBox 26">
              <a:extLst>
                <a:ext uri="{FF2B5EF4-FFF2-40B4-BE49-F238E27FC236}">
                  <a16:creationId xmlns:a16="http://schemas.microsoft.com/office/drawing/2014/main" id="{8E2ED08D-54A5-471D-A5EE-FEBE8F435217}"/>
                </a:ext>
              </a:extLst>
            </p:cNvPr>
            <p:cNvSpPr txBox="1"/>
            <p:nvPr/>
          </p:nvSpPr>
          <p:spPr>
            <a:xfrm>
              <a:off x="4681239" y="4452134"/>
              <a:ext cx="1685331" cy="369332"/>
            </a:xfrm>
            <a:prstGeom prst="rect">
              <a:avLst/>
            </a:prstGeom>
            <a:noFill/>
          </p:spPr>
          <p:txBody>
            <a:bodyPr wrap="square" rtlCol="0">
              <a:spAutoFit/>
            </a:bodyPr>
            <a:lstStyle/>
            <a:p>
              <a:r>
                <a:rPr lang="en-US" dirty="0"/>
                <a:t>Green Stink Bug</a:t>
              </a:r>
            </a:p>
          </p:txBody>
        </p:sp>
      </p:grpSp>
      <p:grpSp>
        <p:nvGrpSpPr>
          <p:cNvPr id="31" name="Group 30">
            <a:extLst>
              <a:ext uri="{FF2B5EF4-FFF2-40B4-BE49-F238E27FC236}">
                <a16:creationId xmlns:a16="http://schemas.microsoft.com/office/drawing/2014/main" id="{7F74F870-73D3-4996-A4FC-4FB1AB70793F}"/>
              </a:ext>
            </a:extLst>
          </p:cNvPr>
          <p:cNvGrpSpPr/>
          <p:nvPr/>
        </p:nvGrpSpPr>
        <p:grpSpPr>
          <a:xfrm>
            <a:off x="6379963" y="2882548"/>
            <a:ext cx="2442271" cy="1652261"/>
            <a:chOff x="6379963" y="2882548"/>
            <a:chExt cx="2442271" cy="1652261"/>
          </a:xfrm>
        </p:grpSpPr>
        <p:pic>
          <p:nvPicPr>
            <p:cNvPr id="29" name="Picture 28">
              <a:extLst>
                <a:ext uri="{FF2B5EF4-FFF2-40B4-BE49-F238E27FC236}">
                  <a16:creationId xmlns:a16="http://schemas.microsoft.com/office/drawing/2014/main" id="{94649539-22D5-42A8-905F-81678F6B2B8A}"/>
                </a:ext>
              </a:extLst>
            </p:cNvPr>
            <p:cNvPicPr>
              <a:picLocks noChangeAspect="1"/>
            </p:cNvPicPr>
            <p:nvPr/>
          </p:nvPicPr>
          <p:blipFill>
            <a:blip r:embed="rId11"/>
            <a:stretch>
              <a:fillRect/>
            </a:stretch>
          </p:blipFill>
          <p:spPr>
            <a:xfrm>
              <a:off x="6598734" y="2882548"/>
              <a:ext cx="1988054" cy="1326405"/>
            </a:xfrm>
            <a:prstGeom prst="rect">
              <a:avLst/>
            </a:prstGeom>
          </p:spPr>
        </p:pic>
        <p:sp>
          <p:nvSpPr>
            <p:cNvPr id="30" name="TextBox 29">
              <a:extLst>
                <a:ext uri="{FF2B5EF4-FFF2-40B4-BE49-F238E27FC236}">
                  <a16:creationId xmlns:a16="http://schemas.microsoft.com/office/drawing/2014/main" id="{363B2FF5-832F-4A0B-BADE-C209061F8DAF}"/>
                </a:ext>
              </a:extLst>
            </p:cNvPr>
            <p:cNvSpPr txBox="1"/>
            <p:nvPr/>
          </p:nvSpPr>
          <p:spPr>
            <a:xfrm>
              <a:off x="6379963" y="4165477"/>
              <a:ext cx="2442271" cy="369332"/>
            </a:xfrm>
            <a:prstGeom prst="rect">
              <a:avLst/>
            </a:prstGeom>
            <a:noFill/>
          </p:spPr>
          <p:txBody>
            <a:bodyPr wrap="square" rtlCol="0">
              <a:spAutoFit/>
            </a:bodyPr>
            <a:lstStyle/>
            <a:p>
              <a:r>
                <a:rPr lang="en-US" dirty="0"/>
                <a:t>Fall Armyworm on Bean</a:t>
              </a:r>
            </a:p>
          </p:txBody>
        </p:sp>
      </p:grpSp>
    </p:spTree>
    <p:extLst>
      <p:ext uri="{BB962C8B-B14F-4D97-AF65-F5344CB8AC3E}">
        <p14:creationId xmlns:p14="http://schemas.microsoft.com/office/powerpoint/2010/main" val="4007996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624AB2-0099-47AA-9B45-251F8F52D9B8}"/>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Pests</a:t>
            </a:r>
          </a:p>
        </p:txBody>
      </p:sp>
      <p:sp>
        <p:nvSpPr>
          <p:cNvPr id="3" name="TextBox 2">
            <a:extLst>
              <a:ext uri="{FF2B5EF4-FFF2-40B4-BE49-F238E27FC236}">
                <a16:creationId xmlns:a16="http://schemas.microsoft.com/office/drawing/2014/main" id="{75C0CD1D-90B6-465F-8A80-C0CA47363AD8}"/>
              </a:ext>
            </a:extLst>
          </p:cNvPr>
          <p:cNvSpPr txBox="1"/>
          <p:nvPr/>
        </p:nvSpPr>
        <p:spPr>
          <a:xfrm>
            <a:off x="428625" y="1228725"/>
            <a:ext cx="5434011" cy="5693866"/>
          </a:xfrm>
          <a:prstGeom prst="rect">
            <a:avLst/>
          </a:prstGeom>
          <a:noFill/>
        </p:spPr>
        <p:txBody>
          <a:bodyPr wrap="square" rtlCol="0">
            <a:spAutoFit/>
          </a:bodyPr>
          <a:lstStyle/>
          <a:p>
            <a:r>
              <a:rPr lang="en-US" sz="2800" b="1" dirty="0"/>
              <a:t>Mexican Bean Beetle </a:t>
            </a:r>
            <a:r>
              <a:rPr lang="en-US" sz="2800" dirty="0"/>
              <a:t>(</a:t>
            </a:r>
            <a:r>
              <a:rPr lang="en-US" sz="2800" i="1" dirty="0" err="1"/>
              <a:t>Epilachna</a:t>
            </a:r>
            <a:r>
              <a:rPr lang="en-US" sz="2800" i="1" dirty="0"/>
              <a:t> </a:t>
            </a:r>
            <a:r>
              <a:rPr lang="en-US" sz="2800" i="1" dirty="0" err="1"/>
              <a:t>varivestis</a:t>
            </a:r>
            <a:r>
              <a:rPr lang="en-US" sz="2800" dirty="0"/>
              <a:t>) – Adults – oval (1/4” long) orange-brown with 8 black dots on each wing cover. Larva – greenish yellow with stiff branched spines.</a:t>
            </a:r>
          </a:p>
          <a:p>
            <a:r>
              <a:rPr lang="en-US" sz="2800" b="1" dirty="0"/>
              <a:t>Damage</a:t>
            </a:r>
            <a:r>
              <a:rPr lang="en-US" sz="2800" dirty="0"/>
              <a:t>: Feed on leaves, flowers and pods. Leaves have a lace-like appearance. Pods will have chunks missing.</a:t>
            </a:r>
          </a:p>
          <a:p>
            <a:r>
              <a:rPr lang="en-US" sz="2800" b="1" dirty="0"/>
              <a:t>Control</a:t>
            </a:r>
            <a:r>
              <a:rPr lang="en-US" sz="2800" dirty="0"/>
              <a:t>: Lots of natural predators, </a:t>
            </a:r>
            <a:r>
              <a:rPr lang="en-US" sz="2800" i="1" dirty="0"/>
              <a:t>Beauveria </a:t>
            </a:r>
            <a:r>
              <a:rPr lang="en-US" sz="2800" i="1" dirty="0" err="1"/>
              <a:t>bassiana</a:t>
            </a:r>
            <a:r>
              <a:rPr lang="en-US" sz="2800" dirty="0"/>
              <a:t>, azadirachtin, carbaryl, bifenthrin, </a:t>
            </a:r>
            <a:r>
              <a:rPr lang="en-US" sz="2800" dirty="0" err="1"/>
              <a:t>acephate</a:t>
            </a:r>
            <a:endParaRPr lang="en-US" sz="2800" dirty="0"/>
          </a:p>
        </p:txBody>
      </p:sp>
      <p:pic>
        <p:nvPicPr>
          <p:cNvPr id="4" name="Picture 3">
            <a:extLst>
              <a:ext uri="{FF2B5EF4-FFF2-40B4-BE49-F238E27FC236}">
                <a16:creationId xmlns:a16="http://schemas.microsoft.com/office/drawing/2014/main" id="{8086CABC-7DFE-42C1-BED2-18F2ED679DB4}"/>
              </a:ext>
            </a:extLst>
          </p:cNvPr>
          <p:cNvPicPr>
            <a:picLocks noChangeAspect="1"/>
          </p:cNvPicPr>
          <p:nvPr/>
        </p:nvPicPr>
        <p:blipFill>
          <a:blip r:embed="rId3"/>
          <a:stretch>
            <a:fillRect/>
          </a:stretch>
        </p:blipFill>
        <p:spPr>
          <a:xfrm>
            <a:off x="9413081" y="3163021"/>
            <a:ext cx="2778919" cy="1672909"/>
          </a:xfrm>
          <a:prstGeom prst="rect">
            <a:avLst/>
          </a:prstGeom>
        </p:spPr>
      </p:pic>
      <p:pic>
        <p:nvPicPr>
          <p:cNvPr id="5" name="Picture 4">
            <a:extLst>
              <a:ext uri="{FF2B5EF4-FFF2-40B4-BE49-F238E27FC236}">
                <a16:creationId xmlns:a16="http://schemas.microsoft.com/office/drawing/2014/main" id="{7C4660D5-3A71-45BF-A469-13E18289D95E}"/>
              </a:ext>
            </a:extLst>
          </p:cNvPr>
          <p:cNvPicPr>
            <a:picLocks noChangeAspect="1"/>
          </p:cNvPicPr>
          <p:nvPr/>
        </p:nvPicPr>
        <p:blipFill rotWithShape="1">
          <a:blip r:embed="rId4"/>
          <a:srcRect l="20400" t="6644" r="14200" b="15122"/>
          <a:stretch/>
        </p:blipFill>
        <p:spPr>
          <a:xfrm>
            <a:off x="9505950" y="986346"/>
            <a:ext cx="2686050" cy="1934296"/>
          </a:xfrm>
          <a:prstGeom prst="rect">
            <a:avLst/>
          </a:prstGeom>
        </p:spPr>
      </p:pic>
      <p:pic>
        <p:nvPicPr>
          <p:cNvPr id="6" name="Picture 5">
            <a:extLst>
              <a:ext uri="{FF2B5EF4-FFF2-40B4-BE49-F238E27FC236}">
                <a16:creationId xmlns:a16="http://schemas.microsoft.com/office/drawing/2014/main" id="{708B25B5-0E07-4D4E-A329-33870103E6D9}"/>
              </a:ext>
            </a:extLst>
          </p:cNvPr>
          <p:cNvPicPr>
            <a:picLocks noChangeAspect="1"/>
          </p:cNvPicPr>
          <p:nvPr/>
        </p:nvPicPr>
        <p:blipFill>
          <a:blip r:embed="rId5"/>
          <a:stretch>
            <a:fillRect/>
          </a:stretch>
        </p:blipFill>
        <p:spPr>
          <a:xfrm>
            <a:off x="5851918" y="1228725"/>
            <a:ext cx="3176587" cy="1912305"/>
          </a:xfrm>
          <a:prstGeom prst="rect">
            <a:avLst/>
          </a:prstGeom>
        </p:spPr>
      </p:pic>
      <p:pic>
        <p:nvPicPr>
          <p:cNvPr id="7" name="Picture 6">
            <a:extLst>
              <a:ext uri="{FF2B5EF4-FFF2-40B4-BE49-F238E27FC236}">
                <a16:creationId xmlns:a16="http://schemas.microsoft.com/office/drawing/2014/main" id="{3C903D70-FADE-4564-ADA4-DA696F2C110D}"/>
              </a:ext>
            </a:extLst>
          </p:cNvPr>
          <p:cNvPicPr>
            <a:picLocks noChangeAspect="1"/>
          </p:cNvPicPr>
          <p:nvPr/>
        </p:nvPicPr>
        <p:blipFill rotWithShape="1">
          <a:blip r:embed="rId6"/>
          <a:srcRect b="14306"/>
          <a:stretch/>
        </p:blipFill>
        <p:spPr>
          <a:xfrm>
            <a:off x="5851918" y="3688953"/>
            <a:ext cx="3259935" cy="2465326"/>
          </a:xfrm>
          <a:prstGeom prst="rect">
            <a:avLst/>
          </a:prstGeom>
        </p:spPr>
      </p:pic>
      <p:pic>
        <p:nvPicPr>
          <p:cNvPr id="8" name="Picture 7">
            <a:extLst>
              <a:ext uri="{FF2B5EF4-FFF2-40B4-BE49-F238E27FC236}">
                <a16:creationId xmlns:a16="http://schemas.microsoft.com/office/drawing/2014/main" id="{8753D9C8-8200-42FE-948A-282D64B5C08D}"/>
              </a:ext>
            </a:extLst>
          </p:cNvPr>
          <p:cNvPicPr>
            <a:picLocks noChangeAspect="1"/>
          </p:cNvPicPr>
          <p:nvPr/>
        </p:nvPicPr>
        <p:blipFill>
          <a:blip r:embed="rId7"/>
          <a:stretch>
            <a:fillRect/>
          </a:stretch>
        </p:blipFill>
        <p:spPr>
          <a:xfrm>
            <a:off x="9267826" y="4937125"/>
            <a:ext cx="2881312" cy="1920875"/>
          </a:xfrm>
          <a:prstGeom prst="rect">
            <a:avLst/>
          </a:prstGeom>
        </p:spPr>
      </p:pic>
    </p:spTree>
    <p:extLst>
      <p:ext uri="{BB962C8B-B14F-4D97-AF65-F5344CB8AC3E}">
        <p14:creationId xmlns:p14="http://schemas.microsoft.com/office/powerpoint/2010/main" val="19270121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0500FB-6350-43A3-95FF-E4A8667BF2CE}"/>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Pests</a:t>
            </a:r>
          </a:p>
        </p:txBody>
      </p:sp>
      <p:pic>
        <p:nvPicPr>
          <p:cNvPr id="4" name="Picture 3">
            <a:extLst>
              <a:ext uri="{FF2B5EF4-FFF2-40B4-BE49-F238E27FC236}">
                <a16:creationId xmlns:a16="http://schemas.microsoft.com/office/drawing/2014/main" id="{97F20583-2578-4A30-893E-4977FA2BB173}"/>
              </a:ext>
            </a:extLst>
          </p:cNvPr>
          <p:cNvPicPr>
            <a:picLocks noChangeAspect="1"/>
          </p:cNvPicPr>
          <p:nvPr/>
        </p:nvPicPr>
        <p:blipFill rotWithShape="1">
          <a:blip r:embed="rId3"/>
          <a:srcRect l="21807" t="13173" r="20904" b="10479"/>
          <a:stretch/>
        </p:blipFill>
        <p:spPr>
          <a:xfrm>
            <a:off x="9344025" y="830997"/>
            <a:ext cx="2614614" cy="2252454"/>
          </a:xfrm>
          <a:prstGeom prst="rect">
            <a:avLst/>
          </a:prstGeom>
        </p:spPr>
      </p:pic>
      <p:sp>
        <p:nvSpPr>
          <p:cNvPr id="5" name="TextBox 4">
            <a:extLst>
              <a:ext uri="{FF2B5EF4-FFF2-40B4-BE49-F238E27FC236}">
                <a16:creationId xmlns:a16="http://schemas.microsoft.com/office/drawing/2014/main" id="{360552C0-1295-448D-86E7-D6455BF9C011}"/>
              </a:ext>
            </a:extLst>
          </p:cNvPr>
          <p:cNvSpPr txBox="1"/>
          <p:nvPr/>
        </p:nvSpPr>
        <p:spPr>
          <a:xfrm>
            <a:off x="242889" y="1100138"/>
            <a:ext cx="5519738" cy="5262979"/>
          </a:xfrm>
          <a:prstGeom prst="rect">
            <a:avLst/>
          </a:prstGeom>
          <a:noFill/>
        </p:spPr>
        <p:txBody>
          <a:bodyPr wrap="square" rtlCol="0">
            <a:spAutoFit/>
          </a:bodyPr>
          <a:lstStyle/>
          <a:p>
            <a:r>
              <a:rPr lang="en-US" sz="2800" b="1" dirty="0"/>
              <a:t>Bean Leaf Beetle </a:t>
            </a:r>
            <a:r>
              <a:rPr lang="en-US" sz="2800" dirty="0"/>
              <a:t>(</a:t>
            </a:r>
            <a:r>
              <a:rPr lang="en-US" sz="2800" i="1" dirty="0" err="1"/>
              <a:t>Cerotoma</a:t>
            </a:r>
            <a:r>
              <a:rPr lang="en-US" sz="2800" i="1" dirty="0"/>
              <a:t> trifurcate</a:t>
            </a:r>
            <a:r>
              <a:rPr lang="en-US" sz="2800" dirty="0"/>
              <a:t>) – Adult – polymorphic ranging from yellow to orange to red with black markings and a black triangle behind the head. Larva- cylindrical, white with brown head.</a:t>
            </a:r>
          </a:p>
          <a:p>
            <a:r>
              <a:rPr lang="en-US" sz="2800" b="1" dirty="0"/>
              <a:t>Damage</a:t>
            </a:r>
            <a:r>
              <a:rPr lang="en-US" sz="2800" dirty="0"/>
              <a:t>: Larvae feed on roots. Adults feed on leaves and pods. Vectors Bean Pod Mottle Virus (BPMV)</a:t>
            </a:r>
          </a:p>
          <a:p>
            <a:r>
              <a:rPr lang="en-US" sz="2800" b="1" dirty="0"/>
              <a:t>Control</a:t>
            </a:r>
            <a:r>
              <a:rPr lang="en-US" sz="2800" dirty="0"/>
              <a:t>: Insecticidal soaps, Neem, Spinosad, pyrethrin, bifenthrin</a:t>
            </a:r>
          </a:p>
        </p:txBody>
      </p:sp>
      <p:pic>
        <p:nvPicPr>
          <p:cNvPr id="6" name="Picture 5">
            <a:extLst>
              <a:ext uri="{FF2B5EF4-FFF2-40B4-BE49-F238E27FC236}">
                <a16:creationId xmlns:a16="http://schemas.microsoft.com/office/drawing/2014/main" id="{06D1DB8F-AD14-4D5A-AA71-E915975BED49}"/>
              </a:ext>
            </a:extLst>
          </p:cNvPr>
          <p:cNvPicPr>
            <a:picLocks noChangeAspect="1"/>
          </p:cNvPicPr>
          <p:nvPr/>
        </p:nvPicPr>
        <p:blipFill>
          <a:blip r:embed="rId4"/>
          <a:stretch>
            <a:fillRect/>
          </a:stretch>
        </p:blipFill>
        <p:spPr>
          <a:xfrm>
            <a:off x="9676208" y="4041908"/>
            <a:ext cx="2200275" cy="1820728"/>
          </a:xfrm>
          <a:prstGeom prst="rect">
            <a:avLst/>
          </a:prstGeom>
        </p:spPr>
      </p:pic>
      <p:pic>
        <p:nvPicPr>
          <p:cNvPr id="7" name="Picture 6">
            <a:extLst>
              <a:ext uri="{FF2B5EF4-FFF2-40B4-BE49-F238E27FC236}">
                <a16:creationId xmlns:a16="http://schemas.microsoft.com/office/drawing/2014/main" id="{DD25BCA7-9EE6-4299-B497-536B0AFB2B1E}"/>
              </a:ext>
            </a:extLst>
          </p:cNvPr>
          <p:cNvPicPr>
            <a:picLocks noChangeAspect="1"/>
          </p:cNvPicPr>
          <p:nvPr/>
        </p:nvPicPr>
        <p:blipFill>
          <a:blip r:embed="rId5"/>
          <a:stretch>
            <a:fillRect/>
          </a:stretch>
        </p:blipFill>
        <p:spPr>
          <a:xfrm>
            <a:off x="6429375" y="756910"/>
            <a:ext cx="2445544" cy="3102218"/>
          </a:xfrm>
          <a:prstGeom prst="rect">
            <a:avLst/>
          </a:prstGeom>
        </p:spPr>
      </p:pic>
      <p:pic>
        <p:nvPicPr>
          <p:cNvPr id="8" name="Picture 7">
            <a:extLst>
              <a:ext uri="{FF2B5EF4-FFF2-40B4-BE49-F238E27FC236}">
                <a16:creationId xmlns:a16="http://schemas.microsoft.com/office/drawing/2014/main" id="{30AED4CD-A514-41F7-A7A5-17226995A4E6}"/>
              </a:ext>
            </a:extLst>
          </p:cNvPr>
          <p:cNvPicPr>
            <a:picLocks noChangeAspect="1"/>
          </p:cNvPicPr>
          <p:nvPr/>
        </p:nvPicPr>
        <p:blipFill>
          <a:blip r:embed="rId6"/>
          <a:stretch>
            <a:fillRect/>
          </a:stretch>
        </p:blipFill>
        <p:spPr>
          <a:xfrm>
            <a:off x="6223397" y="4219992"/>
            <a:ext cx="2857500" cy="2143125"/>
          </a:xfrm>
          <a:prstGeom prst="rect">
            <a:avLst/>
          </a:prstGeom>
        </p:spPr>
      </p:pic>
    </p:spTree>
    <p:extLst>
      <p:ext uri="{BB962C8B-B14F-4D97-AF65-F5344CB8AC3E}">
        <p14:creationId xmlns:p14="http://schemas.microsoft.com/office/powerpoint/2010/main" val="19786269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8DB54F-B6AC-4EC2-93B8-B3D6A3FF6737}"/>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Pests</a:t>
            </a:r>
          </a:p>
        </p:txBody>
      </p:sp>
      <p:sp>
        <p:nvSpPr>
          <p:cNvPr id="4" name="TextBox 3">
            <a:extLst>
              <a:ext uri="{FF2B5EF4-FFF2-40B4-BE49-F238E27FC236}">
                <a16:creationId xmlns:a16="http://schemas.microsoft.com/office/drawing/2014/main" id="{01D2DD42-75CB-46B6-98E8-CD57E66E2C5B}"/>
              </a:ext>
            </a:extLst>
          </p:cNvPr>
          <p:cNvSpPr txBox="1"/>
          <p:nvPr/>
        </p:nvSpPr>
        <p:spPr>
          <a:xfrm>
            <a:off x="471487" y="1171575"/>
            <a:ext cx="5257801" cy="5632311"/>
          </a:xfrm>
          <a:prstGeom prst="rect">
            <a:avLst/>
          </a:prstGeom>
          <a:noFill/>
        </p:spPr>
        <p:txBody>
          <a:bodyPr wrap="square" rtlCol="0">
            <a:spAutoFit/>
          </a:bodyPr>
          <a:lstStyle/>
          <a:p>
            <a:r>
              <a:rPr lang="en-US" sz="3000" b="1" dirty="0"/>
              <a:t>Cowpea curculio </a:t>
            </a:r>
            <a:r>
              <a:rPr lang="en-US" sz="3000" dirty="0"/>
              <a:t>(</a:t>
            </a:r>
            <a:r>
              <a:rPr lang="en-US" sz="3000" i="1" dirty="0" err="1"/>
              <a:t>Chalcodermus</a:t>
            </a:r>
            <a:r>
              <a:rPr lang="en-US" sz="3000" i="1" dirty="0"/>
              <a:t> </a:t>
            </a:r>
            <a:r>
              <a:rPr lang="en-US" sz="3000" i="1" dirty="0" err="1"/>
              <a:t>aeneus</a:t>
            </a:r>
            <a:r>
              <a:rPr lang="en-US" sz="3000" dirty="0"/>
              <a:t>) – Adult – Black with bronze tint, ca. ¼” long, elongated mouthparts. Larva – Pale yellow</a:t>
            </a:r>
          </a:p>
          <a:p>
            <a:r>
              <a:rPr lang="en-US" sz="3000" b="1" dirty="0"/>
              <a:t>Damage</a:t>
            </a:r>
            <a:r>
              <a:rPr lang="en-US" sz="3000" dirty="0"/>
              <a:t>: Adults and larvae feed on seeds inside pod, also on leaves.</a:t>
            </a:r>
          </a:p>
          <a:p>
            <a:r>
              <a:rPr lang="en-US" sz="3000" b="1" dirty="0"/>
              <a:t>Control</a:t>
            </a:r>
            <a:r>
              <a:rPr lang="en-US" sz="3000" dirty="0"/>
              <a:t>: Parasitic flies and wasps, Entomopathogenic fungi, Neem, pyrethrin, bifenthrin, carbaryl</a:t>
            </a:r>
          </a:p>
        </p:txBody>
      </p:sp>
      <p:pic>
        <p:nvPicPr>
          <p:cNvPr id="5" name="Picture 4">
            <a:extLst>
              <a:ext uri="{FF2B5EF4-FFF2-40B4-BE49-F238E27FC236}">
                <a16:creationId xmlns:a16="http://schemas.microsoft.com/office/drawing/2014/main" id="{29A4DA08-1E0A-49B4-9E13-07DFC6629BFC}"/>
              </a:ext>
            </a:extLst>
          </p:cNvPr>
          <p:cNvPicPr>
            <a:picLocks noChangeAspect="1"/>
          </p:cNvPicPr>
          <p:nvPr/>
        </p:nvPicPr>
        <p:blipFill>
          <a:blip r:embed="rId3"/>
          <a:stretch>
            <a:fillRect/>
          </a:stretch>
        </p:blipFill>
        <p:spPr>
          <a:xfrm>
            <a:off x="8874919" y="1011146"/>
            <a:ext cx="3171826" cy="1896752"/>
          </a:xfrm>
          <a:prstGeom prst="rect">
            <a:avLst/>
          </a:prstGeom>
        </p:spPr>
      </p:pic>
      <p:pic>
        <p:nvPicPr>
          <p:cNvPr id="6" name="Picture 5">
            <a:extLst>
              <a:ext uri="{FF2B5EF4-FFF2-40B4-BE49-F238E27FC236}">
                <a16:creationId xmlns:a16="http://schemas.microsoft.com/office/drawing/2014/main" id="{05975BD5-38F3-4DF1-B6F8-8D590920A9BC}"/>
              </a:ext>
            </a:extLst>
          </p:cNvPr>
          <p:cNvPicPr>
            <a:picLocks noChangeAspect="1"/>
          </p:cNvPicPr>
          <p:nvPr/>
        </p:nvPicPr>
        <p:blipFill>
          <a:blip r:embed="rId4"/>
          <a:stretch>
            <a:fillRect/>
          </a:stretch>
        </p:blipFill>
        <p:spPr>
          <a:xfrm>
            <a:off x="8885492" y="3157344"/>
            <a:ext cx="3161253" cy="1896752"/>
          </a:xfrm>
          <a:prstGeom prst="rect">
            <a:avLst/>
          </a:prstGeom>
        </p:spPr>
      </p:pic>
      <p:pic>
        <p:nvPicPr>
          <p:cNvPr id="7" name="Picture 6">
            <a:extLst>
              <a:ext uri="{FF2B5EF4-FFF2-40B4-BE49-F238E27FC236}">
                <a16:creationId xmlns:a16="http://schemas.microsoft.com/office/drawing/2014/main" id="{55F18150-024B-4A61-8670-428B63E26388}"/>
              </a:ext>
            </a:extLst>
          </p:cNvPr>
          <p:cNvPicPr>
            <a:picLocks noChangeAspect="1"/>
          </p:cNvPicPr>
          <p:nvPr/>
        </p:nvPicPr>
        <p:blipFill>
          <a:blip r:embed="rId5"/>
          <a:stretch>
            <a:fillRect/>
          </a:stretch>
        </p:blipFill>
        <p:spPr>
          <a:xfrm>
            <a:off x="6347080" y="2141135"/>
            <a:ext cx="2438400" cy="1533525"/>
          </a:xfrm>
          <a:prstGeom prst="rect">
            <a:avLst/>
          </a:prstGeom>
        </p:spPr>
      </p:pic>
      <p:pic>
        <p:nvPicPr>
          <p:cNvPr id="8" name="Picture 7">
            <a:extLst>
              <a:ext uri="{FF2B5EF4-FFF2-40B4-BE49-F238E27FC236}">
                <a16:creationId xmlns:a16="http://schemas.microsoft.com/office/drawing/2014/main" id="{C58823BE-7E4D-4877-9A2C-5FF396C15A3F}"/>
              </a:ext>
            </a:extLst>
          </p:cNvPr>
          <p:cNvPicPr>
            <a:picLocks noChangeAspect="1"/>
          </p:cNvPicPr>
          <p:nvPr/>
        </p:nvPicPr>
        <p:blipFill>
          <a:blip r:embed="rId6"/>
          <a:stretch>
            <a:fillRect/>
          </a:stretch>
        </p:blipFill>
        <p:spPr>
          <a:xfrm>
            <a:off x="6347080" y="5108210"/>
            <a:ext cx="3338512" cy="1749790"/>
          </a:xfrm>
          <a:prstGeom prst="rect">
            <a:avLst/>
          </a:prstGeom>
        </p:spPr>
      </p:pic>
    </p:spTree>
    <p:extLst>
      <p:ext uri="{BB962C8B-B14F-4D97-AF65-F5344CB8AC3E}">
        <p14:creationId xmlns:p14="http://schemas.microsoft.com/office/powerpoint/2010/main" val="2491902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8CF27C-720D-4324-922B-2E9DF3C60D4B}"/>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Pests</a:t>
            </a:r>
          </a:p>
        </p:txBody>
      </p:sp>
      <p:sp>
        <p:nvSpPr>
          <p:cNvPr id="4" name="Rectangle 3">
            <a:extLst>
              <a:ext uri="{FF2B5EF4-FFF2-40B4-BE49-F238E27FC236}">
                <a16:creationId xmlns:a16="http://schemas.microsoft.com/office/drawing/2014/main" id="{94395DC4-C65D-46B8-AA2E-AA1C3BD1E1B9}"/>
              </a:ext>
            </a:extLst>
          </p:cNvPr>
          <p:cNvSpPr/>
          <p:nvPr/>
        </p:nvSpPr>
        <p:spPr>
          <a:xfrm>
            <a:off x="176527" y="733246"/>
            <a:ext cx="6096000" cy="6124754"/>
          </a:xfrm>
          <a:prstGeom prst="rect">
            <a:avLst/>
          </a:prstGeom>
        </p:spPr>
        <p:txBody>
          <a:bodyPr>
            <a:spAutoFit/>
          </a:bodyPr>
          <a:lstStyle/>
          <a:p>
            <a:r>
              <a:rPr lang="en-US" sz="2800" b="1" dirty="0"/>
              <a:t>Lesser cornstalk borer </a:t>
            </a:r>
            <a:r>
              <a:rPr lang="en-US" sz="2800" dirty="0"/>
              <a:t>(</a:t>
            </a:r>
            <a:r>
              <a:rPr lang="en-US" sz="2800" i="1" dirty="0" err="1"/>
              <a:t>Elasmopalpus</a:t>
            </a:r>
            <a:r>
              <a:rPr lang="en-US" sz="2800" i="1" dirty="0"/>
              <a:t> </a:t>
            </a:r>
            <a:r>
              <a:rPr lang="en-US" sz="2800" i="1" dirty="0" err="1"/>
              <a:t>lignosellus</a:t>
            </a:r>
            <a:r>
              <a:rPr lang="en-US" sz="2800" dirty="0"/>
              <a:t>) – Adult moths – ca. ¾” long. At rest, the female moth is often charcoal-colored with wings held straight back along the body, while the male moth is tan-colored with charcoal wing strips. Larva - mature larvae are bluish green with distinct yellowish white stripes.</a:t>
            </a:r>
          </a:p>
          <a:p>
            <a:r>
              <a:rPr lang="en-US" sz="2800" b="1" dirty="0"/>
              <a:t>Damage</a:t>
            </a:r>
            <a:r>
              <a:rPr lang="en-US" sz="2800" dirty="0"/>
              <a:t>: Larvae feed on roots and tunnel in stems causing wilting and girdling.</a:t>
            </a:r>
          </a:p>
          <a:p>
            <a:r>
              <a:rPr lang="en-US" sz="2800" b="1" dirty="0"/>
              <a:t>Control</a:t>
            </a:r>
            <a:r>
              <a:rPr lang="en-US" sz="2800" dirty="0"/>
              <a:t>: Spinosad, </a:t>
            </a:r>
            <a:r>
              <a:rPr lang="en-US" sz="2800" dirty="0" err="1"/>
              <a:t>Bt</a:t>
            </a:r>
            <a:r>
              <a:rPr lang="en-US" sz="2800" dirty="0"/>
              <a:t> </a:t>
            </a:r>
            <a:r>
              <a:rPr lang="en-US" sz="2800" dirty="0" err="1"/>
              <a:t>azaiwa</a:t>
            </a:r>
            <a:r>
              <a:rPr lang="en-US" sz="2800" dirty="0"/>
              <a:t>, bifenthrin, cyfluthrin, diazinon, </a:t>
            </a:r>
            <a:r>
              <a:rPr lang="en-US" sz="2800" dirty="0" err="1"/>
              <a:t>acephate</a:t>
            </a:r>
            <a:endParaRPr lang="en-US" sz="2800" dirty="0"/>
          </a:p>
        </p:txBody>
      </p:sp>
      <p:sp>
        <p:nvSpPr>
          <p:cNvPr id="9" name="TextBox 8">
            <a:extLst>
              <a:ext uri="{FF2B5EF4-FFF2-40B4-BE49-F238E27FC236}">
                <a16:creationId xmlns:a16="http://schemas.microsoft.com/office/drawing/2014/main" id="{1EF5046A-B453-4B0A-9A1E-B50D7983B20D}"/>
              </a:ext>
            </a:extLst>
          </p:cNvPr>
          <p:cNvSpPr txBox="1"/>
          <p:nvPr/>
        </p:nvSpPr>
        <p:spPr>
          <a:xfrm>
            <a:off x="5636419" y="2900362"/>
            <a:ext cx="65" cy="276999"/>
          </a:xfrm>
          <a:prstGeom prst="rect">
            <a:avLst/>
          </a:prstGeom>
          <a:noFill/>
        </p:spPr>
        <p:txBody>
          <a:bodyPr wrap="none" lIns="0" tIns="0" rIns="0" bIns="0" rtlCol="0">
            <a:spAutoFit/>
          </a:bodyPr>
          <a:lstStyle/>
          <a:p>
            <a:endParaRPr lang="en-US" dirty="0"/>
          </a:p>
        </p:txBody>
      </p:sp>
      <p:grpSp>
        <p:nvGrpSpPr>
          <p:cNvPr id="12" name="Group 11">
            <a:extLst>
              <a:ext uri="{FF2B5EF4-FFF2-40B4-BE49-F238E27FC236}">
                <a16:creationId xmlns:a16="http://schemas.microsoft.com/office/drawing/2014/main" id="{5CBAF99F-2827-4765-95EA-534BDAAC15C3}"/>
              </a:ext>
            </a:extLst>
          </p:cNvPr>
          <p:cNvGrpSpPr/>
          <p:nvPr/>
        </p:nvGrpSpPr>
        <p:grpSpPr>
          <a:xfrm>
            <a:off x="10474832" y="773846"/>
            <a:ext cx="1569529" cy="3743326"/>
            <a:chOff x="10517695" y="709489"/>
            <a:chExt cx="1569529" cy="3743326"/>
          </a:xfrm>
        </p:grpSpPr>
        <p:pic>
          <p:nvPicPr>
            <p:cNvPr id="5" name="Picture 4">
              <a:extLst>
                <a:ext uri="{FF2B5EF4-FFF2-40B4-BE49-F238E27FC236}">
                  <a16:creationId xmlns:a16="http://schemas.microsoft.com/office/drawing/2014/main" id="{5D2B34C9-5139-4A2F-8B97-B96E28C71489}"/>
                </a:ext>
              </a:extLst>
            </p:cNvPr>
            <p:cNvPicPr>
              <a:picLocks noChangeAspect="1"/>
            </p:cNvPicPr>
            <p:nvPr/>
          </p:nvPicPr>
          <p:blipFill>
            <a:blip r:embed="rId3"/>
            <a:stretch>
              <a:fillRect/>
            </a:stretch>
          </p:blipFill>
          <p:spPr>
            <a:xfrm>
              <a:off x="10517695" y="709489"/>
              <a:ext cx="1569529" cy="1871663"/>
            </a:xfrm>
            <a:prstGeom prst="rect">
              <a:avLst/>
            </a:prstGeom>
          </p:spPr>
        </p:pic>
        <p:pic>
          <p:nvPicPr>
            <p:cNvPr id="6" name="Picture 5">
              <a:extLst>
                <a:ext uri="{FF2B5EF4-FFF2-40B4-BE49-F238E27FC236}">
                  <a16:creationId xmlns:a16="http://schemas.microsoft.com/office/drawing/2014/main" id="{3DA7DCE2-3399-4733-8FDD-27F0AF474B7A}"/>
                </a:ext>
              </a:extLst>
            </p:cNvPr>
            <p:cNvPicPr>
              <a:picLocks noChangeAspect="1"/>
            </p:cNvPicPr>
            <p:nvPr/>
          </p:nvPicPr>
          <p:blipFill>
            <a:blip r:embed="rId4"/>
            <a:stretch>
              <a:fillRect/>
            </a:stretch>
          </p:blipFill>
          <p:spPr>
            <a:xfrm>
              <a:off x="10517695" y="2581152"/>
              <a:ext cx="1569529" cy="1871663"/>
            </a:xfrm>
            <a:prstGeom prst="rect">
              <a:avLst/>
            </a:prstGeom>
          </p:spPr>
        </p:pic>
        <p:pic>
          <p:nvPicPr>
            <p:cNvPr id="8" name="Graphic 7" descr="Female">
              <a:extLst>
                <a:ext uri="{FF2B5EF4-FFF2-40B4-BE49-F238E27FC236}">
                  <a16:creationId xmlns:a16="http://schemas.microsoft.com/office/drawing/2014/main" id="{5AB7FBD4-2836-4B4F-B0BF-F6C9C442341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625138" y="3516983"/>
              <a:ext cx="457200" cy="457200"/>
            </a:xfrm>
            <a:prstGeom prst="rect">
              <a:avLst/>
            </a:prstGeom>
          </p:spPr>
        </p:pic>
        <p:pic>
          <p:nvPicPr>
            <p:cNvPr id="11" name="Graphic 10" descr="Male">
              <a:extLst>
                <a:ext uri="{FF2B5EF4-FFF2-40B4-BE49-F238E27FC236}">
                  <a16:creationId xmlns:a16="http://schemas.microsoft.com/office/drawing/2014/main" id="{AFB2021B-1ECA-4421-A547-A9F0DF7A444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625138" y="1848624"/>
              <a:ext cx="457200" cy="457200"/>
            </a:xfrm>
            <a:prstGeom prst="rect">
              <a:avLst/>
            </a:prstGeom>
          </p:spPr>
        </p:pic>
      </p:grpSp>
      <p:pic>
        <p:nvPicPr>
          <p:cNvPr id="13" name="Picture 12">
            <a:extLst>
              <a:ext uri="{FF2B5EF4-FFF2-40B4-BE49-F238E27FC236}">
                <a16:creationId xmlns:a16="http://schemas.microsoft.com/office/drawing/2014/main" id="{8B25E086-2E73-4D0C-B3F1-3CD82044D643}"/>
              </a:ext>
            </a:extLst>
          </p:cNvPr>
          <p:cNvPicPr>
            <a:picLocks noChangeAspect="1"/>
          </p:cNvPicPr>
          <p:nvPr/>
        </p:nvPicPr>
        <p:blipFill>
          <a:blip r:embed="rId9"/>
          <a:stretch>
            <a:fillRect/>
          </a:stretch>
        </p:blipFill>
        <p:spPr>
          <a:xfrm>
            <a:off x="7972065" y="974292"/>
            <a:ext cx="2326482" cy="1395889"/>
          </a:xfrm>
          <a:prstGeom prst="rect">
            <a:avLst/>
          </a:prstGeom>
        </p:spPr>
      </p:pic>
      <p:pic>
        <p:nvPicPr>
          <p:cNvPr id="14" name="Picture 13">
            <a:extLst>
              <a:ext uri="{FF2B5EF4-FFF2-40B4-BE49-F238E27FC236}">
                <a16:creationId xmlns:a16="http://schemas.microsoft.com/office/drawing/2014/main" id="{D04EF1C1-800A-4072-8126-73DBF172673D}"/>
              </a:ext>
            </a:extLst>
          </p:cNvPr>
          <p:cNvPicPr>
            <a:picLocks noChangeAspect="1"/>
          </p:cNvPicPr>
          <p:nvPr/>
        </p:nvPicPr>
        <p:blipFill>
          <a:blip r:embed="rId10"/>
          <a:stretch>
            <a:fillRect/>
          </a:stretch>
        </p:blipFill>
        <p:spPr>
          <a:xfrm>
            <a:off x="9235485" y="5202972"/>
            <a:ext cx="2693580" cy="1513792"/>
          </a:xfrm>
          <a:prstGeom prst="rect">
            <a:avLst/>
          </a:prstGeom>
        </p:spPr>
      </p:pic>
      <p:pic>
        <p:nvPicPr>
          <p:cNvPr id="15" name="Picture 14">
            <a:extLst>
              <a:ext uri="{FF2B5EF4-FFF2-40B4-BE49-F238E27FC236}">
                <a16:creationId xmlns:a16="http://schemas.microsoft.com/office/drawing/2014/main" id="{74C4962C-A191-426D-A41C-E20F72B51311}"/>
              </a:ext>
            </a:extLst>
          </p:cNvPr>
          <p:cNvPicPr>
            <a:picLocks noChangeAspect="1"/>
          </p:cNvPicPr>
          <p:nvPr/>
        </p:nvPicPr>
        <p:blipFill>
          <a:blip r:embed="rId11"/>
          <a:stretch>
            <a:fillRect/>
          </a:stretch>
        </p:blipFill>
        <p:spPr>
          <a:xfrm>
            <a:off x="6491139" y="2900362"/>
            <a:ext cx="2525733" cy="2525733"/>
          </a:xfrm>
          <a:prstGeom prst="rect">
            <a:avLst/>
          </a:prstGeom>
        </p:spPr>
      </p:pic>
    </p:spTree>
    <p:extLst>
      <p:ext uri="{BB962C8B-B14F-4D97-AF65-F5344CB8AC3E}">
        <p14:creationId xmlns:p14="http://schemas.microsoft.com/office/powerpoint/2010/main" val="1003800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33BDB3-77AB-4BF1-A486-8B86E863FAFB}"/>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Pests</a:t>
            </a:r>
          </a:p>
        </p:txBody>
      </p:sp>
      <p:sp>
        <p:nvSpPr>
          <p:cNvPr id="4" name="TextBox 3">
            <a:extLst>
              <a:ext uri="{FF2B5EF4-FFF2-40B4-BE49-F238E27FC236}">
                <a16:creationId xmlns:a16="http://schemas.microsoft.com/office/drawing/2014/main" id="{77D438A9-C3F7-4E61-A886-D95AA49C05C2}"/>
              </a:ext>
            </a:extLst>
          </p:cNvPr>
          <p:cNvSpPr txBox="1"/>
          <p:nvPr/>
        </p:nvSpPr>
        <p:spPr>
          <a:xfrm>
            <a:off x="342900" y="733246"/>
            <a:ext cx="5357813" cy="6124754"/>
          </a:xfrm>
          <a:prstGeom prst="rect">
            <a:avLst/>
          </a:prstGeom>
          <a:noFill/>
        </p:spPr>
        <p:txBody>
          <a:bodyPr wrap="square" rtlCol="0">
            <a:spAutoFit/>
          </a:bodyPr>
          <a:lstStyle/>
          <a:p>
            <a:r>
              <a:rPr lang="en-US" sz="2800" b="1" dirty="0"/>
              <a:t>Tarnished Plant Bug </a:t>
            </a:r>
            <a:r>
              <a:rPr lang="en-US" sz="2800" dirty="0"/>
              <a:t>(</a:t>
            </a:r>
            <a:r>
              <a:rPr lang="en-US" sz="2800" i="1" dirty="0"/>
              <a:t>Lygus </a:t>
            </a:r>
            <a:r>
              <a:rPr lang="en-US" sz="2800" i="1" dirty="0" err="1"/>
              <a:t>lineolaris</a:t>
            </a:r>
            <a:r>
              <a:rPr lang="en-US" sz="2800" dirty="0"/>
              <a:t>) – Adult - small, flattened bug, about 1/4" in long, bronze in color with yellow and black markings. Nymphs - small, green and resemble immature aphids, black dots.</a:t>
            </a:r>
          </a:p>
          <a:p>
            <a:r>
              <a:rPr lang="en-US" sz="2800" b="1" dirty="0"/>
              <a:t>Damage</a:t>
            </a:r>
            <a:r>
              <a:rPr lang="en-US" sz="2800" dirty="0"/>
              <a:t>: Transmit diseases. Terminal growth yellow or distorted. Flowers sometimes fail to develop on one side or the whole bud aborts.</a:t>
            </a:r>
          </a:p>
          <a:p>
            <a:r>
              <a:rPr lang="en-US" sz="2800" b="1" dirty="0"/>
              <a:t>Control</a:t>
            </a:r>
            <a:r>
              <a:rPr lang="en-US" sz="2800" dirty="0"/>
              <a:t>: Remove weeds. Parasitic beneficials, carbaryl, bifenthrin</a:t>
            </a:r>
          </a:p>
        </p:txBody>
      </p:sp>
      <p:pic>
        <p:nvPicPr>
          <p:cNvPr id="5" name="Picture 4">
            <a:extLst>
              <a:ext uri="{FF2B5EF4-FFF2-40B4-BE49-F238E27FC236}">
                <a16:creationId xmlns:a16="http://schemas.microsoft.com/office/drawing/2014/main" id="{45DC556D-FA8B-48B9-A9A9-582701B78628}"/>
              </a:ext>
            </a:extLst>
          </p:cNvPr>
          <p:cNvPicPr>
            <a:picLocks noChangeAspect="1"/>
          </p:cNvPicPr>
          <p:nvPr/>
        </p:nvPicPr>
        <p:blipFill>
          <a:blip r:embed="rId3"/>
          <a:stretch>
            <a:fillRect/>
          </a:stretch>
        </p:blipFill>
        <p:spPr>
          <a:xfrm>
            <a:off x="9636732" y="1057274"/>
            <a:ext cx="2212368" cy="1871663"/>
          </a:xfrm>
          <a:prstGeom prst="rect">
            <a:avLst/>
          </a:prstGeom>
        </p:spPr>
      </p:pic>
      <p:pic>
        <p:nvPicPr>
          <p:cNvPr id="6" name="Picture 5">
            <a:extLst>
              <a:ext uri="{FF2B5EF4-FFF2-40B4-BE49-F238E27FC236}">
                <a16:creationId xmlns:a16="http://schemas.microsoft.com/office/drawing/2014/main" id="{89F5E1DD-DCDF-45D1-849A-42986C0610C2}"/>
              </a:ext>
            </a:extLst>
          </p:cNvPr>
          <p:cNvPicPr>
            <a:picLocks noChangeAspect="1"/>
          </p:cNvPicPr>
          <p:nvPr/>
        </p:nvPicPr>
        <p:blipFill rotWithShape="1">
          <a:blip r:embed="rId4"/>
          <a:srcRect l="32400" t="27027" r="17500" b="13964"/>
          <a:stretch/>
        </p:blipFill>
        <p:spPr>
          <a:xfrm>
            <a:off x="6403369" y="1076238"/>
            <a:ext cx="2871788" cy="2252720"/>
          </a:xfrm>
          <a:prstGeom prst="rect">
            <a:avLst/>
          </a:prstGeom>
        </p:spPr>
      </p:pic>
      <p:pic>
        <p:nvPicPr>
          <p:cNvPr id="7" name="Picture 6">
            <a:extLst>
              <a:ext uri="{FF2B5EF4-FFF2-40B4-BE49-F238E27FC236}">
                <a16:creationId xmlns:a16="http://schemas.microsoft.com/office/drawing/2014/main" id="{5EBAFB5F-D752-4110-B338-293FD53EAA36}"/>
              </a:ext>
            </a:extLst>
          </p:cNvPr>
          <p:cNvPicPr>
            <a:picLocks noChangeAspect="1"/>
          </p:cNvPicPr>
          <p:nvPr/>
        </p:nvPicPr>
        <p:blipFill>
          <a:blip r:embed="rId5"/>
          <a:stretch>
            <a:fillRect/>
          </a:stretch>
        </p:blipFill>
        <p:spPr>
          <a:xfrm>
            <a:off x="9858375" y="3200400"/>
            <a:ext cx="1990725" cy="1887311"/>
          </a:xfrm>
          <a:prstGeom prst="rect">
            <a:avLst/>
          </a:prstGeom>
        </p:spPr>
      </p:pic>
      <p:pic>
        <p:nvPicPr>
          <p:cNvPr id="8" name="Picture 7">
            <a:extLst>
              <a:ext uri="{FF2B5EF4-FFF2-40B4-BE49-F238E27FC236}">
                <a16:creationId xmlns:a16="http://schemas.microsoft.com/office/drawing/2014/main" id="{77BF5B8D-8265-4F3D-9F20-50F1486EDBC7}"/>
              </a:ext>
            </a:extLst>
          </p:cNvPr>
          <p:cNvPicPr>
            <a:picLocks noChangeAspect="1"/>
          </p:cNvPicPr>
          <p:nvPr/>
        </p:nvPicPr>
        <p:blipFill>
          <a:blip r:embed="rId6"/>
          <a:stretch>
            <a:fillRect/>
          </a:stretch>
        </p:blipFill>
        <p:spPr>
          <a:xfrm>
            <a:off x="6836757" y="4244067"/>
            <a:ext cx="2438400" cy="1876425"/>
          </a:xfrm>
          <a:prstGeom prst="rect">
            <a:avLst/>
          </a:prstGeom>
        </p:spPr>
      </p:pic>
    </p:spTree>
    <p:extLst>
      <p:ext uri="{BB962C8B-B14F-4D97-AF65-F5344CB8AC3E}">
        <p14:creationId xmlns:p14="http://schemas.microsoft.com/office/powerpoint/2010/main" val="2303044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2F6BCD0-C98D-4E83-8062-752A37BFC594}"/>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Pests</a:t>
            </a:r>
          </a:p>
        </p:txBody>
      </p:sp>
      <p:sp>
        <p:nvSpPr>
          <p:cNvPr id="4" name="TextBox 3">
            <a:extLst>
              <a:ext uri="{FF2B5EF4-FFF2-40B4-BE49-F238E27FC236}">
                <a16:creationId xmlns:a16="http://schemas.microsoft.com/office/drawing/2014/main" id="{440F7B8A-B016-4883-9A74-15E1B7902F23}"/>
              </a:ext>
            </a:extLst>
          </p:cNvPr>
          <p:cNvSpPr txBox="1"/>
          <p:nvPr/>
        </p:nvSpPr>
        <p:spPr>
          <a:xfrm>
            <a:off x="171449" y="830997"/>
            <a:ext cx="6543676" cy="6247864"/>
          </a:xfrm>
          <a:prstGeom prst="rect">
            <a:avLst/>
          </a:prstGeom>
          <a:noFill/>
        </p:spPr>
        <p:txBody>
          <a:bodyPr wrap="square" rtlCol="0">
            <a:spAutoFit/>
          </a:bodyPr>
          <a:lstStyle/>
          <a:p>
            <a:r>
              <a:rPr lang="en-US" sz="2500" b="1" dirty="0"/>
              <a:t>Banded cucumber beetle </a:t>
            </a:r>
            <a:r>
              <a:rPr lang="en-US" sz="2500" dirty="0"/>
              <a:t>(</a:t>
            </a:r>
            <a:r>
              <a:rPr lang="en-US" sz="2500" i="1" dirty="0" err="1"/>
              <a:t>Diabrotica</a:t>
            </a:r>
            <a:r>
              <a:rPr lang="en-US" sz="2500" i="1" dirty="0"/>
              <a:t> </a:t>
            </a:r>
            <a:r>
              <a:rPr lang="en-US" sz="2500" i="1" dirty="0" err="1"/>
              <a:t>balteata</a:t>
            </a:r>
            <a:r>
              <a:rPr lang="en-US" sz="2500" dirty="0"/>
              <a:t>) – Adult – 5-6 mm in length, greenish yellow in color with a red head. Usually, three transverse green bands across the back, a thin green stripe running down the center of the back.  Larva - initially white, may also take on a pale yellow color.</a:t>
            </a:r>
          </a:p>
          <a:p>
            <a:r>
              <a:rPr lang="en-US" sz="2500" b="1" dirty="0"/>
              <a:t>Damage</a:t>
            </a:r>
            <a:r>
              <a:rPr lang="en-US" sz="2500" dirty="0"/>
              <a:t>: Larvae feed only on the roots. Adults feed on all plant parts, may cause defoliation. Known vector of bean viruses (cowpea mosaic virus, cowpea severe mosaic virus, cowpea chlorotic mottle virus, bean rugose mosaic virus, bean mild mosaic virus, quail pea mosaic virus,).</a:t>
            </a:r>
          </a:p>
          <a:p>
            <a:r>
              <a:rPr lang="en-US" sz="2500" b="1" dirty="0"/>
              <a:t>Control</a:t>
            </a:r>
            <a:r>
              <a:rPr lang="en-US" sz="2500" dirty="0"/>
              <a:t>: parasitic nematodes, Neem, </a:t>
            </a:r>
            <a:r>
              <a:rPr lang="en-US" sz="2500" dirty="0" err="1"/>
              <a:t>pyrethrins</a:t>
            </a:r>
            <a:r>
              <a:rPr lang="en-US" sz="2500" dirty="0"/>
              <a:t>, bifenthrin, carbaryl, </a:t>
            </a:r>
            <a:r>
              <a:rPr lang="en-US" sz="2500" dirty="0" err="1"/>
              <a:t>acephate</a:t>
            </a:r>
            <a:endParaRPr lang="en-US" sz="2500" dirty="0"/>
          </a:p>
        </p:txBody>
      </p:sp>
      <p:pic>
        <p:nvPicPr>
          <p:cNvPr id="6" name="Picture 5">
            <a:extLst>
              <a:ext uri="{FF2B5EF4-FFF2-40B4-BE49-F238E27FC236}">
                <a16:creationId xmlns:a16="http://schemas.microsoft.com/office/drawing/2014/main" id="{7CD3BEA7-E6A1-4976-A4DA-E1E80AC65809}"/>
              </a:ext>
            </a:extLst>
          </p:cNvPr>
          <p:cNvPicPr>
            <a:picLocks noChangeAspect="1"/>
          </p:cNvPicPr>
          <p:nvPr/>
        </p:nvPicPr>
        <p:blipFill>
          <a:blip r:embed="rId3"/>
          <a:stretch>
            <a:fillRect/>
          </a:stretch>
        </p:blipFill>
        <p:spPr>
          <a:xfrm>
            <a:off x="8143874" y="4464306"/>
            <a:ext cx="3128963" cy="1871119"/>
          </a:xfrm>
          <a:prstGeom prst="rect">
            <a:avLst/>
          </a:prstGeom>
        </p:spPr>
      </p:pic>
      <p:pic>
        <p:nvPicPr>
          <p:cNvPr id="7" name="Picture 6">
            <a:extLst>
              <a:ext uri="{FF2B5EF4-FFF2-40B4-BE49-F238E27FC236}">
                <a16:creationId xmlns:a16="http://schemas.microsoft.com/office/drawing/2014/main" id="{CC9FAAD2-2962-440A-9AC7-6F0F8F5661C6}"/>
              </a:ext>
            </a:extLst>
          </p:cNvPr>
          <p:cNvPicPr>
            <a:picLocks noChangeAspect="1"/>
          </p:cNvPicPr>
          <p:nvPr/>
        </p:nvPicPr>
        <p:blipFill>
          <a:blip r:embed="rId4"/>
          <a:stretch>
            <a:fillRect/>
          </a:stretch>
        </p:blipFill>
        <p:spPr>
          <a:xfrm>
            <a:off x="7831929" y="1060444"/>
            <a:ext cx="3752851" cy="2666499"/>
          </a:xfrm>
          <a:prstGeom prst="rect">
            <a:avLst/>
          </a:prstGeom>
        </p:spPr>
      </p:pic>
    </p:spTree>
    <p:extLst>
      <p:ext uri="{BB962C8B-B14F-4D97-AF65-F5344CB8AC3E}">
        <p14:creationId xmlns:p14="http://schemas.microsoft.com/office/powerpoint/2010/main" val="5353353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97E811B-FE6E-4BA1-914A-0BB5481F6E45}"/>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Diseases</a:t>
            </a:r>
          </a:p>
        </p:txBody>
      </p:sp>
      <p:sp>
        <p:nvSpPr>
          <p:cNvPr id="4" name="TextBox 3">
            <a:extLst>
              <a:ext uri="{FF2B5EF4-FFF2-40B4-BE49-F238E27FC236}">
                <a16:creationId xmlns:a16="http://schemas.microsoft.com/office/drawing/2014/main" id="{C6E3787D-0798-46C7-8A1C-9318A7E2125C}"/>
              </a:ext>
            </a:extLst>
          </p:cNvPr>
          <p:cNvSpPr txBox="1"/>
          <p:nvPr/>
        </p:nvSpPr>
        <p:spPr>
          <a:xfrm>
            <a:off x="224638" y="1028700"/>
            <a:ext cx="7743825" cy="5847755"/>
          </a:xfrm>
          <a:prstGeom prst="rect">
            <a:avLst/>
          </a:prstGeom>
          <a:noFill/>
        </p:spPr>
        <p:txBody>
          <a:bodyPr wrap="square" rtlCol="0">
            <a:spAutoFit/>
          </a:bodyPr>
          <a:lstStyle/>
          <a:p>
            <a:r>
              <a:rPr lang="en-US" sz="3400" b="1" dirty="0"/>
              <a:t>Bacterial Brown Spot </a:t>
            </a:r>
            <a:r>
              <a:rPr lang="en-US" sz="3400" dirty="0"/>
              <a:t>(</a:t>
            </a:r>
            <a:r>
              <a:rPr lang="en-US" sz="3400" i="1" dirty="0"/>
              <a:t>Pseudomonas </a:t>
            </a:r>
            <a:r>
              <a:rPr lang="en-US" sz="3400" i="1" dirty="0" err="1"/>
              <a:t>syringae</a:t>
            </a:r>
            <a:r>
              <a:rPr lang="en-US" sz="3400" i="1" dirty="0"/>
              <a:t> </a:t>
            </a:r>
            <a:r>
              <a:rPr lang="en-US" sz="3400" i="1" dirty="0" err="1"/>
              <a:t>pv</a:t>
            </a:r>
            <a:r>
              <a:rPr lang="en-US" sz="3400" i="1" dirty="0"/>
              <a:t> </a:t>
            </a:r>
            <a:r>
              <a:rPr lang="en-US" sz="3400" i="1" dirty="0" err="1"/>
              <a:t>syringae</a:t>
            </a:r>
            <a:r>
              <a:rPr lang="en-US" sz="3400" dirty="0"/>
              <a:t>) – Bacterium overwinters on host weeds and plant debris.</a:t>
            </a:r>
          </a:p>
          <a:p>
            <a:r>
              <a:rPr lang="en-US" sz="3400" b="1" dirty="0"/>
              <a:t>Symptoms</a:t>
            </a:r>
            <a:r>
              <a:rPr lang="en-US" sz="3400" dirty="0"/>
              <a:t>: Small, circular necrotic spots on leaves often with narrow halo. Lesions may fall out leaving a shot hole appearance. Infects all above ground parts.</a:t>
            </a:r>
          </a:p>
          <a:p>
            <a:r>
              <a:rPr lang="en-US" sz="3400" b="1" dirty="0"/>
              <a:t>Control</a:t>
            </a:r>
            <a:r>
              <a:rPr lang="en-US" sz="3400" dirty="0"/>
              <a:t>: Remove weeds and plant debris, Avoid overhead watering. Resistant varieties. Copper.</a:t>
            </a:r>
          </a:p>
        </p:txBody>
      </p:sp>
      <p:pic>
        <p:nvPicPr>
          <p:cNvPr id="6" name="Picture 5">
            <a:extLst>
              <a:ext uri="{FF2B5EF4-FFF2-40B4-BE49-F238E27FC236}">
                <a16:creationId xmlns:a16="http://schemas.microsoft.com/office/drawing/2014/main" id="{0DE6D53C-19A6-4D42-B832-0B9665847073}"/>
              </a:ext>
            </a:extLst>
          </p:cNvPr>
          <p:cNvPicPr>
            <a:picLocks noChangeAspect="1"/>
          </p:cNvPicPr>
          <p:nvPr/>
        </p:nvPicPr>
        <p:blipFill rotWithShape="1">
          <a:blip r:embed="rId3"/>
          <a:srcRect b="11995"/>
          <a:stretch/>
        </p:blipFill>
        <p:spPr>
          <a:xfrm>
            <a:off x="8154629" y="1287036"/>
            <a:ext cx="3577438" cy="1871663"/>
          </a:xfrm>
          <a:prstGeom prst="rect">
            <a:avLst/>
          </a:prstGeom>
        </p:spPr>
      </p:pic>
      <p:pic>
        <p:nvPicPr>
          <p:cNvPr id="7" name="Picture 6">
            <a:extLst>
              <a:ext uri="{FF2B5EF4-FFF2-40B4-BE49-F238E27FC236}">
                <a16:creationId xmlns:a16="http://schemas.microsoft.com/office/drawing/2014/main" id="{77B3E9E0-0BEC-42CB-A9C8-78BC99595E99}"/>
              </a:ext>
            </a:extLst>
          </p:cNvPr>
          <p:cNvPicPr>
            <a:picLocks noChangeAspect="1"/>
          </p:cNvPicPr>
          <p:nvPr/>
        </p:nvPicPr>
        <p:blipFill>
          <a:blip r:embed="rId4"/>
          <a:stretch>
            <a:fillRect/>
          </a:stretch>
        </p:blipFill>
        <p:spPr>
          <a:xfrm>
            <a:off x="8354225" y="3676740"/>
            <a:ext cx="3492142" cy="2676495"/>
          </a:xfrm>
          <a:prstGeom prst="rect">
            <a:avLst/>
          </a:prstGeom>
        </p:spPr>
      </p:pic>
    </p:spTree>
    <p:extLst>
      <p:ext uri="{BB962C8B-B14F-4D97-AF65-F5344CB8AC3E}">
        <p14:creationId xmlns:p14="http://schemas.microsoft.com/office/powerpoint/2010/main" val="3007717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290D24-036B-4B96-BB23-1776FE02B9F8}"/>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Diseases</a:t>
            </a:r>
          </a:p>
        </p:txBody>
      </p:sp>
      <p:sp>
        <p:nvSpPr>
          <p:cNvPr id="4" name="TextBox 3">
            <a:extLst>
              <a:ext uri="{FF2B5EF4-FFF2-40B4-BE49-F238E27FC236}">
                <a16:creationId xmlns:a16="http://schemas.microsoft.com/office/drawing/2014/main" id="{9CAF71AC-569C-47FE-9FBC-3148A4CCF868}"/>
              </a:ext>
            </a:extLst>
          </p:cNvPr>
          <p:cNvSpPr txBox="1"/>
          <p:nvPr/>
        </p:nvSpPr>
        <p:spPr>
          <a:xfrm>
            <a:off x="0" y="1028700"/>
            <a:ext cx="7658100" cy="5632311"/>
          </a:xfrm>
          <a:prstGeom prst="rect">
            <a:avLst/>
          </a:prstGeom>
          <a:noFill/>
        </p:spPr>
        <p:txBody>
          <a:bodyPr wrap="square" rtlCol="0">
            <a:spAutoFit/>
          </a:bodyPr>
          <a:lstStyle/>
          <a:p>
            <a:r>
              <a:rPr lang="en-US" sz="3600" b="1" dirty="0"/>
              <a:t>Common blight </a:t>
            </a:r>
            <a:r>
              <a:rPr lang="en-US" sz="3600" dirty="0"/>
              <a:t>(</a:t>
            </a:r>
            <a:r>
              <a:rPr lang="en-US" sz="3600" i="1" dirty="0"/>
              <a:t>Xanthomonas </a:t>
            </a:r>
            <a:r>
              <a:rPr lang="en-US" sz="3600" i="1" dirty="0" err="1"/>
              <a:t>axonopodis</a:t>
            </a:r>
            <a:r>
              <a:rPr lang="en-US" sz="3600" i="1" dirty="0"/>
              <a:t> </a:t>
            </a:r>
            <a:r>
              <a:rPr lang="en-US" sz="3600" dirty="0" err="1"/>
              <a:t>pv</a:t>
            </a:r>
            <a:r>
              <a:rPr lang="en-US" sz="3600" dirty="0"/>
              <a:t> </a:t>
            </a:r>
            <a:r>
              <a:rPr lang="en-US" sz="3600" i="1" dirty="0"/>
              <a:t>phaseoli</a:t>
            </a:r>
            <a:r>
              <a:rPr lang="en-US" sz="3600" dirty="0"/>
              <a:t>) – Bacterium is seed transmissible. </a:t>
            </a:r>
          </a:p>
          <a:p>
            <a:r>
              <a:rPr lang="en-US" sz="3600" b="1" dirty="0"/>
              <a:t>Symptoms</a:t>
            </a:r>
            <a:r>
              <a:rPr lang="en-US" sz="3600" dirty="0"/>
              <a:t>: Water soaked spots developing into light brown irregular lesions with chlorotic halo. Infects all above ground parts.</a:t>
            </a:r>
          </a:p>
          <a:p>
            <a:r>
              <a:rPr lang="en-US" sz="3600" b="1" dirty="0"/>
              <a:t>Control</a:t>
            </a:r>
            <a:r>
              <a:rPr lang="en-US" sz="3600" dirty="0"/>
              <a:t>: Certified disease-free seed. Sanitation. Crop rotation. Copper. Avoid overhead watering.</a:t>
            </a:r>
          </a:p>
        </p:txBody>
      </p:sp>
      <p:pic>
        <p:nvPicPr>
          <p:cNvPr id="7" name="Picture 6">
            <a:extLst>
              <a:ext uri="{FF2B5EF4-FFF2-40B4-BE49-F238E27FC236}">
                <a16:creationId xmlns:a16="http://schemas.microsoft.com/office/drawing/2014/main" id="{7FED4DEA-410F-45E7-BBE3-3FAA0C8D7753}"/>
              </a:ext>
            </a:extLst>
          </p:cNvPr>
          <p:cNvPicPr>
            <a:picLocks noChangeAspect="1"/>
          </p:cNvPicPr>
          <p:nvPr/>
        </p:nvPicPr>
        <p:blipFill>
          <a:blip r:embed="rId3"/>
          <a:stretch>
            <a:fillRect/>
          </a:stretch>
        </p:blipFill>
        <p:spPr>
          <a:xfrm>
            <a:off x="7658100" y="969673"/>
            <a:ext cx="3455194" cy="2320276"/>
          </a:xfrm>
          <a:prstGeom prst="rect">
            <a:avLst/>
          </a:prstGeom>
        </p:spPr>
      </p:pic>
      <p:pic>
        <p:nvPicPr>
          <p:cNvPr id="8" name="Picture 7">
            <a:extLst>
              <a:ext uri="{FF2B5EF4-FFF2-40B4-BE49-F238E27FC236}">
                <a16:creationId xmlns:a16="http://schemas.microsoft.com/office/drawing/2014/main" id="{C3B72568-622B-497E-92C9-E09A3228ED31}"/>
              </a:ext>
            </a:extLst>
          </p:cNvPr>
          <p:cNvPicPr>
            <a:picLocks noChangeAspect="1"/>
          </p:cNvPicPr>
          <p:nvPr/>
        </p:nvPicPr>
        <p:blipFill>
          <a:blip r:embed="rId4"/>
          <a:stretch>
            <a:fillRect/>
          </a:stretch>
        </p:blipFill>
        <p:spPr>
          <a:xfrm>
            <a:off x="8384051" y="3438048"/>
            <a:ext cx="2372056" cy="3419952"/>
          </a:xfrm>
          <a:prstGeom prst="rect">
            <a:avLst/>
          </a:prstGeom>
        </p:spPr>
      </p:pic>
    </p:spTree>
    <p:extLst>
      <p:ext uri="{BB962C8B-B14F-4D97-AF65-F5344CB8AC3E}">
        <p14:creationId xmlns:p14="http://schemas.microsoft.com/office/powerpoint/2010/main" val="12854837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3BBC93-0693-4527-94A5-74F05D6B3E48}"/>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Diseases</a:t>
            </a:r>
          </a:p>
        </p:txBody>
      </p:sp>
      <p:sp>
        <p:nvSpPr>
          <p:cNvPr id="4" name="TextBox 3">
            <a:extLst>
              <a:ext uri="{FF2B5EF4-FFF2-40B4-BE49-F238E27FC236}">
                <a16:creationId xmlns:a16="http://schemas.microsoft.com/office/drawing/2014/main" id="{109E23A1-3578-43FB-AE3A-FC035DC8429E}"/>
              </a:ext>
            </a:extLst>
          </p:cNvPr>
          <p:cNvSpPr txBox="1"/>
          <p:nvPr/>
        </p:nvSpPr>
        <p:spPr>
          <a:xfrm>
            <a:off x="263735" y="856357"/>
            <a:ext cx="7229475" cy="6001643"/>
          </a:xfrm>
          <a:prstGeom prst="rect">
            <a:avLst/>
          </a:prstGeom>
          <a:noFill/>
        </p:spPr>
        <p:txBody>
          <a:bodyPr wrap="square" rtlCol="0">
            <a:spAutoFit/>
          </a:bodyPr>
          <a:lstStyle/>
          <a:p>
            <a:r>
              <a:rPr lang="en-US" sz="3200" b="1" dirty="0"/>
              <a:t>Halo blight </a:t>
            </a:r>
            <a:r>
              <a:rPr lang="en-US" sz="3200" dirty="0"/>
              <a:t>(</a:t>
            </a:r>
            <a:r>
              <a:rPr lang="en-US" sz="3200" i="1" dirty="0"/>
              <a:t>Pseudomonas </a:t>
            </a:r>
            <a:r>
              <a:rPr lang="en-US" sz="3200" i="1" dirty="0" err="1"/>
              <a:t>syringae</a:t>
            </a:r>
            <a:r>
              <a:rPr lang="en-US" sz="3200" dirty="0"/>
              <a:t> </a:t>
            </a:r>
            <a:r>
              <a:rPr lang="en-US" sz="3200" dirty="0" err="1"/>
              <a:t>pv</a:t>
            </a:r>
            <a:r>
              <a:rPr lang="en-US" sz="3200" dirty="0"/>
              <a:t> </a:t>
            </a:r>
            <a:r>
              <a:rPr lang="en-US" sz="3200" i="1" dirty="0" err="1"/>
              <a:t>phaseolicola</a:t>
            </a:r>
            <a:r>
              <a:rPr lang="en-US" sz="3200" dirty="0"/>
              <a:t>) – Bacterium is seed transmissible. Can survive a year in plant debris.</a:t>
            </a:r>
          </a:p>
          <a:p>
            <a:r>
              <a:rPr lang="en-US" sz="3200" b="1" dirty="0"/>
              <a:t>Symptoms</a:t>
            </a:r>
            <a:r>
              <a:rPr lang="en-US" sz="3200" dirty="0"/>
              <a:t>: Small, angular water-soaked lesions on leaf underside developing into reddish-brown necrotic lesions with halo. Water-soaked pod lesions may ooze bacteria.</a:t>
            </a:r>
          </a:p>
          <a:p>
            <a:r>
              <a:rPr lang="en-US" sz="3200" b="1" dirty="0"/>
              <a:t>Control</a:t>
            </a:r>
            <a:r>
              <a:rPr lang="en-US" sz="3200" dirty="0"/>
              <a:t>: Certified disease-free seed, sanitation, copper. Avoid overhead watering.</a:t>
            </a:r>
          </a:p>
        </p:txBody>
      </p:sp>
      <p:pic>
        <p:nvPicPr>
          <p:cNvPr id="5" name="Picture 4">
            <a:extLst>
              <a:ext uri="{FF2B5EF4-FFF2-40B4-BE49-F238E27FC236}">
                <a16:creationId xmlns:a16="http://schemas.microsoft.com/office/drawing/2014/main" id="{B1A037AB-840E-4D81-B2C6-B17D9B1841EC}"/>
              </a:ext>
            </a:extLst>
          </p:cNvPr>
          <p:cNvPicPr>
            <a:picLocks noChangeAspect="1"/>
          </p:cNvPicPr>
          <p:nvPr/>
        </p:nvPicPr>
        <p:blipFill>
          <a:blip r:embed="rId3"/>
          <a:stretch>
            <a:fillRect/>
          </a:stretch>
        </p:blipFill>
        <p:spPr>
          <a:xfrm>
            <a:off x="9401175" y="664428"/>
            <a:ext cx="2790825" cy="1817048"/>
          </a:xfrm>
          <a:prstGeom prst="rect">
            <a:avLst/>
          </a:prstGeom>
        </p:spPr>
      </p:pic>
      <p:pic>
        <p:nvPicPr>
          <p:cNvPr id="6" name="Picture 5">
            <a:extLst>
              <a:ext uri="{FF2B5EF4-FFF2-40B4-BE49-F238E27FC236}">
                <a16:creationId xmlns:a16="http://schemas.microsoft.com/office/drawing/2014/main" id="{DBE31E11-4E6E-4031-A513-4742650FB61D}"/>
              </a:ext>
            </a:extLst>
          </p:cNvPr>
          <p:cNvPicPr>
            <a:picLocks noChangeAspect="1"/>
          </p:cNvPicPr>
          <p:nvPr/>
        </p:nvPicPr>
        <p:blipFill>
          <a:blip r:embed="rId4"/>
          <a:stretch>
            <a:fillRect/>
          </a:stretch>
        </p:blipFill>
        <p:spPr>
          <a:xfrm>
            <a:off x="8313528" y="4419600"/>
            <a:ext cx="3878472" cy="2608838"/>
          </a:xfrm>
          <a:prstGeom prst="rect">
            <a:avLst/>
          </a:prstGeom>
        </p:spPr>
      </p:pic>
      <p:pic>
        <p:nvPicPr>
          <p:cNvPr id="7" name="Picture 6">
            <a:extLst>
              <a:ext uri="{FF2B5EF4-FFF2-40B4-BE49-F238E27FC236}">
                <a16:creationId xmlns:a16="http://schemas.microsoft.com/office/drawing/2014/main" id="{DA108287-C61E-4FE3-A8A3-71400B647AA5}"/>
              </a:ext>
            </a:extLst>
          </p:cNvPr>
          <p:cNvPicPr>
            <a:picLocks noChangeAspect="1"/>
          </p:cNvPicPr>
          <p:nvPr/>
        </p:nvPicPr>
        <p:blipFill>
          <a:blip r:embed="rId5"/>
          <a:stretch>
            <a:fillRect/>
          </a:stretch>
        </p:blipFill>
        <p:spPr>
          <a:xfrm>
            <a:off x="8112919" y="2406773"/>
            <a:ext cx="3062287" cy="1969752"/>
          </a:xfrm>
          <a:prstGeom prst="rect">
            <a:avLst/>
          </a:prstGeom>
        </p:spPr>
      </p:pic>
    </p:spTree>
    <p:extLst>
      <p:ext uri="{BB962C8B-B14F-4D97-AF65-F5344CB8AC3E}">
        <p14:creationId xmlns:p14="http://schemas.microsoft.com/office/powerpoint/2010/main" val="3147559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2B8E0E-0790-47EE-B212-5A78A67720A9}"/>
              </a:ext>
            </a:extLst>
          </p:cNvPr>
          <p:cNvSpPr txBox="1"/>
          <p:nvPr/>
        </p:nvSpPr>
        <p:spPr>
          <a:xfrm>
            <a:off x="265507" y="799914"/>
            <a:ext cx="7920039" cy="56938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Fabaceae</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(formerly Leguminosae) Characteristics:</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Alternating, compound leaf arrangement</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dirty="0">
                <a:solidFill>
                  <a:prstClr val="black"/>
                </a:solidFill>
                <a:latin typeface="Calibri" panose="020F0502020204030204"/>
              </a:rPr>
              <a:t>Stipules – outgrowth on each side of leafstalk base</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71500" indent="-571500">
              <a:buFont typeface="Arial" panose="020B0604020202020204" pitchFamily="34" charset="0"/>
              <a:buChar cha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Flower of legume </a:t>
            </a: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vegetables (papilionaceous)</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1028700" marR="0" lvl="1"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Five petals (Standard, Wing (2), Keel (2))</a:t>
            </a:r>
          </a:p>
          <a:p>
            <a:pPr marL="1028700" marR="0" lvl="1"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dirty="0">
                <a:solidFill>
                  <a:prstClr val="black"/>
                </a:solidFill>
                <a:latin typeface="Calibri" panose="020F0502020204030204"/>
              </a:rPr>
              <a:t>Nine fused stamens and one single stamen</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71500" lvl="0" indent="-571500">
              <a:buFont typeface="Arial" panose="020B0604020202020204" pitchFamily="34" charset="0"/>
              <a:buChar cha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Fruit is a </a:t>
            </a:r>
            <a:r>
              <a:rPr lang="en-US" sz="2800" dirty="0">
                <a:solidFill>
                  <a:prstClr val="black"/>
                </a:solidFill>
              </a:rPr>
              <a:t>legume (pod) - simple dry fruit that usually dehisces (opens along a seam) on two sides.</a:t>
            </a:r>
          </a:p>
          <a:p>
            <a:pPr marL="571500" lvl="0" indent="-571500">
              <a:buFont typeface="Arial" panose="020B0604020202020204" pitchFamily="34" charset="0"/>
              <a:buChar char="•"/>
            </a:pPr>
            <a:r>
              <a:rPr lang="en-US" sz="2800" dirty="0">
                <a:solidFill>
                  <a:prstClr val="black"/>
                </a:solidFill>
              </a:rPr>
              <a:t>Most plants in the Fabaceae family form symbiotic associations with bacteria which live in nodules on their roots and fix nitrogen.</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FE263B2E-067C-447F-A0D0-A2507877612A}"/>
              </a:ext>
            </a:extLst>
          </p:cNvPr>
          <p:cNvSpPr txBox="1"/>
          <p:nvPr/>
        </p:nvSpPr>
        <p:spPr>
          <a:xfrm>
            <a:off x="4225527" y="-31083"/>
            <a:ext cx="374094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Legumes</a:t>
            </a:r>
          </a:p>
        </p:txBody>
      </p:sp>
      <p:grpSp>
        <p:nvGrpSpPr>
          <p:cNvPr id="10" name="Group 9">
            <a:extLst>
              <a:ext uri="{FF2B5EF4-FFF2-40B4-BE49-F238E27FC236}">
                <a16:creationId xmlns:a16="http://schemas.microsoft.com/office/drawing/2014/main" id="{1C095F2B-DD07-4592-AC18-F1015E4E401B}"/>
              </a:ext>
            </a:extLst>
          </p:cNvPr>
          <p:cNvGrpSpPr/>
          <p:nvPr/>
        </p:nvGrpSpPr>
        <p:grpSpPr>
          <a:xfrm>
            <a:off x="9572624" y="880878"/>
            <a:ext cx="2157413" cy="2946030"/>
            <a:chOff x="9944100" y="430582"/>
            <a:chExt cx="1847850" cy="2531692"/>
          </a:xfrm>
        </p:grpSpPr>
        <p:pic>
          <p:nvPicPr>
            <p:cNvPr id="6" name="Picture 5">
              <a:extLst>
                <a:ext uri="{FF2B5EF4-FFF2-40B4-BE49-F238E27FC236}">
                  <a16:creationId xmlns:a16="http://schemas.microsoft.com/office/drawing/2014/main" id="{69C358FA-CEA0-45C0-A422-FA92E2A66B7B}"/>
                </a:ext>
              </a:extLst>
            </p:cNvPr>
            <p:cNvPicPr>
              <a:picLocks noChangeAspect="1"/>
            </p:cNvPicPr>
            <p:nvPr/>
          </p:nvPicPr>
          <p:blipFill>
            <a:blip r:embed="rId3"/>
            <a:stretch>
              <a:fillRect/>
            </a:stretch>
          </p:blipFill>
          <p:spPr>
            <a:xfrm>
              <a:off x="9944100" y="495299"/>
              <a:ext cx="1847850" cy="2466975"/>
            </a:xfrm>
            <a:prstGeom prst="rect">
              <a:avLst/>
            </a:prstGeom>
          </p:spPr>
        </p:pic>
        <p:sp>
          <p:nvSpPr>
            <p:cNvPr id="7" name="TextBox 6">
              <a:extLst>
                <a:ext uri="{FF2B5EF4-FFF2-40B4-BE49-F238E27FC236}">
                  <a16:creationId xmlns:a16="http://schemas.microsoft.com/office/drawing/2014/main" id="{FBC19E2B-0C43-4D1A-BF6F-EF904C99A88D}"/>
                </a:ext>
              </a:extLst>
            </p:cNvPr>
            <p:cNvSpPr txBox="1"/>
            <p:nvPr/>
          </p:nvSpPr>
          <p:spPr>
            <a:xfrm>
              <a:off x="10564415" y="430582"/>
              <a:ext cx="942975" cy="369332"/>
            </a:xfrm>
            <a:prstGeom prst="rect">
              <a:avLst/>
            </a:prstGeom>
            <a:noFill/>
          </p:spPr>
          <p:txBody>
            <a:bodyPr wrap="square" rtlCol="0">
              <a:spAutoFit/>
            </a:bodyPr>
            <a:lstStyle/>
            <a:p>
              <a:r>
                <a:rPr lang="en-US" dirty="0"/>
                <a:t>Stipules</a:t>
              </a:r>
            </a:p>
          </p:txBody>
        </p:sp>
        <p:cxnSp>
          <p:nvCxnSpPr>
            <p:cNvPr id="9" name="Straight Arrow Connector 8">
              <a:extLst>
                <a:ext uri="{FF2B5EF4-FFF2-40B4-BE49-F238E27FC236}">
                  <a16:creationId xmlns:a16="http://schemas.microsoft.com/office/drawing/2014/main" id="{471A3B90-F890-4A43-A11A-1B18B017A079}"/>
                </a:ext>
              </a:extLst>
            </p:cNvPr>
            <p:cNvCxnSpPr/>
            <p:nvPr/>
          </p:nvCxnSpPr>
          <p:spPr>
            <a:xfrm flipH="1">
              <a:off x="10564415" y="799914"/>
              <a:ext cx="303610" cy="928872"/>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pic>
        <p:nvPicPr>
          <p:cNvPr id="23" name="Picture 22">
            <a:extLst>
              <a:ext uri="{FF2B5EF4-FFF2-40B4-BE49-F238E27FC236}">
                <a16:creationId xmlns:a16="http://schemas.microsoft.com/office/drawing/2014/main" id="{0F463371-0DB5-4DDA-9F02-0C8446AFF7F0}"/>
              </a:ext>
            </a:extLst>
          </p:cNvPr>
          <p:cNvPicPr>
            <a:picLocks noChangeAspect="1"/>
          </p:cNvPicPr>
          <p:nvPr/>
        </p:nvPicPr>
        <p:blipFill>
          <a:blip r:embed="rId4"/>
          <a:stretch>
            <a:fillRect/>
          </a:stretch>
        </p:blipFill>
        <p:spPr>
          <a:xfrm>
            <a:off x="8816973" y="4205286"/>
            <a:ext cx="3289299" cy="2466975"/>
          </a:xfrm>
          <a:prstGeom prst="rect">
            <a:avLst/>
          </a:prstGeom>
        </p:spPr>
      </p:pic>
    </p:spTree>
    <p:extLst>
      <p:ext uri="{BB962C8B-B14F-4D97-AF65-F5344CB8AC3E}">
        <p14:creationId xmlns:p14="http://schemas.microsoft.com/office/powerpoint/2010/main" val="2099797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410ECFD-DFD6-4286-8DDD-DE03737767C7}"/>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Diseases</a:t>
            </a:r>
          </a:p>
        </p:txBody>
      </p:sp>
      <p:sp>
        <p:nvSpPr>
          <p:cNvPr id="4" name="TextBox 3">
            <a:extLst>
              <a:ext uri="{FF2B5EF4-FFF2-40B4-BE49-F238E27FC236}">
                <a16:creationId xmlns:a16="http://schemas.microsoft.com/office/drawing/2014/main" id="{17A49506-8A1D-4F42-B2C5-3D7F6668A1F7}"/>
              </a:ext>
            </a:extLst>
          </p:cNvPr>
          <p:cNvSpPr txBox="1"/>
          <p:nvPr/>
        </p:nvSpPr>
        <p:spPr>
          <a:xfrm>
            <a:off x="216693" y="830997"/>
            <a:ext cx="6200776" cy="6093976"/>
          </a:xfrm>
          <a:prstGeom prst="rect">
            <a:avLst/>
          </a:prstGeom>
          <a:noFill/>
        </p:spPr>
        <p:txBody>
          <a:bodyPr wrap="square" rtlCol="0">
            <a:spAutoFit/>
          </a:bodyPr>
          <a:lstStyle/>
          <a:p>
            <a:r>
              <a:rPr lang="en-US" sz="3000" b="1" dirty="0"/>
              <a:t>Anthracnose</a:t>
            </a:r>
            <a:r>
              <a:rPr lang="en-US" sz="3000" dirty="0"/>
              <a:t> (</a:t>
            </a:r>
            <a:r>
              <a:rPr lang="en-US" sz="3000" i="1" dirty="0"/>
              <a:t>Colletotrichum </a:t>
            </a:r>
            <a:r>
              <a:rPr lang="en-US" sz="3000" i="1" dirty="0" err="1"/>
              <a:t>lindemuthianum</a:t>
            </a:r>
            <a:r>
              <a:rPr lang="en-US" sz="3000" dirty="0"/>
              <a:t>)</a:t>
            </a:r>
          </a:p>
          <a:p>
            <a:r>
              <a:rPr lang="en-US" sz="3000" b="1" dirty="0"/>
              <a:t>Symptoms</a:t>
            </a:r>
            <a:r>
              <a:rPr lang="en-US" sz="3000" dirty="0"/>
              <a:t>: Black, sunken lesions about ½ inch in diameter develop on stems, pods and seedling leaves (cotyledons) but are most prominent on pods. Lesions may develop salmon-colored ooze, and the veins on lower leaf surfaces turn black. May be seed-borne, survives for 2 years in soil on crop debris.</a:t>
            </a:r>
          </a:p>
          <a:p>
            <a:r>
              <a:rPr lang="en-US" sz="3000" b="1" dirty="0"/>
              <a:t>Control</a:t>
            </a:r>
            <a:r>
              <a:rPr lang="en-US" sz="3000" dirty="0"/>
              <a:t>: Certified seed. Sanitation. Copper. Chlorothalonil.</a:t>
            </a:r>
          </a:p>
        </p:txBody>
      </p:sp>
      <p:pic>
        <p:nvPicPr>
          <p:cNvPr id="6" name="Picture 5">
            <a:extLst>
              <a:ext uri="{FF2B5EF4-FFF2-40B4-BE49-F238E27FC236}">
                <a16:creationId xmlns:a16="http://schemas.microsoft.com/office/drawing/2014/main" id="{76A77E29-764A-4D1F-BABB-A297BC1821B3}"/>
              </a:ext>
            </a:extLst>
          </p:cNvPr>
          <p:cNvPicPr>
            <a:picLocks noChangeAspect="1"/>
          </p:cNvPicPr>
          <p:nvPr/>
        </p:nvPicPr>
        <p:blipFill>
          <a:blip r:embed="rId3"/>
          <a:stretch>
            <a:fillRect/>
          </a:stretch>
        </p:blipFill>
        <p:spPr>
          <a:xfrm>
            <a:off x="7117554" y="1385887"/>
            <a:ext cx="4514852" cy="2257426"/>
          </a:xfrm>
          <a:prstGeom prst="rect">
            <a:avLst/>
          </a:prstGeom>
        </p:spPr>
      </p:pic>
      <p:pic>
        <p:nvPicPr>
          <p:cNvPr id="7" name="Picture 6">
            <a:extLst>
              <a:ext uri="{FF2B5EF4-FFF2-40B4-BE49-F238E27FC236}">
                <a16:creationId xmlns:a16="http://schemas.microsoft.com/office/drawing/2014/main" id="{19F5F47E-3938-485A-98AF-B56E5D494F07}"/>
              </a:ext>
            </a:extLst>
          </p:cNvPr>
          <p:cNvPicPr>
            <a:picLocks noChangeAspect="1"/>
          </p:cNvPicPr>
          <p:nvPr/>
        </p:nvPicPr>
        <p:blipFill>
          <a:blip r:embed="rId4"/>
          <a:stretch>
            <a:fillRect/>
          </a:stretch>
        </p:blipFill>
        <p:spPr>
          <a:xfrm>
            <a:off x="7335707" y="4071938"/>
            <a:ext cx="4082387" cy="2388335"/>
          </a:xfrm>
          <a:prstGeom prst="rect">
            <a:avLst/>
          </a:prstGeom>
        </p:spPr>
      </p:pic>
    </p:spTree>
    <p:extLst>
      <p:ext uri="{BB962C8B-B14F-4D97-AF65-F5344CB8AC3E}">
        <p14:creationId xmlns:p14="http://schemas.microsoft.com/office/powerpoint/2010/main" val="15259856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45C501-BCCA-46A0-BAEE-90221D00B68F}"/>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Diseases</a:t>
            </a:r>
          </a:p>
        </p:txBody>
      </p:sp>
      <p:sp>
        <p:nvSpPr>
          <p:cNvPr id="4" name="Rectangle 3">
            <a:extLst>
              <a:ext uri="{FF2B5EF4-FFF2-40B4-BE49-F238E27FC236}">
                <a16:creationId xmlns:a16="http://schemas.microsoft.com/office/drawing/2014/main" id="{D7D4FFB7-2C4A-479B-BC9F-1CD5C46D7EF4}"/>
              </a:ext>
            </a:extLst>
          </p:cNvPr>
          <p:cNvSpPr/>
          <p:nvPr/>
        </p:nvSpPr>
        <p:spPr>
          <a:xfrm>
            <a:off x="269081" y="830997"/>
            <a:ext cx="6096000" cy="5262979"/>
          </a:xfrm>
          <a:prstGeom prst="rect">
            <a:avLst/>
          </a:prstGeom>
        </p:spPr>
        <p:txBody>
          <a:bodyPr>
            <a:spAutoFit/>
          </a:bodyPr>
          <a:lstStyle/>
          <a:p>
            <a:r>
              <a:rPr lang="en-US" sz="2800" b="1" dirty="0"/>
              <a:t>Bean rust </a:t>
            </a:r>
            <a:r>
              <a:rPr lang="en-US" sz="2800" dirty="0"/>
              <a:t>(</a:t>
            </a:r>
            <a:r>
              <a:rPr lang="en-US" sz="2800" i="1" dirty="0" err="1"/>
              <a:t>Uromyces</a:t>
            </a:r>
            <a:r>
              <a:rPr lang="en-US" sz="2800" i="1" dirty="0"/>
              <a:t> </a:t>
            </a:r>
            <a:r>
              <a:rPr lang="en-US" sz="2800" i="1" dirty="0" err="1"/>
              <a:t>appendiculaters</a:t>
            </a:r>
            <a:r>
              <a:rPr lang="en-US" sz="2800" dirty="0"/>
              <a:t>) – fungus survives in the soil, on plant debris and even on poles used the previous year. </a:t>
            </a:r>
          </a:p>
          <a:p>
            <a:r>
              <a:rPr lang="en-US" sz="2800" b="1" dirty="0"/>
              <a:t>Symptoms</a:t>
            </a:r>
            <a:r>
              <a:rPr lang="en-US" sz="2800" dirty="0"/>
              <a:t>: mainly a disease of leaves that causes rust-colored spots to form on the leaf surface. Severely infected leaves turn yellow, wilt, and fall off. Stems and pods may also be infected.</a:t>
            </a:r>
          </a:p>
          <a:p>
            <a:r>
              <a:rPr lang="en-US" sz="2800" b="1" dirty="0"/>
              <a:t>Control</a:t>
            </a:r>
            <a:r>
              <a:rPr lang="en-US" sz="2800" dirty="0"/>
              <a:t>: Remove plant debris, Chlorothalonil, Sulfur, Avoid overhead watering.</a:t>
            </a:r>
          </a:p>
        </p:txBody>
      </p:sp>
      <p:pic>
        <p:nvPicPr>
          <p:cNvPr id="5" name="Picture 4">
            <a:extLst>
              <a:ext uri="{FF2B5EF4-FFF2-40B4-BE49-F238E27FC236}">
                <a16:creationId xmlns:a16="http://schemas.microsoft.com/office/drawing/2014/main" id="{C9950519-3B9D-460B-B747-14FFA9871C08}"/>
              </a:ext>
            </a:extLst>
          </p:cNvPr>
          <p:cNvPicPr>
            <a:picLocks noChangeAspect="1"/>
          </p:cNvPicPr>
          <p:nvPr/>
        </p:nvPicPr>
        <p:blipFill>
          <a:blip r:embed="rId3"/>
          <a:stretch>
            <a:fillRect/>
          </a:stretch>
        </p:blipFill>
        <p:spPr>
          <a:xfrm>
            <a:off x="9979819" y="1076325"/>
            <a:ext cx="1943100" cy="2352675"/>
          </a:xfrm>
          <a:prstGeom prst="rect">
            <a:avLst/>
          </a:prstGeom>
        </p:spPr>
      </p:pic>
      <p:pic>
        <p:nvPicPr>
          <p:cNvPr id="6" name="Picture 5">
            <a:extLst>
              <a:ext uri="{FF2B5EF4-FFF2-40B4-BE49-F238E27FC236}">
                <a16:creationId xmlns:a16="http://schemas.microsoft.com/office/drawing/2014/main" id="{48C797C8-477B-4DAE-A244-68252A449F4D}"/>
              </a:ext>
            </a:extLst>
          </p:cNvPr>
          <p:cNvPicPr>
            <a:picLocks noChangeAspect="1"/>
          </p:cNvPicPr>
          <p:nvPr/>
        </p:nvPicPr>
        <p:blipFill>
          <a:blip r:embed="rId4"/>
          <a:stretch>
            <a:fillRect/>
          </a:stretch>
        </p:blipFill>
        <p:spPr>
          <a:xfrm>
            <a:off x="7267575" y="1323975"/>
            <a:ext cx="2171700" cy="2105025"/>
          </a:xfrm>
          <a:prstGeom prst="rect">
            <a:avLst/>
          </a:prstGeom>
        </p:spPr>
      </p:pic>
      <p:pic>
        <p:nvPicPr>
          <p:cNvPr id="7" name="Picture 6">
            <a:extLst>
              <a:ext uri="{FF2B5EF4-FFF2-40B4-BE49-F238E27FC236}">
                <a16:creationId xmlns:a16="http://schemas.microsoft.com/office/drawing/2014/main" id="{BA773A3C-1F02-4A4E-8B5E-2D7886071E4E}"/>
              </a:ext>
            </a:extLst>
          </p:cNvPr>
          <p:cNvPicPr>
            <a:picLocks noChangeAspect="1"/>
          </p:cNvPicPr>
          <p:nvPr/>
        </p:nvPicPr>
        <p:blipFill>
          <a:blip r:embed="rId5"/>
          <a:stretch>
            <a:fillRect/>
          </a:stretch>
        </p:blipFill>
        <p:spPr>
          <a:xfrm>
            <a:off x="9979819" y="3761433"/>
            <a:ext cx="1790997" cy="2691753"/>
          </a:xfrm>
          <a:prstGeom prst="rect">
            <a:avLst/>
          </a:prstGeom>
        </p:spPr>
      </p:pic>
      <p:pic>
        <p:nvPicPr>
          <p:cNvPr id="8" name="Picture 7">
            <a:extLst>
              <a:ext uri="{FF2B5EF4-FFF2-40B4-BE49-F238E27FC236}">
                <a16:creationId xmlns:a16="http://schemas.microsoft.com/office/drawing/2014/main" id="{A324A67D-727B-415E-BA15-B1A243E1B553}"/>
              </a:ext>
            </a:extLst>
          </p:cNvPr>
          <p:cNvPicPr>
            <a:picLocks noChangeAspect="1"/>
          </p:cNvPicPr>
          <p:nvPr/>
        </p:nvPicPr>
        <p:blipFill>
          <a:blip r:embed="rId6"/>
          <a:stretch>
            <a:fillRect/>
          </a:stretch>
        </p:blipFill>
        <p:spPr>
          <a:xfrm>
            <a:off x="6586538" y="4313521"/>
            <a:ext cx="3133724" cy="2087787"/>
          </a:xfrm>
          <a:prstGeom prst="rect">
            <a:avLst/>
          </a:prstGeom>
        </p:spPr>
      </p:pic>
    </p:spTree>
    <p:extLst>
      <p:ext uri="{BB962C8B-B14F-4D97-AF65-F5344CB8AC3E}">
        <p14:creationId xmlns:p14="http://schemas.microsoft.com/office/powerpoint/2010/main" val="38471930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6346E4-5CA6-4C71-AC72-FC0BBEC63F34}"/>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Diseases</a:t>
            </a:r>
          </a:p>
        </p:txBody>
      </p:sp>
      <p:sp>
        <p:nvSpPr>
          <p:cNvPr id="4" name="Rectangle 3">
            <a:extLst>
              <a:ext uri="{FF2B5EF4-FFF2-40B4-BE49-F238E27FC236}">
                <a16:creationId xmlns:a16="http://schemas.microsoft.com/office/drawing/2014/main" id="{BD1E3FAC-9548-484F-8410-F0D4C6789B93}"/>
              </a:ext>
            </a:extLst>
          </p:cNvPr>
          <p:cNvSpPr/>
          <p:nvPr/>
        </p:nvSpPr>
        <p:spPr>
          <a:xfrm>
            <a:off x="218947" y="986909"/>
            <a:ext cx="5738941" cy="5262979"/>
          </a:xfrm>
          <a:prstGeom prst="rect">
            <a:avLst/>
          </a:prstGeom>
        </p:spPr>
        <p:txBody>
          <a:bodyPr wrap="square">
            <a:spAutoFit/>
          </a:bodyPr>
          <a:lstStyle/>
          <a:p>
            <a:r>
              <a:rPr lang="en-US" sz="2800" b="1" dirty="0"/>
              <a:t>Alternaria leaf spot </a:t>
            </a:r>
            <a:r>
              <a:rPr lang="en-US" sz="2800" dirty="0"/>
              <a:t>(</a:t>
            </a:r>
            <a:r>
              <a:rPr lang="en-US" sz="2800" i="1" dirty="0"/>
              <a:t>Alternaria </a:t>
            </a:r>
            <a:r>
              <a:rPr lang="en-US" sz="2800" i="1" dirty="0" err="1"/>
              <a:t>alternata</a:t>
            </a:r>
            <a:r>
              <a:rPr lang="en-US" sz="2800" dirty="0"/>
              <a:t>)</a:t>
            </a:r>
          </a:p>
          <a:p>
            <a:r>
              <a:rPr lang="en-US" sz="2800" b="1" dirty="0"/>
              <a:t>Symptoms</a:t>
            </a:r>
            <a:r>
              <a:rPr lang="en-US" sz="2800" dirty="0"/>
              <a:t>: Small irregular brown lesions on leaves which expand and turn gray-brown or dark brown with concentric zones; older areas of lesions may dry out and drop from leaves causing shot hole; lesions coalesce to form large necrotic patches.</a:t>
            </a:r>
          </a:p>
          <a:p>
            <a:r>
              <a:rPr lang="en-US" sz="2800" b="1" dirty="0"/>
              <a:t>Control</a:t>
            </a:r>
            <a:r>
              <a:rPr lang="en-US" sz="2800" dirty="0"/>
              <a:t>: Maintain plant nutrient health; sulfur, copper, chlorothalonil.</a:t>
            </a:r>
          </a:p>
        </p:txBody>
      </p:sp>
      <p:pic>
        <p:nvPicPr>
          <p:cNvPr id="5" name="Picture 4">
            <a:extLst>
              <a:ext uri="{FF2B5EF4-FFF2-40B4-BE49-F238E27FC236}">
                <a16:creationId xmlns:a16="http://schemas.microsoft.com/office/drawing/2014/main" id="{606D3975-B9AE-4366-83A9-1C768B2B4DF4}"/>
              </a:ext>
            </a:extLst>
          </p:cNvPr>
          <p:cNvPicPr>
            <a:picLocks noChangeAspect="1"/>
          </p:cNvPicPr>
          <p:nvPr/>
        </p:nvPicPr>
        <p:blipFill>
          <a:blip r:embed="rId3"/>
          <a:stretch>
            <a:fillRect/>
          </a:stretch>
        </p:blipFill>
        <p:spPr>
          <a:xfrm>
            <a:off x="6909415" y="986909"/>
            <a:ext cx="3931008" cy="5667352"/>
          </a:xfrm>
          <a:prstGeom prst="rect">
            <a:avLst/>
          </a:prstGeom>
        </p:spPr>
      </p:pic>
    </p:spTree>
    <p:extLst>
      <p:ext uri="{BB962C8B-B14F-4D97-AF65-F5344CB8AC3E}">
        <p14:creationId xmlns:p14="http://schemas.microsoft.com/office/powerpoint/2010/main" val="6246727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D3FFA2-8A41-4127-B077-D3FDD4110D9D}"/>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Diseases</a:t>
            </a:r>
          </a:p>
        </p:txBody>
      </p:sp>
      <p:sp>
        <p:nvSpPr>
          <p:cNvPr id="4" name="Rectangle 3">
            <a:extLst>
              <a:ext uri="{FF2B5EF4-FFF2-40B4-BE49-F238E27FC236}">
                <a16:creationId xmlns:a16="http://schemas.microsoft.com/office/drawing/2014/main" id="{9342430C-A50E-47EB-B703-02CEBE36A8A3}"/>
              </a:ext>
            </a:extLst>
          </p:cNvPr>
          <p:cNvSpPr/>
          <p:nvPr/>
        </p:nvSpPr>
        <p:spPr>
          <a:xfrm>
            <a:off x="127064" y="972623"/>
            <a:ext cx="6702361" cy="5693866"/>
          </a:xfrm>
          <a:prstGeom prst="rect">
            <a:avLst/>
          </a:prstGeom>
        </p:spPr>
        <p:txBody>
          <a:bodyPr wrap="square">
            <a:spAutoFit/>
          </a:bodyPr>
          <a:lstStyle/>
          <a:p>
            <a:r>
              <a:rPr lang="en-US" sz="2800" b="1" dirty="0"/>
              <a:t>White mold </a:t>
            </a:r>
            <a:r>
              <a:rPr lang="en-US" sz="2800" dirty="0"/>
              <a:t>(</a:t>
            </a:r>
            <a:r>
              <a:rPr lang="en-US" sz="2800" i="1" dirty="0"/>
              <a:t>Sclerotinia </a:t>
            </a:r>
            <a:r>
              <a:rPr lang="en-US" sz="2800" i="1" dirty="0" err="1"/>
              <a:t>sclerotiorum</a:t>
            </a:r>
            <a:r>
              <a:rPr lang="en-US" sz="2800" dirty="0"/>
              <a:t>) – infects nearly 400 plant species. Fungus can survive in soil for in excess of 5 years; disease can be spread by wind, contaminated irrigation water and by infected seeds. Sclerotia.</a:t>
            </a:r>
          </a:p>
          <a:p>
            <a:r>
              <a:rPr lang="en-US" sz="2800" b="1" dirty="0"/>
              <a:t>Symptoms</a:t>
            </a:r>
            <a:r>
              <a:rPr lang="en-US" sz="2800" dirty="0"/>
              <a:t>: circular, dark green, water-soaked lesions on pods, leaves and branches which enlarge and become slimy; cottony white growth may be visible on lesions; death of branches and/or entire plant.</a:t>
            </a:r>
          </a:p>
          <a:p>
            <a:r>
              <a:rPr lang="en-US" sz="2800" b="1" dirty="0"/>
              <a:t>Control</a:t>
            </a:r>
            <a:r>
              <a:rPr lang="en-US" sz="2800" dirty="0"/>
              <a:t>: Disease-free seed. Avoid excess nitrogen.</a:t>
            </a:r>
          </a:p>
        </p:txBody>
      </p:sp>
      <p:pic>
        <p:nvPicPr>
          <p:cNvPr id="5" name="Picture 4">
            <a:extLst>
              <a:ext uri="{FF2B5EF4-FFF2-40B4-BE49-F238E27FC236}">
                <a16:creationId xmlns:a16="http://schemas.microsoft.com/office/drawing/2014/main" id="{3D7EF531-2B5B-4EF9-9E88-FAA95ABC8B9D}"/>
              </a:ext>
            </a:extLst>
          </p:cNvPr>
          <p:cNvPicPr>
            <a:picLocks noChangeAspect="1"/>
          </p:cNvPicPr>
          <p:nvPr/>
        </p:nvPicPr>
        <p:blipFill>
          <a:blip r:embed="rId3"/>
          <a:stretch>
            <a:fillRect/>
          </a:stretch>
        </p:blipFill>
        <p:spPr>
          <a:xfrm>
            <a:off x="8215726" y="972624"/>
            <a:ext cx="3849210" cy="2599252"/>
          </a:xfrm>
          <a:prstGeom prst="rect">
            <a:avLst/>
          </a:prstGeom>
        </p:spPr>
      </p:pic>
      <p:pic>
        <p:nvPicPr>
          <p:cNvPr id="7" name="Picture 6">
            <a:extLst>
              <a:ext uri="{FF2B5EF4-FFF2-40B4-BE49-F238E27FC236}">
                <a16:creationId xmlns:a16="http://schemas.microsoft.com/office/drawing/2014/main" id="{177A74F7-B260-4B3A-8BC7-1C87EB18C0FF}"/>
              </a:ext>
            </a:extLst>
          </p:cNvPr>
          <p:cNvPicPr>
            <a:picLocks noChangeAspect="1"/>
          </p:cNvPicPr>
          <p:nvPr/>
        </p:nvPicPr>
        <p:blipFill>
          <a:blip r:embed="rId4"/>
          <a:stretch>
            <a:fillRect/>
          </a:stretch>
        </p:blipFill>
        <p:spPr>
          <a:xfrm>
            <a:off x="8215727" y="3713503"/>
            <a:ext cx="3849210" cy="2394520"/>
          </a:xfrm>
          <a:prstGeom prst="rect">
            <a:avLst/>
          </a:prstGeom>
        </p:spPr>
      </p:pic>
    </p:spTree>
    <p:extLst>
      <p:ext uri="{BB962C8B-B14F-4D97-AF65-F5344CB8AC3E}">
        <p14:creationId xmlns:p14="http://schemas.microsoft.com/office/powerpoint/2010/main" val="14628939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946D67B-2702-4FE1-9CC4-249C93AAA765}"/>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Diseases</a:t>
            </a:r>
          </a:p>
        </p:txBody>
      </p:sp>
      <p:sp>
        <p:nvSpPr>
          <p:cNvPr id="4" name="Rectangle 3">
            <a:extLst>
              <a:ext uri="{FF2B5EF4-FFF2-40B4-BE49-F238E27FC236}">
                <a16:creationId xmlns:a16="http://schemas.microsoft.com/office/drawing/2014/main" id="{A47B4D38-A390-4ECE-8BC9-1926335269FE}"/>
              </a:ext>
            </a:extLst>
          </p:cNvPr>
          <p:cNvSpPr/>
          <p:nvPr/>
        </p:nvSpPr>
        <p:spPr>
          <a:xfrm>
            <a:off x="319098" y="1029771"/>
            <a:ext cx="5338752" cy="5509200"/>
          </a:xfrm>
          <a:prstGeom prst="rect">
            <a:avLst/>
          </a:prstGeom>
        </p:spPr>
        <p:txBody>
          <a:bodyPr wrap="square">
            <a:spAutoFit/>
          </a:bodyPr>
          <a:lstStyle/>
          <a:p>
            <a:r>
              <a:rPr lang="pl-PL" sz="3200" b="1" dirty="0"/>
              <a:t>Fusarium root rot </a:t>
            </a:r>
            <a:r>
              <a:rPr lang="en-US" sz="3200" dirty="0"/>
              <a:t>(</a:t>
            </a:r>
            <a:r>
              <a:rPr lang="pl-PL" sz="3200" i="1" dirty="0"/>
              <a:t>Fusarium solani</a:t>
            </a:r>
            <a:r>
              <a:rPr lang="en-US" sz="3200" dirty="0"/>
              <a:t>) – Fungus can survive in soil for several years.</a:t>
            </a:r>
          </a:p>
          <a:p>
            <a:r>
              <a:rPr lang="en-US" sz="3200" b="1" dirty="0"/>
              <a:t>Symptoms</a:t>
            </a:r>
            <a:r>
              <a:rPr lang="en-US" sz="3200" dirty="0"/>
              <a:t>: Young plants stunted with chlorotic leaves; older plants with chlorotic leaves and some leaf drop; severely decayed roots which are hollow and dry.</a:t>
            </a:r>
          </a:p>
          <a:p>
            <a:r>
              <a:rPr lang="en-US" sz="3200" b="1" dirty="0"/>
              <a:t>Control</a:t>
            </a:r>
            <a:r>
              <a:rPr lang="en-US" sz="3200" dirty="0"/>
              <a:t>: Crop rotation. Avoid water stress.</a:t>
            </a:r>
          </a:p>
        </p:txBody>
      </p:sp>
      <p:pic>
        <p:nvPicPr>
          <p:cNvPr id="5" name="Picture 4">
            <a:extLst>
              <a:ext uri="{FF2B5EF4-FFF2-40B4-BE49-F238E27FC236}">
                <a16:creationId xmlns:a16="http://schemas.microsoft.com/office/drawing/2014/main" id="{1611B75A-A8F4-4B49-A875-9AF629081353}"/>
              </a:ext>
            </a:extLst>
          </p:cNvPr>
          <p:cNvPicPr>
            <a:picLocks noChangeAspect="1"/>
          </p:cNvPicPr>
          <p:nvPr/>
        </p:nvPicPr>
        <p:blipFill>
          <a:blip r:embed="rId3"/>
          <a:stretch>
            <a:fillRect/>
          </a:stretch>
        </p:blipFill>
        <p:spPr>
          <a:xfrm>
            <a:off x="8273289" y="1501258"/>
            <a:ext cx="3775834" cy="2525641"/>
          </a:xfrm>
          <a:prstGeom prst="rect">
            <a:avLst/>
          </a:prstGeom>
        </p:spPr>
      </p:pic>
      <p:pic>
        <p:nvPicPr>
          <p:cNvPr id="8" name="Picture 7">
            <a:extLst>
              <a:ext uri="{FF2B5EF4-FFF2-40B4-BE49-F238E27FC236}">
                <a16:creationId xmlns:a16="http://schemas.microsoft.com/office/drawing/2014/main" id="{1FFC7947-9503-430A-B888-7130D5D38C41}"/>
              </a:ext>
            </a:extLst>
          </p:cNvPr>
          <p:cNvPicPr>
            <a:picLocks noChangeAspect="1"/>
          </p:cNvPicPr>
          <p:nvPr/>
        </p:nvPicPr>
        <p:blipFill>
          <a:blip r:embed="rId4"/>
          <a:stretch>
            <a:fillRect/>
          </a:stretch>
        </p:blipFill>
        <p:spPr>
          <a:xfrm>
            <a:off x="5657850" y="2009775"/>
            <a:ext cx="2386013" cy="3626740"/>
          </a:xfrm>
          <a:prstGeom prst="rect">
            <a:avLst/>
          </a:prstGeom>
        </p:spPr>
      </p:pic>
      <p:pic>
        <p:nvPicPr>
          <p:cNvPr id="9" name="Picture 8">
            <a:extLst>
              <a:ext uri="{FF2B5EF4-FFF2-40B4-BE49-F238E27FC236}">
                <a16:creationId xmlns:a16="http://schemas.microsoft.com/office/drawing/2014/main" id="{B36F0891-D386-46A0-9D4C-F3953DB4B500}"/>
              </a:ext>
            </a:extLst>
          </p:cNvPr>
          <p:cNvPicPr>
            <a:picLocks noChangeAspect="1"/>
          </p:cNvPicPr>
          <p:nvPr/>
        </p:nvPicPr>
        <p:blipFill>
          <a:blip r:embed="rId5"/>
          <a:stretch>
            <a:fillRect/>
          </a:stretch>
        </p:blipFill>
        <p:spPr>
          <a:xfrm>
            <a:off x="8273290" y="4211608"/>
            <a:ext cx="3775834" cy="2541805"/>
          </a:xfrm>
          <a:prstGeom prst="rect">
            <a:avLst/>
          </a:prstGeom>
        </p:spPr>
      </p:pic>
    </p:spTree>
    <p:extLst>
      <p:ext uri="{BB962C8B-B14F-4D97-AF65-F5344CB8AC3E}">
        <p14:creationId xmlns:p14="http://schemas.microsoft.com/office/powerpoint/2010/main" val="41835140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CCAE84-C26E-4077-BB23-49D6013C2991}"/>
              </a:ext>
            </a:extLst>
          </p:cNvPr>
          <p:cNvSpPr/>
          <p:nvPr/>
        </p:nvSpPr>
        <p:spPr>
          <a:xfrm>
            <a:off x="204787" y="1034147"/>
            <a:ext cx="5891213" cy="5262979"/>
          </a:xfrm>
          <a:prstGeom prst="rect">
            <a:avLst/>
          </a:prstGeom>
        </p:spPr>
        <p:txBody>
          <a:bodyPr wrap="square">
            <a:spAutoFit/>
          </a:bodyPr>
          <a:lstStyle/>
          <a:p>
            <a:r>
              <a:rPr lang="en-US" sz="2800" b="1" dirty="0"/>
              <a:t>Damping-off</a:t>
            </a:r>
            <a:r>
              <a:rPr lang="en-US" sz="2800" dirty="0"/>
              <a:t> (</a:t>
            </a:r>
            <a:r>
              <a:rPr lang="en-US" sz="2800" i="1" dirty="0"/>
              <a:t>Rhizoctonia </a:t>
            </a:r>
            <a:r>
              <a:rPr lang="en-US" sz="2800" i="1" dirty="0" err="1"/>
              <a:t>solani</a:t>
            </a:r>
            <a:r>
              <a:rPr lang="en-US" sz="2800" dirty="0"/>
              <a:t>, </a:t>
            </a:r>
            <a:r>
              <a:rPr lang="en-US" sz="2800" i="1" dirty="0"/>
              <a:t>Pythium</a:t>
            </a:r>
            <a:r>
              <a:rPr lang="en-US" sz="2800" dirty="0"/>
              <a:t> sp., </a:t>
            </a:r>
            <a:r>
              <a:rPr lang="en-US" sz="2800" i="1" dirty="0"/>
              <a:t>Fusarium </a:t>
            </a:r>
            <a:r>
              <a:rPr lang="en-US" sz="2800" i="1" dirty="0" err="1"/>
              <a:t>solani</a:t>
            </a:r>
            <a:r>
              <a:rPr lang="en-US" sz="2800" dirty="0"/>
              <a:t>) – common on bean seedlings. Infects older plants too.</a:t>
            </a:r>
          </a:p>
          <a:p>
            <a:r>
              <a:rPr lang="en-US" sz="2800" b="1" dirty="0"/>
              <a:t>Symptoms</a:t>
            </a:r>
            <a:r>
              <a:rPr lang="en-US" sz="2800" dirty="0"/>
              <a:t>: damping off of seedlings; or stunting, yellowing and death of older plants. Elongated sunken reddish-brown lesions on roots and stems at or below the soil line. Lesions girdle the stem, causing the death of the plant. </a:t>
            </a:r>
          </a:p>
          <a:p>
            <a:r>
              <a:rPr lang="en-US" sz="2800" b="1" dirty="0"/>
              <a:t>Control</a:t>
            </a:r>
            <a:r>
              <a:rPr lang="en-US" sz="2800" dirty="0"/>
              <a:t>: Seed fungicide pre-treatment, Sanitation.</a:t>
            </a:r>
          </a:p>
        </p:txBody>
      </p:sp>
      <p:sp>
        <p:nvSpPr>
          <p:cNvPr id="4" name="TextBox 3">
            <a:extLst>
              <a:ext uri="{FF2B5EF4-FFF2-40B4-BE49-F238E27FC236}">
                <a16:creationId xmlns:a16="http://schemas.microsoft.com/office/drawing/2014/main" id="{82389B93-519A-4E4B-99FE-6E75532EFB71}"/>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Diseases</a:t>
            </a:r>
          </a:p>
        </p:txBody>
      </p:sp>
      <p:pic>
        <p:nvPicPr>
          <p:cNvPr id="5" name="Picture 4">
            <a:extLst>
              <a:ext uri="{FF2B5EF4-FFF2-40B4-BE49-F238E27FC236}">
                <a16:creationId xmlns:a16="http://schemas.microsoft.com/office/drawing/2014/main" id="{106A6599-BB4A-4BD4-A859-EA65D91A9609}"/>
              </a:ext>
            </a:extLst>
          </p:cNvPr>
          <p:cNvPicPr>
            <a:picLocks noChangeAspect="1"/>
          </p:cNvPicPr>
          <p:nvPr/>
        </p:nvPicPr>
        <p:blipFill>
          <a:blip r:embed="rId3"/>
          <a:stretch>
            <a:fillRect/>
          </a:stretch>
        </p:blipFill>
        <p:spPr>
          <a:xfrm>
            <a:off x="8874919" y="1034147"/>
            <a:ext cx="3173889" cy="2100262"/>
          </a:xfrm>
          <a:prstGeom prst="rect">
            <a:avLst/>
          </a:prstGeom>
        </p:spPr>
      </p:pic>
      <p:pic>
        <p:nvPicPr>
          <p:cNvPr id="6" name="Picture 5">
            <a:extLst>
              <a:ext uri="{FF2B5EF4-FFF2-40B4-BE49-F238E27FC236}">
                <a16:creationId xmlns:a16="http://schemas.microsoft.com/office/drawing/2014/main" id="{208425E6-A487-4B4B-8755-E02EB8AF3D6F}"/>
              </a:ext>
            </a:extLst>
          </p:cNvPr>
          <p:cNvPicPr>
            <a:picLocks noChangeAspect="1"/>
          </p:cNvPicPr>
          <p:nvPr/>
        </p:nvPicPr>
        <p:blipFill>
          <a:blip r:embed="rId4"/>
          <a:stretch>
            <a:fillRect/>
          </a:stretch>
        </p:blipFill>
        <p:spPr>
          <a:xfrm>
            <a:off x="6291977" y="1763889"/>
            <a:ext cx="2386964" cy="3593923"/>
          </a:xfrm>
          <a:prstGeom prst="rect">
            <a:avLst/>
          </a:prstGeom>
        </p:spPr>
      </p:pic>
      <p:pic>
        <p:nvPicPr>
          <p:cNvPr id="7" name="Picture 6">
            <a:extLst>
              <a:ext uri="{FF2B5EF4-FFF2-40B4-BE49-F238E27FC236}">
                <a16:creationId xmlns:a16="http://schemas.microsoft.com/office/drawing/2014/main" id="{B7AD7159-C02D-469F-87C3-B6263357A41B}"/>
              </a:ext>
            </a:extLst>
          </p:cNvPr>
          <p:cNvPicPr>
            <a:picLocks noChangeAspect="1"/>
          </p:cNvPicPr>
          <p:nvPr/>
        </p:nvPicPr>
        <p:blipFill rotWithShape="1">
          <a:blip r:embed="rId5"/>
          <a:srcRect l="13210" t="5517" r="19726"/>
          <a:stretch/>
        </p:blipFill>
        <p:spPr>
          <a:xfrm>
            <a:off x="8850967" y="3480704"/>
            <a:ext cx="3197841" cy="2921023"/>
          </a:xfrm>
          <a:prstGeom prst="rect">
            <a:avLst/>
          </a:prstGeom>
        </p:spPr>
      </p:pic>
    </p:spTree>
    <p:extLst>
      <p:ext uri="{BB962C8B-B14F-4D97-AF65-F5344CB8AC3E}">
        <p14:creationId xmlns:p14="http://schemas.microsoft.com/office/powerpoint/2010/main" val="7226782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AC0F01F-3845-400B-9568-9F835500088B}"/>
              </a:ext>
            </a:extLst>
          </p:cNvPr>
          <p:cNvSpPr txBox="1"/>
          <p:nvPr/>
        </p:nvSpPr>
        <p:spPr>
          <a:xfrm>
            <a:off x="3317081" y="0"/>
            <a:ext cx="5557838" cy="830997"/>
          </a:xfrm>
          <a:prstGeom prst="rect">
            <a:avLst/>
          </a:prstGeom>
          <a:noFill/>
        </p:spPr>
        <p:txBody>
          <a:bodyPr wrap="square" rtlCol="0">
            <a:spAutoFit/>
          </a:bodyPr>
          <a:lstStyle/>
          <a:p>
            <a:pPr algn="ctr"/>
            <a:r>
              <a:rPr lang="en-US" sz="4800" dirty="0"/>
              <a:t>Common Diseases</a:t>
            </a:r>
          </a:p>
        </p:txBody>
      </p:sp>
      <p:sp>
        <p:nvSpPr>
          <p:cNvPr id="4" name="Rectangle 3">
            <a:extLst>
              <a:ext uri="{FF2B5EF4-FFF2-40B4-BE49-F238E27FC236}">
                <a16:creationId xmlns:a16="http://schemas.microsoft.com/office/drawing/2014/main" id="{BDC3F3EB-9919-4D16-9E32-17EEDCB97672}"/>
              </a:ext>
            </a:extLst>
          </p:cNvPr>
          <p:cNvSpPr/>
          <p:nvPr/>
        </p:nvSpPr>
        <p:spPr>
          <a:xfrm>
            <a:off x="152767" y="830997"/>
            <a:ext cx="6441782" cy="5632311"/>
          </a:xfrm>
          <a:prstGeom prst="rect">
            <a:avLst/>
          </a:prstGeom>
        </p:spPr>
        <p:txBody>
          <a:bodyPr wrap="square">
            <a:spAutoFit/>
          </a:bodyPr>
          <a:lstStyle/>
          <a:p>
            <a:r>
              <a:rPr lang="en-US" sz="2400" b="1" dirty="0"/>
              <a:t>Bean common mosaic virus </a:t>
            </a:r>
            <a:r>
              <a:rPr lang="en-US" sz="2400" dirty="0"/>
              <a:t>(BCMV) &amp; </a:t>
            </a:r>
            <a:r>
              <a:rPr lang="en-US" sz="2400" b="1" dirty="0"/>
              <a:t>Bean common mosaic necrosis virus</a:t>
            </a:r>
            <a:r>
              <a:rPr lang="en-US" sz="2400" dirty="0"/>
              <a:t> (BCMNV)</a:t>
            </a:r>
          </a:p>
          <a:p>
            <a:r>
              <a:rPr lang="en-US" sz="2400" dirty="0"/>
              <a:t> - causes light and dark green mosaic patterns of infected leaves; systemic necrosis. Cupping and distortion. Aphid transmitted.</a:t>
            </a:r>
          </a:p>
          <a:p>
            <a:r>
              <a:rPr lang="en-US" sz="2400" b="1" dirty="0"/>
              <a:t>Bean yellow mosaic virus </a:t>
            </a:r>
            <a:r>
              <a:rPr lang="en-US" sz="2400" dirty="0"/>
              <a:t>(BYMV) -  bright yellow to green mosaic or mottle appearance of infected leaves. Cupping and distortion. Aphid transmitted.</a:t>
            </a:r>
          </a:p>
          <a:p>
            <a:r>
              <a:rPr lang="en-US" sz="2400" b="1" dirty="0"/>
              <a:t>Beet Curly Top Virus </a:t>
            </a:r>
            <a:r>
              <a:rPr lang="en-US" sz="2400" dirty="0"/>
              <a:t>(BCTV) - stunting. On young plants, leaves pucker and curl down. General yellowing and death. Older plants become yellowed, dwarfed, and bunchy, and pods are stunted. Leafhopper transmitted.</a:t>
            </a:r>
          </a:p>
          <a:p>
            <a:r>
              <a:rPr lang="en-US" sz="2400" b="1" dirty="0"/>
              <a:t>Control</a:t>
            </a:r>
            <a:r>
              <a:rPr lang="en-US" sz="2400" dirty="0"/>
              <a:t>: Resistant varieties. Remove weeds. Vector control won’t work – quickly transmitted.</a:t>
            </a:r>
          </a:p>
        </p:txBody>
      </p:sp>
      <p:grpSp>
        <p:nvGrpSpPr>
          <p:cNvPr id="7" name="Group 6">
            <a:extLst>
              <a:ext uri="{FF2B5EF4-FFF2-40B4-BE49-F238E27FC236}">
                <a16:creationId xmlns:a16="http://schemas.microsoft.com/office/drawing/2014/main" id="{BBA91D2E-6A09-4DF2-AC09-3240781041CA}"/>
              </a:ext>
            </a:extLst>
          </p:cNvPr>
          <p:cNvGrpSpPr/>
          <p:nvPr/>
        </p:nvGrpSpPr>
        <p:grpSpPr>
          <a:xfrm>
            <a:off x="9139771" y="1014501"/>
            <a:ext cx="3004605" cy="2343418"/>
            <a:chOff x="9082619" y="1014501"/>
            <a:chExt cx="3004605" cy="2343418"/>
          </a:xfrm>
        </p:grpSpPr>
        <p:pic>
          <p:nvPicPr>
            <p:cNvPr id="5" name="Picture 4">
              <a:extLst>
                <a:ext uri="{FF2B5EF4-FFF2-40B4-BE49-F238E27FC236}">
                  <a16:creationId xmlns:a16="http://schemas.microsoft.com/office/drawing/2014/main" id="{84F9804F-78BF-4AF1-9F20-5BBFF23348E2}"/>
                </a:ext>
              </a:extLst>
            </p:cNvPr>
            <p:cNvPicPr>
              <a:picLocks noChangeAspect="1"/>
            </p:cNvPicPr>
            <p:nvPr/>
          </p:nvPicPr>
          <p:blipFill rotWithShape="1">
            <a:blip r:embed="rId3"/>
            <a:srcRect l="1999"/>
            <a:stretch/>
          </p:blipFill>
          <p:spPr>
            <a:xfrm>
              <a:off x="9082619" y="1014501"/>
              <a:ext cx="3004605" cy="2014538"/>
            </a:xfrm>
            <a:prstGeom prst="rect">
              <a:avLst/>
            </a:prstGeom>
          </p:spPr>
        </p:pic>
        <p:sp>
          <p:nvSpPr>
            <p:cNvPr id="6" name="TextBox 5">
              <a:extLst>
                <a:ext uri="{FF2B5EF4-FFF2-40B4-BE49-F238E27FC236}">
                  <a16:creationId xmlns:a16="http://schemas.microsoft.com/office/drawing/2014/main" id="{236279A3-F9D9-4875-BB83-9753AAA52BC8}"/>
                </a:ext>
              </a:extLst>
            </p:cNvPr>
            <p:cNvSpPr txBox="1"/>
            <p:nvPr/>
          </p:nvSpPr>
          <p:spPr>
            <a:xfrm>
              <a:off x="10177727" y="2988587"/>
              <a:ext cx="814387" cy="369332"/>
            </a:xfrm>
            <a:prstGeom prst="rect">
              <a:avLst/>
            </a:prstGeom>
            <a:noFill/>
          </p:spPr>
          <p:txBody>
            <a:bodyPr wrap="square" rtlCol="0">
              <a:spAutoFit/>
            </a:bodyPr>
            <a:lstStyle/>
            <a:p>
              <a:r>
                <a:rPr lang="en-US" dirty="0"/>
                <a:t>BYMV</a:t>
              </a:r>
            </a:p>
          </p:txBody>
        </p:sp>
      </p:grpSp>
      <p:grpSp>
        <p:nvGrpSpPr>
          <p:cNvPr id="10" name="Group 9">
            <a:extLst>
              <a:ext uri="{FF2B5EF4-FFF2-40B4-BE49-F238E27FC236}">
                <a16:creationId xmlns:a16="http://schemas.microsoft.com/office/drawing/2014/main" id="{8C1C5A8B-FD49-44E9-BEF3-1BB5D3933853}"/>
              </a:ext>
            </a:extLst>
          </p:cNvPr>
          <p:cNvGrpSpPr/>
          <p:nvPr/>
        </p:nvGrpSpPr>
        <p:grpSpPr>
          <a:xfrm>
            <a:off x="6708854" y="2453927"/>
            <a:ext cx="2380385" cy="2779138"/>
            <a:chOff x="6365081" y="2490804"/>
            <a:chExt cx="2380385" cy="2779138"/>
          </a:xfrm>
        </p:grpSpPr>
        <p:pic>
          <p:nvPicPr>
            <p:cNvPr id="8" name="Picture 7">
              <a:extLst>
                <a:ext uri="{FF2B5EF4-FFF2-40B4-BE49-F238E27FC236}">
                  <a16:creationId xmlns:a16="http://schemas.microsoft.com/office/drawing/2014/main" id="{C53C02FE-E5F5-4D34-95B8-13ADF1DB24EB}"/>
                </a:ext>
              </a:extLst>
            </p:cNvPr>
            <p:cNvPicPr>
              <a:picLocks noChangeAspect="1"/>
            </p:cNvPicPr>
            <p:nvPr/>
          </p:nvPicPr>
          <p:blipFill rotWithShape="1">
            <a:blip r:embed="rId4"/>
            <a:srcRect t="24845" b="5698"/>
            <a:stretch/>
          </p:blipFill>
          <p:spPr>
            <a:xfrm>
              <a:off x="6365081" y="2490804"/>
              <a:ext cx="2380385" cy="2495534"/>
            </a:xfrm>
            <a:prstGeom prst="rect">
              <a:avLst/>
            </a:prstGeom>
          </p:spPr>
        </p:pic>
        <p:sp>
          <p:nvSpPr>
            <p:cNvPr id="9" name="TextBox 8">
              <a:extLst>
                <a:ext uri="{FF2B5EF4-FFF2-40B4-BE49-F238E27FC236}">
                  <a16:creationId xmlns:a16="http://schemas.microsoft.com/office/drawing/2014/main" id="{1AC9DB8B-480C-43F0-868E-E8FDBAE5C29A}"/>
                </a:ext>
              </a:extLst>
            </p:cNvPr>
            <p:cNvSpPr txBox="1"/>
            <p:nvPr/>
          </p:nvSpPr>
          <p:spPr>
            <a:xfrm>
              <a:off x="6618251" y="4900610"/>
              <a:ext cx="1874044" cy="369332"/>
            </a:xfrm>
            <a:prstGeom prst="rect">
              <a:avLst/>
            </a:prstGeom>
            <a:noFill/>
          </p:spPr>
          <p:txBody>
            <a:bodyPr wrap="square" rtlCol="0">
              <a:spAutoFit/>
            </a:bodyPr>
            <a:lstStyle/>
            <a:p>
              <a:r>
                <a:rPr lang="en-US" dirty="0"/>
                <a:t>BCMV or BCMNV</a:t>
              </a:r>
            </a:p>
          </p:txBody>
        </p:sp>
      </p:grpSp>
      <p:grpSp>
        <p:nvGrpSpPr>
          <p:cNvPr id="13" name="Group 12">
            <a:extLst>
              <a:ext uri="{FF2B5EF4-FFF2-40B4-BE49-F238E27FC236}">
                <a16:creationId xmlns:a16="http://schemas.microsoft.com/office/drawing/2014/main" id="{352F9AAF-E0A2-4345-87F9-5FDF972CE478}"/>
              </a:ext>
            </a:extLst>
          </p:cNvPr>
          <p:cNvGrpSpPr/>
          <p:nvPr/>
        </p:nvGrpSpPr>
        <p:grpSpPr>
          <a:xfrm>
            <a:off x="9118831" y="4225796"/>
            <a:ext cx="3006129" cy="2326718"/>
            <a:chOff x="9033103" y="4225796"/>
            <a:chExt cx="3006129" cy="2326718"/>
          </a:xfrm>
        </p:grpSpPr>
        <p:pic>
          <p:nvPicPr>
            <p:cNvPr id="11" name="Picture 10">
              <a:extLst>
                <a:ext uri="{FF2B5EF4-FFF2-40B4-BE49-F238E27FC236}">
                  <a16:creationId xmlns:a16="http://schemas.microsoft.com/office/drawing/2014/main" id="{2671201B-7537-4A74-A4C7-A405ED420F97}"/>
                </a:ext>
              </a:extLst>
            </p:cNvPr>
            <p:cNvPicPr>
              <a:picLocks noChangeAspect="1"/>
            </p:cNvPicPr>
            <p:nvPr/>
          </p:nvPicPr>
          <p:blipFill>
            <a:blip r:embed="rId5"/>
            <a:stretch>
              <a:fillRect/>
            </a:stretch>
          </p:blipFill>
          <p:spPr>
            <a:xfrm>
              <a:off x="9033103" y="4225796"/>
              <a:ext cx="3006129" cy="2014538"/>
            </a:xfrm>
            <a:prstGeom prst="rect">
              <a:avLst/>
            </a:prstGeom>
          </p:spPr>
        </p:pic>
        <p:sp>
          <p:nvSpPr>
            <p:cNvPr id="12" name="TextBox 11">
              <a:extLst>
                <a:ext uri="{FF2B5EF4-FFF2-40B4-BE49-F238E27FC236}">
                  <a16:creationId xmlns:a16="http://schemas.microsoft.com/office/drawing/2014/main" id="{84F8D926-AC05-40BB-9801-EA149C88F3EC}"/>
                </a:ext>
              </a:extLst>
            </p:cNvPr>
            <p:cNvSpPr txBox="1"/>
            <p:nvPr/>
          </p:nvSpPr>
          <p:spPr>
            <a:xfrm>
              <a:off x="10234876" y="6183182"/>
              <a:ext cx="700088" cy="369332"/>
            </a:xfrm>
            <a:prstGeom prst="rect">
              <a:avLst/>
            </a:prstGeom>
            <a:noFill/>
          </p:spPr>
          <p:txBody>
            <a:bodyPr wrap="square" rtlCol="0">
              <a:spAutoFit/>
            </a:bodyPr>
            <a:lstStyle/>
            <a:p>
              <a:r>
                <a:rPr lang="en-US" dirty="0"/>
                <a:t>BCTV</a:t>
              </a:r>
            </a:p>
          </p:txBody>
        </p:sp>
      </p:grpSp>
    </p:spTree>
    <p:extLst>
      <p:ext uri="{BB962C8B-B14F-4D97-AF65-F5344CB8AC3E}">
        <p14:creationId xmlns:p14="http://schemas.microsoft.com/office/powerpoint/2010/main" val="30694964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3791414E-77CC-4225-98DB-BB47B7FE818D}"/>
              </a:ext>
            </a:extLst>
          </p:cNvPr>
          <p:cNvSpPr txBox="1"/>
          <p:nvPr/>
        </p:nvSpPr>
        <p:spPr>
          <a:xfrm>
            <a:off x="2979894" y="182880"/>
            <a:ext cx="4285423"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This Can Come From YOUR Garden!</a:t>
            </a:r>
          </a:p>
        </p:txBody>
      </p:sp>
      <p:pic>
        <p:nvPicPr>
          <p:cNvPr id="14" name="Picture 13">
            <a:extLst>
              <a:ext uri="{FF2B5EF4-FFF2-40B4-BE49-F238E27FC236}">
                <a16:creationId xmlns:a16="http://schemas.microsoft.com/office/drawing/2014/main" id="{62D5D54C-C9E0-4EEC-832B-F32C16EF46FA}"/>
              </a:ext>
            </a:extLst>
          </p:cNvPr>
          <p:cNvPicPr>
            <a:picLocks noChangeAspect="1"/>
          </p:cNvPicPr>
          <p:nvPr/>
        </p:nvPicPr>
        <p:blipFill>
          <a:blip r:embed="rId3"/>
          <a:stretch>
            <a:fillRect/>
          </a:stretch>
        </p:blipFill>
        <p:spPr>
          <a:xfrm>
            <a:off x="225861" y="3542"/>
            <a:ext cx="2308324" cy="2308324"/>
          </a:xfrm>
          <a:prstGeom prst="rect">
            <a:avLst/>
          </a:prstGeom>
        </p:spPr>
      </p:pic>
      <p:pic>
        <p:nvPicPr>
          <p:cNvPr id="15" name="Picture 14">
            <a:extLst>
              <a:ext uri="{FF2B5EF4-FFF2-40B4-BE49-F238E27FC236}">
                <a16:creationId xmlns:a16="http://schemas.microsoft.com/office/drawing/2014/main" id="{20860CD7-0872-41C8-B25D-F60778E8C7C4}"/>
              </a:ext>
            </a:extLst>
          </p:cNvPr>
          <p:cNvPicPr>
            <a:picLocks noChangeAspect="1"/>
          </p:cNvPicPr>
          <p:nvPr/>
        </p:nvPicPr>
        <p:blipFill>
          <a:blip r:embed="rId4"/>
          <a:stretch>
            <a:fillRect/>
          </a:stretch>
        </p:blipFill>
        <p:spPr>
          <a:xfrm>
            <a:off x="6893830" y="383359"/>
            <a:ext cx="2308324" cy="2308324"/>
          </a:xfrm>
          <a:prstGeom prst="rect">
            <a:avLst/>
          </a:prstGeom>
        </p:spPr>
      </p:pic>
      <p:pic>
        <p:nvPicPr>
          <p:cNvPr id="16" name="Picture 15">
            <a:extLst>
              <a:ext uri="{FF2B5EF4-FFF2-40B4-BE49-F238E27FC236}">
                <a16:creationId xmlns:a16="http://schemas.microsoft.com/office/drawing/2014/main" id="{A701B778-10A5-4174-9B3C-C4D6507258F0}"/>
              </a:ext>
            </a:extLst>
          </p:cNvPr>
          <p:cNvPicPr>
            <a:picLocks noChangeAspect="1"/>
          </p:cNvPicPr>
          <p:nvPr/>
        </p:nvPicPr>
        <p:blipFill rotWithShape="1">
          <a:blip r:embed="rId5"/>
          <a:srcRect b="13448"/>
          <a:stretch/>
        </p:blipFill>
        <p:spPr>
          <a:xfrm>
            <a:off x="9337005" y="182880"/>
            <a:ext cx="2667000" cy="2308324"/>
          </a:xfrm>
          <a:prstGeom prst="rect">
            <a:avLst/>
          </a:prstGeom>
        </p:spPr>
      </p:pic>
      <p:pic>
        <p:nvPicPr>
          <p:cNvPr id="17" name="Picture 16">
            <a:extLst>
              <a:ext uri="{FF2B5EF4-FFF2-40B4-BE49-F238E27FC236}">
                <a16:creationId xmlns:a16="http://schemas.microsoft.com/office/drawing/2014/main" id="{039982F0-C8CC-43E2-9050-D67D1824D157}"/>
              </a:ext>
            </a:extLst>
          </p:cNvPr>
          <p:cNvPicPr>
            <a:picLocks noChangeAspect="1"/>
          </p:cNvPicPr>
          <p:nvPr/>
        </p:nvPicPr>
        <p:blipFill rotWithShape="1">
          <a:blip r:embed="rId6"/>
          <a:srcRect t="13750" r="13448" b="13448"/>
          <a:stretch/>
        </p:blipFill>
        <p:spPr>
          <a:xfrm>
            <a:off x="9647863" y="2633266"/>
            <a:ext cx="2308324" cy="1941611"/>
          </a:xfrm>
          <a:prstGeom prst="rect">
            <a:avLst/>
          </a:prstGeom>
        </p:spPr>
      </p:pic>
      <p:pic>
        <p:nvPicPr>
          <p:cNvPr id="18" name="Picture 17">
            <a:extLst>
              <a:ext uri="{FF2B5EF4-FFF2-40B4-BE49-F238E27FC236}">
                <a16:creationId xmlns:a16="http://schemas.microsoft.com/office/drawing/2014/main" id="{4DD5D0A4-8E4C-4B36-963E-433C4FC7904E}"/>
              </a:ext>
            </a:extLst>
          </p:cNvPr>
          <p:cNvPicPr>
            <a:picLocks noChangeAspect="1"/>
          </p:cNvPicPr>
          <p:nvPr/>
        </p:nvPicPr>
        <p:blipFill>
          <a:blip r:embed="rId7"/>
          <a:stretch>
            <a:fillRect/>
          </a:stretch>
        </p:blipFill>
        <p:spPr>
          <a:xfrm>
            <a:off x="2648669" y="2408615"/>
            <a:ext cx="2308324" cy="2308324"/>
          </a:xfrm>
          <a:prstGeom prst="rect">
            <a:avLst/>
          </a:prstGeom>
        </p:spPr>
      </p:pic>
      <p:pic>
        <p:nvPicPr>
          <p:cNvPr id="19" name="Picture 18">
            <a:extLst>
              <a:ext uri="{FF2B5EF4-FFF2-40B4-BE49-F238E27FC236}">
                <a16:creationId xmlns:a16="http://schemas.microsoft.com/office/drawing/2014/main" id="{EC6301C5-B7E0-4CD2-9909-FF2F78430273}"/>
              </a:ext>
            </a:extLst>
          </p:cNvPr>
          <p:cNvPicPr>
            <a:picLocks noChangeAspect="1"/>
          </p:cNvPicPr>
          <p:nvPr/>
        </p:nvPicPr>
        <p:blipFill>
          <a:blip r:embed="rId8"/>
          <a:stretch>
            <a:fillRect/>
          </a:stretch>
        </p:blipFill>
        <p:spPr>
          <a:xfrm>
            <a:off x="64551" y="2491204"/>
            <a:ext cx="2308324" cy="2308324"/>
          </a:xfrm>
          <a:prstGeom prst="rect">
            <a:avLst/>
          </a:prstGeom>
        </p:spPr>
      </p:pic>
      <p:pic>
        <p:nvPicPr>
          <p:cNvPr id="20" name="Picture 19">
            <a:extLst>
              <a:ext uri="{FF2B5EF4-FFF2-40B4-BE49-F238E27FC236}">
                <a16:creationId xmlns:a16="http://schemas.microsoft.com/office/drawing/2014/main" id="{9985D3BE-8502-45CD-AC71-83BA46C81246}"/>
              </a:ext>
            </a:extLst>
          </p:cNvPr>
          <p:cNvPicPr>
            <a:picLocks noChangeAspect="1"/>
          </p:cNvPicPr>
          <p:nvPr/>
        </p:nvPicPr>
        <p:blipFill>
          <a:blip r:embed="rId9"/>
          <a:stretch>
            <a:fillRect/>
          </a:stretch>
        </p:blipFill>
        <p:spPr>
          <a:xfrm>
            <a:off x="2776561" y="4813966"/>
            <a:ext cx="1987599" cy="1987599"/>
          </a:xfrm>
          <a:prstGeom prst="rect">
            <a:avLst/>
          </a:prstGeom>
        </p:spPr>
      </p:pic>
      <p:pic>
        <p:nvPicPr>
          <p:cNvPr id="21" name="Picture 20">
            <a:extLst>
              <a:ext uri="{FF2B5EF4-FFF2-40B4-BE49-F238E27FC236}">
                <a16:creationId xmlns:a16="http://schemas.microsoft.com/office/drawing/2014/main" id="{5240A6C9-4C2A-40E7-ABCC-CA57FF8E951D}"/>
              </a:ext>
            </a:extLst>
          </p:cNvPr>
          <p:cNvPicPr>
            <a:picLocks noChangeAspect="1"/>
          </p:cNvPicPr>
          <p:nvPr/>
        </p:nvPicPr>
        <p:blipFill>
          <a:blip r:embed="rId10"/>
          <a:stretch>
            <a:fillRect/>
          </a:stretch>
        </p:blipFill>
        <p:spPr>
          <a:xfrm>
            <a:off x="9759712" y="4716939"/>
            <a:ext cx="2084626" cy="2084626"/>
          </a:xfrm>
          <a:prstGeom prst="rect">
            <a:avLst/>
          </a:prstGeom>
        </p:spPr>
      </p:pic>
      <p:pic>
        <p:nvPicPr>
          <p:cNvPr id="22" name="Picture 21">
            <a:extLst>
              <a:ext uri="{FF2B5EF4-FFF2-40B4-BE49-F238E27FC236}">
                <a16:creationId xmlns:a16="http://schemas.microsoft.com/office/drawing/2014/main" id="{611C6E8F-E433-4816-A3B7-0AD74747CCD9}"/>
              </a:ext>
            </a:extLst>
          </p:cNvPr>
          <p:cNvPicPr>
            <a:picLocks noChangeAspect="1"/>
          </p:cNvPicPr>
          <p:nvPr/>
        </p:nvPicPr>
        <p:blipFill>
          <a:blip r:embed="rId11"/>
          <a:stretch>
            <a:fillRect/>
          </a:stretch>
        </p:blipFill>
        <p:spPr>
          <a:xfrm>
            <a:off x="6982549" y="2824345"/>
            <a:ext cx="2442460" cy="3104610"/>
          </a:xfrm>
          <a:prstGeom prst="rect">
            <a:avLst/>
          </a:prstGeom>
        </p:spPr>
      </p:pic>
      <p:pic>
        <p:nvPicPr>
          <p:cNvPr id="23" name="Picture 22">
            <a:extLst>
              <a:ext uri="{FF2B5EF4-FFF2-40B4-BE49-F238E27FC236}">
                <a16:creationId xmlns:a16="http://schemas.microsoft.com/office/drawing/2014/main" id="{D89AC617-88F3-46F8-9974-53BD1BD24DCF}"/>
              </a:ext>
            </a:extLst>
          </p:cNvPr>
          <p:cNvPicPr>
            <a:picLocks noChangeAspect="1"/>
          </p:cNvPicPr>
          <p:nvPr/>
        </p:nvPicPr>
        <p:blipFill>
          <a:blip r:embed="rId12"/>
          <a:stretch>
            <a:fillRect/>
          </a:stretch>
        </p:blipFill>
        <p:spPr>
          <a:xfrm>
            <a:off x="204547" y="4883840"/>
            <a:ext cx="2466975" cy="1847850"/>
          </a:xfrm>
          <a:prstGeom prst="rect">
            <a:avLst/>
          </a:prstGeom>
        </p:spPr>
      </p:pic>
      <p:pic>
        <p:nvPicPr>
          <p:cNvPr id="24" name="Picture 23">
            <a:extLst>
              <a:ext uri="{FF2B5EF4-FFF2-40B4-BE49-F238E27FC236}">
                <a16:creationId xmlns:a16="http://schemas.microsoft.com/office/drawing/2014/main" id="{7164A80C-1434-46AE-B3C3-BFFE02710D9E}"/>
              </a:ext>
            </a:extLst>
          </p:cNvPr>
          <p:cNvPicPr>
            <a:picLocks noChangeAspect="1"/>
          </p:cNvPicPr>
          <p:nvPr/>
        </p:nvPicPr>
        <p:blipFill>
          <a:blip r:embed="rId13"/>
          <a:stretch>
            <a:fillRect/>
          </a:stretch>
        </p:blipFill>
        <p:spPr>
          <a:xfrm>
            <a:off x="4889911" y="5219257"/>
            <a:ext cx="2132971" cy="1419395"/>
          </a:xfrm>
          <a:prstGeom prst="rect">
            <a:avLst/>
          </a:prstGeom>
        </p:spPr>
      </p:pic>
      <p:pic>
        <p:nvPicPr>
          <p:cNvPr id="25" name="Picture 24">
            <a:extLst>
              <a:ext uri="{FF2B5EF4-FFF2-40B4-BE49-F238E27FC236}">
                <a16:creationId xmlns:a16="http://schemas.microsoft.com/office/drawing/2014/main" id="{821CED28-10CC-44A3-974B-A0833B36342C}"/>
              </a:ext>
            </a:extLst>
          </p:cNvPr>
          <p:cNvPicPr>
            <a:picLocks noChangeAspect="1"/>
          </p:cNvPicPr>
          <p:nvPr/>
        </p:nvPicPr>
        <p:blipFill>
          <a:blip r:embed="rId14"/>
          <a:stretch>
            <a:fillRect/>
          </a:stretch>
        </p:blipFill>
        <p:spPr>
          <a:xfrm>
            <a:off x="5057549" y="2619287"/>
            <a:ext cx="1757363" cy="1757363"/>
          </a:xfrm>
          <a:prstGeom prst="rect">
            <a:avLst/>
          </a:prstGeom>
        </p:spPr>
      </p:pic>
    </p:spTree>
    <p:extLst>
      <p:ext uri="{BB962C8B-B14F-4D97-AF65-F5344CB8AC3E}">
        <p14:creationId xmlns:p14="http://schemas.microsoft.com/office/powerpoint/2010/main" val="14058444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028" name="Freeform: Shape 7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een vegetables , LSU AgCenter logo">
            <a:extLst>
              <a:ext uri="{FF2B5EF4-FFF2-40B4-BE49-F238E27FC236}">
                <a16:creationId xmlns:a16="http://schemas.microsoft.com/office/drawing/2014/main" id="{7C6A2C55-BF61-4D23-BF0B-B9976613AAD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898" b="22066"/>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A picture containing food, plate, drawing&#10;&#10;Description automatically generated">
            <a:extLst>
              <a:ext uri="{FF2B5EF4-FFF2-40B4-BE49-F238E27FC236}">
                <a16:creationId xmlns:a16="http://schemas.microsoft.com/office/drawing/2014/main" id="{0B62133A-B70D-4A0E-A6EA-D85F5E81F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50" y="4633912"/>
            <a:ext cx="2590800" cy="1762125"/>
          </a:xfrm>
          <a:prstGeom prst="rect">
            <a:avLst/>
          </a:prstGeom>
        </p:spPr>
      </p:pic>
      <p:sp>
        <p:nvSpPr>
          <p:cNvPr id="8" name="Subtitle 2">
            <a:extLst>
              <a:ext uri="{FF2B5EF4-FFF2-40B4-BE49-F238E27FC236}">
                <a16:creationId xmlns:a16="http://schemas.microsoft.com/office/drawing/2014/main" id="{706FD581-6505-45F1-A26C-AA0DB0558CDC}"/>
              </a:ext>
            </a:extLst>
          </p:cNvPr>
          <p:cNvSpPr>
            <a:spLocks noGrp="1"/>
          </p:cNvSpPr>
          <p:nvPr>
            <p:ph type="subTitle" idx="1"/>
          </p:nvPr>
        </p:nvSpPr>
        <p:spPr>
          <a:xfrm>
            <a:off x="6458512" y="3290471"/>
            <a:ext cx="4645250" cy="2090773"/>
          </a:xfrm>
        </p:spPr>
        <p:txBody>
          <a:bodyPr anchor="t">
            <a:normAutofit/>
          </a:bodyPr>
          <a:lstStyle/>
          <a:p>
            <a:pPr algn="l"/>
            <a:r>
              <a:rPr lang="en-US" sz="2000" dirty="0"/>
              <a:t>Please post all your questions and results to the message board that was emailed to you. </a:t>
            </a:r>
          </a:p>
          <a:p>
            <a:pPr algn="l"/>
            <a:endParaRPr lang="en-US" sz="2000" dirty="0"/>
          </a:p>
          <a:p>
            <a:pPr algn="l"/>
            <a:r>
              <a:rPr lang="en-US" sz="2000" dirty="0">
                <a:hlinkClick r:id="rId4">
                  <a:extLst>
                    <a:ext uri="{A12FA001-AC4F-418D-AE19-62706E023703}">
                      <ahyp:hlinkClr xmlns:ahyp="http://schemas.microsoft.com/office/drawing/2018/hyperlinkcolor" val="tx"/>
                    </a:ext>
                  </a:extLst>
                </a:hlinkClick>
              </a:rPr>
              <a:t>https://www.facebook.com/groups/538153443545779/</a:t>
            </a:r>
            <a:endParaRPr lang="en-US" sz="2000" dirty="0"/>
          </a:p>
        </p:txBody>
      </p:sp>
    </p:spTree>
    <p:extLst>
      <p:ext uri="{BB962C8B-B14F-4D97-AF65-F5344CB8AC3E}">
        <p14:creationId xmlns:p14="http://schemas.microsoft.com/office/powerpoint/2010/main" val="3287901876"/>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011E23E-3B56-44B8-AC09-5F8A32AA241D}"/>
              </a:ext>
            </a:extLst>
          </p:cNvPr>
          <p:cNvPicPr>
            <a:picLocks noChangeAspect="1"/>
          </p:cNvPicPr>
          <p:nvPr/>
        </p:nvPicPr>
        <p:blipFill rotWithShape="1">
          <a:blip r:embed="rId3"/>
          <a:srcRect t="12500"/>
          <a:stretch/>
        </p:blipFill>
        <p:spPr>
          <a:xfrm>
            <a:off x="2645875" y="857250"/>
            <a:ext cx="9546125" cy="6000750"/>
          </a:xfrm>
          <a:prstGeom prst="rect">
            <a:avLst/>
          </a:prstGeom>
        </p:spPr>
      </p:pic>
      <p:sp>
        <p:nvSpPr>
          <p:cNvPr id="3" name="Rectangle 2">
            <a:extLst>
              <a:ext uri="{FF2B5EF4-FFF2-40B4-BE49-F238E27FC236}">
                <a16:creationId xmlns:a16="http://schemas.microsoft.com/office/drawing/2014/main" id="{02493E11-9364-4710-ABA1-16764631EE2F}"/>
              </a:ext>
            </a:extLst>
          </p:cNvPr>
          <p:cNvSpPr/>
          <p:nvPr/>
        </p:nvSpPr>
        <p:spPr>
          <a:xfrm>
            <a:off x="114300" y="1595467"/>
            <a:ext cx="2645875" cy="4524315"/>
          </a:xfrm>
          <a:prstGeom prst="rect">
            <a:avLst/>
          </a:prstGeom>
        </p:spPr>
        <p:txBody>
          <a:bodyPr wrap="square">
            <a:spAutoFit/>
          </a:bodyPr>
          <a:lstStyle/>
          <a:p>
            <a:r>
              <a:rPr lang="en-US" sz="3600" dirty="0"/>
              <a:t>The genus and species of rhizobia are specific to the legume which it infects.</a:t>
            </a:r>
          </a:p>
        </p:txBody>
      </p:sp>
      <p:sp>
        <p:nvSpPr>
          <p:cNvPr id="4" name="TextBox 3">
            <a:extLst>
              <a:ext uri="{FF2B5EF4-FFF2-40B4-BE49-F238E27FC236}">
                <a16:creationId xmlns:a16="http://schemas.microsoft.com/office/drawing/2014/main" id="{2521957A-A608-4A47-A120-D59A11C5B102}"/>
              </a:ext>
            </a:extLst>
          </p:cNvPr>
          <p:cNvSpPr txBox="1"/>
          <p:nvPr/>
        </p:nvSpPr>
        <p:spPr>
          <a:xfrm>
            <a:off x="2939806" y="-65541"/>
            <a:ext cx="6312388" cy="830997"/>
          </a:xfrm>
          <a:prstGeom prst="rect">
            <a:avLst/>
          </a:prstGeom>
          <a:noFill/>
        </p:spPr>
        <p:txBody>
          <a:bodyPr wrap="square" rtlCol="0">
            <a:spAutoFit/>
          </a:bodyPr>
          <a:lstStyle/>
          <a:p>
            <a:r>
              <a:rPr lang="en-US" sz="4800" dirty="0"/>
              <a:t>Root Nodule Formation</a:t>
            </a:r>
          </a:p>
        </p:txBody>
      </p:sp>
    </p:spTree>
    <p:extLst>
      <p:ext uri="{BB962C8B-B14F-4D97-AF65-F5344CB8AC3E}">
        <p14:creationId xmlns:p14="http://schemas.microsoft.com/office/powerpoint/2010/main" val="4085691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C9ECEE2-1D18-466D-9A45-0C06CDBD8426}"/>
              </a:ext>
            </a:extLst>
          </p:cNvPr>
          <p:cNvSpPr txBox="1"/>
          <p:nvPr/>
        </p:nvSpPr>
        <p:spPr>
          <a:xfrm>
            <a:off x="1766887" y="0"/>
            <a:ext cx="865822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Common Legume Vegetables</a:t>
            </a:r>
          </a:p>
        </p:txBody>
      </p:sp>
      <p:grpSp>
        <p:nvGrpSpPr>
          <p:cNvPr id="33" name="Group 32">
            <a:extLst>
              <a:ext uri="{FF2B5EF4-FFF2-40B4-BE49-F238E27FC236}">
                <a16:creationId xmlns:a16="http://schemas.microsoft.com/office/drawing/2014/main" id="{98FB2AE9-7620-4091-8885-9AC414AC2A3D}"/>
              </a:ext>
            </a:extLst>
          </p:cNvPr>
          <p:cNvGrpSpPr/>
          <p:nvPr/>
        </p:nvGrpSpPr>
        <p:grpSpPr>
          <a:xfrm>
            <a:off x="161925" y="830997"/>
            <a:ext cx="2667000" cy="2967335"/>
            <a:chOff x="161925" y="830997"/>
            <a:chExt cx="2667000" cy="2967335"/>
          </a:xfrm>
        </p:grpSpPr>
        <p:pic>
          <p:nvPicPr>
            <p:cNvPr id="17" name="Picture 16">
              <a:extLst>
                <a:ext uri="{FF2B5EF4-FFF2-40B4-BE49-F238E27FC236}">
                  <a16:creationId xmlns:a16="http://schemas.microsoft.com/office/drawing/2014/main" id="{7E79B299-A6FF-427B-B0CD-1EAA546A2EBF}"/>
                </a:ext>
              </a:extLst>
            </p:cNvPr>
            <p:cNvPicPr>
              <a:picLocks noChangeAspect="1"/>
            </p:cNvPicPr>
            <p:nvPr/>
          </p:nvPicPr>
          <p:blipFill>
            <a:blip r:embed="rId3"/>
            <a:stretch>
              <a:fillRect/>
            </a:stretch>
          </p:blipFill>
          <p:spPr>
            <a:xfrm>
              <a:off x="161925" y="830997"/>
              <a:ext cx="2667000" cy="2667000"/>
            </a:xfrm>
            <a:prstGeom prst="rect">
              <a:avLst/>
            </a:prstGeom>
          </p:spPr>
        </p:pic>
        <p:sp>
          <p:nvSpPr>
            <p:cNvPr id="23" name="TextBox 22">
              <a:extLst>
                <a:ext uri="{FF2B5EF4-FFF2-40B4-BE49-F238E27FC236}">
                  <a16:creationId xmlns:a16="http://schemas.microsoft.com/office/drawing/2014/main" id="{AFBFB181-C458-4850-AFDF-90EAB4702E8C}"/>
                </a:ext>
              </a:extLst>
            </p:cNvPr>
            <p:cNvSpPr txBox="1"/>
            <p:nvPr/>
          </p:nvSpPr>
          <p:spPr>
            <a:xfrm>
              <a:off x="719137" y="3429000"/>
              <a:ext cx="1047750" cy="369332"/>
            </a:xfrm>
            <a:prstGeom prst="rect">
              <a:avLst/>
            </a:prstGeom>
            <a:noFill/>
          </p:spPr>
          <p:txBody>
            <a:bodyPr wrap="square" rtlCol="0">
              <a:spAutoFit/>
            </a:bodyPr>
            <a:lstStyle/>
            <a:p>
              <a:r>
                <a:rPr lang="en-US" dirty="0"/>
                <a:t>Soybean</a:t>
              </a:r>
            </a:p>
          </p:txBody>
        </p:sp>
      </p:grpSp>
      <p:grpSp>
        <p:nvGrpSpPr>
          <p:cNvPr id="57" name="Group 56">
            <a:extLst>
              <a:ext uri="{FF2B5EF4-FFF2-40B4-BE49-F238E27FC236}">
                <a16:creationId xmlns:a16="http://schemas.microsoft.com/office/drawing/2014/main" id="{60EF0007-D32B-48A1-8E56-C81C4DF061C9}"/>
              </a:ext>
            </a:extLst>
          </p:cNvPr>
          <p:cNvGrpSpPr/>
          <p:nvPr/>
        </p:nvGrpSpPr>
        <p:grpSpPr>
          <a:xfrm>
            <a:off x="10289300" y="47769"/>
            <a:ext cx="1743075" cy="2917270"/>
            <a:chOff x="9939337" y="950059"/>
            <a:chExt cx="1743075" cy="2917270"/>
          </a:xfrm>
        </p:grpSpPr>
        <p:pic>
          <p:nvPicPr>
            <p:cNvPr id="19" name="Picture 18">
              <a:extLst>
                <a:ext uri="{FF2B5EF4-FFF2-40B4-BE49-F238E27FC236}">
                  <a16:creationId xmlns:a16="http://schemas.microsoft.com/office/drawing/2014/main" id="{722E3525-2BA6-46A7-A0C0-03225844AAD2}"/>
                </a:ext>
              </a:extLst>
            </p:cNvPr>
            <p:cNvPicPr>
              <a:picLocks noChangeAspect="1"/>
            </p:cNvPicPr>
            <p:nvPr/>
          </p:nvPicPr>
          <p:blipFill>
            <a:blip r:embed="rId4"/>
            <a:stretch>
              <a:fillRect/>
            </a:stretch>
          </p:blipFill>
          <p:spPr>
            <a:xfrm>
              <a:off x="9939337" y="950059"/>
              <a:ext cx="1743075" cy="2619375"/>
            </a:xfrm>
            <a:prstGeom prst="rect">
              <a:avLst/>
            </a:prstGeom>
          </p:spPr>
        </p:pic>
        <p:sp>
          <p:nvSpPr>
            <p:cNvPr id="29" name="TextBox 28">
              <a:extLst>
                <a:ext uri="{FF2B5EF4-FFF2-40B4-BE49-F238E27FC236}">
                  <a16:creationId xmlns:a16="http://schemas.microsoft.com/office/drawing/2014/main" id="{DEBECD40-BF6F-4825-A595-22342E2C347C}"/>
                </a:ext>
              </a:extLst>
            </p:cNvPr>
            <p:cNvSpPr txBox="1"/>
            <p:nvPr/>
          </p:nvSpPr>
          <p:spPr>
            <a:xfrm>
              <a:off x="10201274" y="3497997"/>
              <a:ext cx="1481138" cy="369332"/>
            </a:xfrm>
            <a:prstGeom prst="rect">
              <a:avLst/>
            </a:prstGeom>
            <a:noFill/>
          </p:spPr>
          <p:txBody>
            <a:bodyPr wrap="square" rtlCol="0">
              <a:spAutoFit/>
            </a:bodyPr>
            <a:lstStyle/>
            <a:p>
              <a:r>
                <a:rPr lang="en-US" dirty="0"/>
                <a:t>Snap Bean</a:t>
              </a:r>
            </a:p>
          </p:txBody>
        </p:sp>
      </p:grpSp>
      <p:grpSp>
        <p:nvGrpSpPr>
          <p:cNvPr id="56" name="Group 55">
            <a:extLst>
              <a:ext uri="{FF2B5EF4-FFF2-40B4-BE49-F238E27FC236}">
                <a16:creationId xmlns:a16="http://schemas.microsoft.com/office/drawing/2014/main" id="{6854016A-1F19-4281-8D63-03F1B92DD4A8}"/>
              </a:ext>
            </a:extLst>
          </p:cNvPr>
          <p:cNvGrpSpPr/>
          <p:nvPr/>
        </p:nvGrpSpPr>
        <p:grpSpPr>
          <a:xfrm>
            <a:off x="3129530" y="825460"/>
            <a:ext cx="3567234" cy="2149138"/>
            <a:chOff x="3288384" y="1011852"/>
            <a:chExt cx="3567234" cy="2149138"/>
          </a:xfrm>
        </p:grpSpPr>
        <p:pic>
          <p:nvPicPr>
            <p:cNvPr id="21" name="Picture 20">
              <a:extLst>
                <a:ext uri="{FF2B5EF4-FFF2-40B4-BE49-F238E27FC236}">
                  <a16:creationId xmlns:a16="http://schemas.microsoft.com/office/drawing/2014/main" id="{55DCD940-586D-4CF3-B3C6-7AA6DDA0D4EB}"/>
                </a:ext>
              </a:extLst>
            </p:cNvPr>
            <p:cNvPicPr>
              <a:picLocks noChangeAspect="1"/>
            </p:cNvPicPr>
            <p:nvPr/>
          </p:nvPicPr>
          <p:blipFill>
            <a:blip r:embed="rId5"/>
            <a:stretch>
              <a:fillRect/>
            </a:stretch>
          </p:blipFill>
          <p:spPr>
            <a:xfrm>
              <a:off x="3288384" y="1011852"/>
              <a:ext cx="3567234" cy="1783617"/>
            </a:xfrm>
            <a:prstGeom prst="rect">
              <a:avLst/>
            </a:prstGeom>
          </p:spPr>
        </p:pic>
        <p:sp>
          <p:nvSpPr>
            <p:cNvPr id="31" name="TextBox 30">
              <a:extLst>
                <a:ext uri="{FF2B5EF4-FFF2-40B4-BE49-F238E27FC236}">
                  <a16:creationId xmlns:a16="http://schemas.microsoft.com/office/drawing/2014/main" id="{29FB4BA4-DA66-488E-B4AF-7ADDB9363629}"/>
                </a:ext>
              </a:extLst>
            </p:cNvPr>
            <p:cNvSpPr txBox="1"/>
            <p:nvPr/>
          </p:nvSpPr>
          <p:spPr>
            <a:xfrm>
              <a:off x="4548126" y="2791658"/>
              <a:ext cx="1364518" cy="369332"/>
            </a:xfrm>
            <a:prstGeom prst="rect">
              <a:avLst/>
            </a:prstGeom>
            <a:noFill/>
          </p:spPr>
          <p:txBody>
            <a:bodyPr wrap="square" rtlCol="0">
              <a:spAutoFit/>
            </a:bodyPr>
            <a:lstStyle/>
            <a:p>
              <a:r>
                <a:rPr lang="en-US" dirty="0"/>
                <a:t>Lima Bean</a:t>
              </a:r>
            </a:p>
          </p:txBody>
        </p:sp>
      </p:grpSp>
      <p:grpSp>
        <p:nvGrpSpPr>
          <p:cNvPr id="59" name="Group 58">
            <a:extLst>
              <a:ext uri="{FF2B5EF4-FFF2-40B4-BE49-F238E27FC236}">
                <a16:creationId xmlns:a16="http://schemas.microsoft.com/office/drawing/2014/main" id="{1BF598E0-75EC-4CC7-8C9B-219831559ED8}"/>
              </a:ext>
            </a:extLst>
          </p:cNvPr>
          <p:cNvGrpSpPr/>
          <p:nvPr/>
        </p:nvGrpSpPr>
        <p:grpSpPr>
          <a:xfrm>
            <a:off x="7123140" y="740643"/>
            <a:ext cx="2580050" cy="2603540"/>
            <a:chOff x="7107452" y="1025604"/>
            <a:chExt cx="2580050" cy="2603540"/>
          </a:xfrm>
        </p:grpSpPr>
        <p:sp>
          <p:nvSpPr>
            <p:cNvPr id="27" name="TextBox 26">
              <a:extLst>
                <a:ext uri="{FF2B5EF4-FFF2-40B4-BE49-F238E27FC236}">
                  <a16:creationId xmlns:a16="http://schemas.microsoft.com/office/drawing/2014/main" id="{83500D9C-DE5A-4C9E-8E96-24B25D2666A4}"/>
                </a:ext>
              </a:extLst>
            </p:cNvPr>
            <p:cNvSpPr txBox="1"/>
            <p:nvPr/>
          </p:nvSpPr>
          <p:spPr>
            <a:xfrm>
              <a:off x="7873603" y="3259812"/>
              <a:ext cx="1047750" cy="369332"/>
            </a:xfrm>
            <a:prstGeom prst="rect">
              <a:avLst/>
            </a:prstGeom>
            <a:noFill/>
          </p:spPr>
          <p:txBody>
            <a:bodyPr wrap="square" rtlCol="0">
              <a:spAutoFit/>
            </a:bodyPr>
            <a:lstStyle/>
            <a:p>
              <a:r>
                <a:rPr lang="en-US" dirty="0"/>
                <a:t>Cowpea</a:t>
              </a:r>
            </a:p>
          </p:txBody>
        </p:sp>
        <p:pic>
          <p:nvPicPr>
            <p:cNvPr id="58" name="Picture 57">
              <a:extLst>
                <a:ext uri="{FF2B5EF4-FFF2-40B4-BE49-F238E27FC236}">
                  <a16:creationId xmlns:a16="http://schemas.microsoft.com/office/drawing/2014/main" id="{487A10FE-ADA9-4AF8-8618-7AFA2E7B3374}"/>
                </a:ext>
              </a:extLst>
            </p:cNvPr>
            <p:cNvPicPr>
              <a:picLocks noChangeAspect="1"/>
            </p:cNvPicPr>
            <p:nvPr/>
          </p:nvPicPr>
          <p:blipFill>
            <a:blip r:embed="rId6"/>
            <a:stretch>
              <a:fillRect/>
            </a:stretch>
          </p:blipFill>
          <p:spPr>
            <a:xfrm>
              <a:off x="7107452" y="1025604"/>
              <a:ext cx="2580050" cy="2277785"/>
            </a:xfrm>
            <a:prstGeom prst="rect">
              <a:avLst/>
            </a:prstGeom>
          </p:spPr>
        </p:pic>
      </p:grpSp>
      <p:grpSp>
        <p:nvGrpSpPr>
          <p:cNvPr id="61" name="Group 60">
            <a:extLst>
              <a:ext uri="{FF2B5EF4-FFF2-40B4-BE49-F238E27FC236}">
                <a16:creationId xmlns:a16="http://schemas.microsoft.com/office/drawing/2014/main" id="{BF330AAB-9890-4C25-A0EA-C90DD1AC3191}"/>
              </a:ext>
            </a:extLst>
          </p:cNvPr>
          <p:cNvGrpSpPr/>
          <p:nvPr/>
        </p:nvGrpSpPr>
        <p:grpSpPr>
          <a:xfrm>
            <a:off x="5203530" y="2993615"/>
            <a:ext cx="2143125" cy="2214695"/>
            <a:chOff x="8274842" y="3867329"/>
            <a:chExt cx="2667001" cy="2901190"/>
          </a:xfrm>
        </p:grpSpPr>
        <p:sp>
          <p:nvSpPr>
            <p:cNvPr id="25" name="TextBox 24">
              <a:extLst>
                <a:ext uri="{FF2B5EF4-FFF2-40B4-BE49-F238E27FC236}">
                  <a16:creationId xmlns:a16="http://schemas.microsoft.com/office/drawing/2014/main" id="{B5AC09C4-30FE-4E64-8D30-A01DF4A5115D}"/>
                </a:ext>
              </a:extLst>
            </p:cNvPr>
            <p:cNvSpPr txBox="1"/>
            <p:nvPr/>
          </p:nvSpPr>
          <p:spPr>
            <a:xfrm>
              <a:off x="9084467" y="6399187"/>
              <a:ext cx="1047750" cy="369332"/>
            </a:xfrm>
            <a:prstGeom prst="rect">
              <a:avLst/>
            </a:prstGeom>
            <a:noFill/>
          </p:spPr>
          <p:txBody>
            <a:bodyPr wrap="square" rtlCol="0">
              <a:spAutoFit/>
            </a:bodyPr>
            <a:lstStyle/>
            <a:p>
              <a:r>
                <a:rPr lang="en-US" dirty="0"/>
                <a:t>Peanut</a:t>
              </a:r>
            </a:p>
          </p:txBody>
        </p:sp>
        <p:pic>
          <p:nvPicPr>
            <p:cNvPr id="60" name="Picture 59">
              <a:extLst>
                <a:ext uri="{FF2B5EF4-FFF2-40B4-BE49-F238E27FC236}">
                  <a16:creationId xmlns:a16="http://schemas.microsoft.com/office/drawing/2014/main" id="{326D8C16-FF06-4900-9B8A-621C56DAA4F2}"/>
                </a:ext>
              </a:extLst>
            </p:cNvPr>
            <p:cNvPicPr>
              <a:picLocks noChangeAspect="1"/>
            </p:cNvPicPr>
            <p:nvPr/>
          </p:nvPicPr>
          <p:blipFill>
            <a:blip r:embed="rId7"/>
            <a:stretch>
              <a:fillRect/>
            </a:stretch>
          </p:blipFill>
          <p:spPr>
            <a:xfrm>
              <a:off x="8274842" y="3867329"/>
              <a:ext cx="2667001" cy="2548468"/>
            </a:xfrm>
            <a:prstGeom prst="rect">
              <a:avLst/>
            </a:prstGeom>
          </p:spPr>
        </p:pic>
      </p:grpSp>
      <p:grpSp>
        <p:nvGrpSpPr>
          <p:cNvPr id="69" name="Group 68">
            <a:extLst>
              <a:ext uri="{FF2B5EF4-FFF2-40B4-BE49-F238E27FC236}">
                <a16:creationId xmlns:a16="http://schemas.microsoft.com/office/drawing/2014/main" id="{D3410B26-86FE-4485-9202-663BB11720C3}"/>
              </a:ext>
            </a:extLst>
          </p:cNvPr>
          <p:cNvGrpSpPr/>
          <p:nvPr/>
        </p:nvGrpSpPr>
        <p:grpSpPr>
          <a:xfrm>
            <a:off x="111594" y="3920999"/>
            <a:ext cx="2619375" cy="2075498"/>
            <a:chOff x="3084909" y="3511213"/>
            <a:chExt cx="2619375" cy="2075498"/>
          </a:xfrm>
        </p:grpSpPr>
        <p:sp>
          <p:nvSpPr>
            <p:cNvPr id="63" name="TextBox 62">
              <a:extLst>
                <a:ext uri="{FF2B5EF4-FFF2-40B4-BE49-F238E27FC236}">
                  <a16:creationId xmlns:a16="http://schemas.microsoft.com/office/drawing/2014/main" id="{10BB6ADD-AAB2-4BC8-8C84-82DE4FF02FB1}"/>
                </a:ext>
              </a:extLst>
            </p:cNvPr>
            <p:cNvSpPr txBox="1"/>
            <p:nvPr/>
          </p:nvSpPr>
          <p:spPr>
            <a:xfrm>
              <a:off x="3592120" y="5217379"/>
              <a:ext cx="1654966" cy="369332"/>
            </a:xfrm>
            <a:prstGeom prst="rect">
              <a:avLst/>
            </a:prstGeom>
            <a:noFill/>
          </p:spPr>
          <p:txBody>
            <a:bodyPr wrap="square" rtlCol="0">
              <a:spAutoFit/>
            </a:bodyPr>
            <a:lstStyle/>
            <a:p>
              <a:r>
                <a:rPr lang="en-US" dirty="0"/>
                <a:t>Sugar Snap Pea</a:t>
              </a:r>
            </a:p>
          </p:txBody>
        </p:sp>
        <p:pic>
          <p:nvPicPr>
            <p:cNvPr id="68" name="Picture 67">
              <a:extLst>
                <a:ext uri="{FF2B5EF4-FFF2-40B4-BE49-F238E27FC236}">
                  <a16:creationId xmlns:a16="http://schemas.microsoft.com/office/drawing/2014/main" id="{FD514740-BF15-4B0D-964D-D81B2A637DCA}"/>
                </a:ext>
              </a:extLst>
            </p:cNvPr>
            <p:cNvPicPr>
              <a:picLocks noChangeAspect="1"/>
            </p:cNvPicPr>
            <p:nvPr/>
          </p:nvPicPr>
          <p:blipFill>
            <a:blip r:embed="rId8"/>
            <a:stretch>
              <a:fillRect/>
            </a:stretch>
          </p:blipFill>
          <p:spPr>
            <a:xfrm>
              <a:off x="3084909" y="3511213"/>
              <a:ext cx="2619375" cy="1743075"/>
            </a:xfrm>
            <a:prstGeom prst="rect">
              <a:avLst/>
            </a:prstGeom>
          </p:spPr>
        </p:pic>
      </p:grpSp>
      <p:grpSp>
        <p:nvGrpSpPr>
          <p:cNvPr id="71" name="Group 70">
            <a:extLst>
              <a:ext uri="{FF2B5EF4-FFF2-40B4-BE49-F238E27FC236}">
                <a16:creationId xmlns:a16="http://schemas.microsoft.com/office/drawing/2014/main" id="{00806B9D-10F0-4E94-83DE-3B5C5C5659BC}"/>
              </a:ext>
            </a:extLst>
          </p:cNvPr>
          <p:cNvGrpSpPr/>
          <p:nvPr/>
        </p:nvGrpSpPr>
        <p:grpSpPr>
          <a:xfrm>
            <a:off x="6861469" y="5002663"/>
            <a:ext cx="2747444" cy="1939212"/>
            <a:chOff x="3358960" y="3387017"/>
            <a:chExt cx="2747444" cy="1939212"/>
          </a:xfrm>
        </p:grpSpPr>
        <p:sp>
          <p:nvSpPr>
            <p:cNvPr id="65" name="TextBox 64">
              <a:extLst>
                <a:ext uri="{FF2B5EF4-FFF2-40B4-BE49-F238E27FC236}">
                  <a16:creationId xmlns:a16="http://schemas.microsoft.com/office/drawing/2014/main" id="{897C5F53-4840-4BAE-A829-9D4997367F2B}"/>
                </a:ext>
              </a:extLst>
            </p:cNvPr>
            <p:cNvSpPr txBox="1"/>
            <p:nvPr/>
          </p:nvSpPr>
          <p:spPr>
            <a:xfrm>
              <a:off x="4208807" y="4956897"/>
              <a:ext cx="1047750" cy="369332"/>
            </a:xfrm>
            <a:prstGeom prst="rect">
              <a:avLst/>
            </a:prstGeom>
            <a:noFill/>
          </p:spPr>
          <p:txBody>
            <a:bodyPr wrap="square" rtlCol="0">
              <a:spAutoFit/>
            </a:bodyPr>
            <a:lstStyle/>
            <a:p>
              <a:r>
                <a:rPr lang="en-US" dirty="0"/>
                <a:t>Lentils</a:t>
              </a:r>
            </a:p>
          </p:txBody>
        </p:sp>
        <p:pic>
          <p:nvPicPr>
            <p:cNvPr id="70" name="Picture 69">
              <a:extLst>
                <a:ext uri="{FF2B5EF4-FFF2-40B4-BE49-F238E27FC236}">
                  <a16:creationId xmlns:a16="http://schemas.microsoft.com/office/drawing/2014/main" id="{CE4B4E5C-5C66-4776-969B-8F7B7BDD8942}"/>
                </a:ext>
              </a:extLst>
            </p:cNvPr>
            <p:cNvPicPr>
              <a:picLocks noChangeAspect="1"/>
            </p:cNvPicPr>
            <p:nvPr/>
          </p:nvPicPr>
          <p:blipFill>
            <a:blip r:embed="rId9"/>
            <a:stretch>
              <a:fillRect/>
            </a:stretch>
          </p:blipFill>
          <p:spPr>
            <a:xfrm>
              <a:off x="3358960" y="3387017"/>
              <a:ext cx="2747444" cy="1612834"/>
            </a:xfrm>
            <a:prstGeom prst="rect">
              <a:avLst/>
            </a:prstGeom>
          </p:spPr>
        </p:pic>
      </p:grpSp>
      <p:grpSp>
        <p:nvGrpSpPr>
          <p:cNvPr id="73" name="Group 72">
            <a:extLst>
              <a:ext uri="{FF2B5EF4-FFF2-40B4-BE49-F238E27FC236}">
                <a16:creationId xmlns:a16="http://schemas.microsoft.com/office/drawing/2014/main" id="{DD8AF113-7D71-439F-92C7-80A46E393A0C}"/>
              </a:ext>
            </a:extLst>
          </p:cNvPr>
          <p:cNvGrpSpPr/>
          <p:nvPr/>
        </p:nvGrpSpPr>
        <p:grpSpPr>
          <a:xfrm>
            <a:off x="9744537" y="5138780"/>
            <a:ext cx="2283765" cy="1786875"/>
            <a:chOff x="5777022" y="4194370"/>
            <a:chExt cx="2283765" cy="1786875"/>
          </a:xfrm>
        </p:grpSpPr>
        <p:sp>
          <p:nvSpPr>
            <p:cNvPr id="67" name="TextBox 66">
              <a:extLst>
                <a:ext uri="{FF2B5EF4-FFF2-40B4-BE49-F238E27FC236}">
                  <a16:creationId xmlns:a16="http://schemas.microsoft.com/office/drawing/2014/main" id="{16929A6D-7B01-416D-A6B9-057D13A31E1D}"/>
                </a:ext>
              </a:extLst>
            </p:cNvPr>
            <p:cNvSpPr txBox="1"/>
            <p:nvPr/>
          </p:nvSpPr>
          <p:spPr>
            <a:xfrm>
              <a:off x="6321284" y="5611913"/>
              <a:ext cx="1047750" cy="369332"/>
            </a:xfrm>
            <a:prstGeom prst="rect">
              <a:avLst/>
            </a:prstGeom>
            <a:noFill/>
          </p:spPr>
          <p:txBody>
            <a:bodyPr wrap="square" rtlCol="0">
              <a:spAutoFit/>
            </a:bodyPr>
            <a:lstStyle/>
            <a:p>
              <a:r>
                <a:rPr lang="en-US" dirty="0"/>
                <a:t>Chickpea</a:t>
              </a:r>
            </a:p>
          </p:txBody>
        </p:sp>
        <p:pic>
          <p:nvPicPr>
            <p:cNvPr id="72" name="Picture 71">
              <a:extLst>
                <a:ext uri="{FF2B5EF4-FFF2-40B4-BE49-F238E27FC236}">
                  <a16:creationId xmlns:a16="http://schemas.microsoft.com/office/drawing/2014/main" id="{CF2108DB-2783-4C07-84A0-6BB31E4BE1D3}"/>
                </a:ext>
              </a:extLst>
            </p:cNvPr>
            <p:cNvPicPr>
              <a:picLocks noChangeAspect="1"/>
            </p:cNvPicPr>
            <p:nvPr/>
          </p:nvPicPr>
          <p:blipFill>
            <a:blip r:embed="rId10"/>
            <a:stretch>
              <a:fillRect/>
            </a:stretch>
          </p:blipFill>
          <p:spPr>
            <a:xfrm>
              <a:off x="5777022" y="4194370"/>
              <a:ext cx="2283765" cy="1519741"/>
            </a:xfrm>
            <a:prstGeom prst="rect">
              <a:avLst/>
            </a:prstGeom>
          </p:spPr>
        </p:pic>
      </p:grpSp>
      <p:grpSp>
        <p:nvGrpSpPr>
          <p:cNvPr id="76" name="Group 75">
            <a:extLst>
              <a:ext uri="{FF2B5EF4-FFF2-40B4-BE49-F238E27FC236}">
                <a16:creationId xmlns:a16="http://schemas.microsoft.com/office/drawing/2014/main" id="{438E09AF-6B59-4310-9063-F3B9ECD9B511}"/>
              </a:ext>
            </a:extLst>
          </p:cNvPr>
          <p:cNvGrpSpPr/>
          <p:nvPr/>
        </p:nvGrpSpPr>
        <p:grpSpPr>
          <a:xfrm>
            <a:off x="2877335" y="3265791"/>
            <a:ext cx="2277785" cy="2632859"/>
            <a:chOff x="6432904" y="3606908"/>
            <a:chExt cx="2277785" cy="2632859"/>
          </a:xfrm>
        </p:grpSpPr>
        <p:pic>
          <p:nvPicPr>
            <p:cNvPr id="74" name="Picture 73">
              <a:extLst>
                <a:ext uri="{FF2B5EF4-FFF2-40B4-BE49-F238E27FC236}">
                  <a16:creationId xmlns:a16="http://schemas.microsoft.com/office/drawing/2014/main" id="{8F744C79-EB0D-4FAE-BDC1-D659ED3C5315}"/>
                </a:ext>
              </a:extLst>
            </p:cNvPr>
            <p:cNvPicPr>
              <a:picLocks noChangeAspect="1"/>
            </p:cNvPicPr>
            <p:nvPr/>
          </p:nvPicPr>
          <p:blipFill>
            <a:blip r:embed="rId11"/>
            <a:stretch>
              <a:fillRect/>
            </a:stretch>
          </p:blipFill>
          <p:spPr>
            <a:xfrm>
              <a:off x="6432904" y="3606908"/>
              <a:ext cx="2277785" cy="2277785"/>
            </a:xfrm>
            <a:prstGeom prst="rect">
              <a:avLst/>
            </a:prstGeom>
          </p:spPr>
        </p:pic>
        <p:sp>
          <p:nvSpPr>
            <p:cNvPr id="75" name="TextBox 74">
              <a:extLst>
                <a:ext uri="{FF2B5EF4-FFF2-40B4-BE49-F238E27FC236}">
                  <a16:creationId xmlns:a16="http://schemas.microsoft.com/office/drawing/2014/main" id="{DCC38B39-9E80-4882-8F3D-8432854E2635}"/>
                </a:ext>
              </a:extLst>
            </p:cNvPr>
            <p:cNvSpPr txBox="1"/>
            <p:nvPr/>
          </p:nvSpPr>
          <p:spPr>
            <a:xfrm>
              <a:off x="6958701" y="5870435"/>
              <a:ext cx="1482262" cy="369332"/>
            </a:xfrm>
            <a:prstGeom prst="rect">
              <a:avLst/>
            </a:prstGeom>
            <a:noFill/>
          </p:spPr>
          <p:txBody>
            <a:bodyPr wrap="square" rtlCol="0">
              <a:spAutoFit/>
            </a:bodyPr>
            <a:lstStyle/>
            <a:p>
              <a:r>
                <a:rPr lang="en-US" dirty="0"/>
                <a:t>Fava Bean</a:t>
              </a:r>
            </a:p>
          </p:txBody>
        </p:sp>
      </p:grpSp>
      <p:grpSp>
        <p:nvGrpSpPr>
          <p:cNvPr id="7" name="Group 6">
            <a:extLst>
              <a:ext uri="{FF2B5EF4-FFF2-40B4-BE49-F238E27FC236}">
                <a16:creationId xmlns:a16="http://schemas.microsoft.com/office/drawing/2014/main" id="{7D5250D4-7A5B-4508-A579-7B0EC431EA91}"/>
              </a:ext>
            </a:extLst>
          </p:cNvPr>
          <p:cNvGrpSpPr/>
          <p:nvPr/>
        </p:nvGrpSpPr>
        <p:grpSpPr>
          <a:xfrm>
            <a:off x="9027815" y="2993615"/>
            <a:ext cx="2929047" cy="2183615"/>
            <a:chOff x="4509703" y="4403240"/>
            <a:chExt cx="2929047" cy="2183615"/>
          </a:xfrm>
        </p:grpSpPr>
        <p:sp>
          <p:nvSpPr>
            <p:cNvPr id="4" name="TextBox 3">
              <a:extLst>
                <a:ext uri="{FF2B5EF4-FFF2-40B4-BE49-F238E27FC236}">
                  <a16:creationId xmlns:a16="http://schemas.microsoft.com/office/drawing/2014/main" id="{6CE0A7E6-0AE2-4991-8A2A-54B0C47464C7}"/>
                </a:ext>
              </a:extLst>
            </p:cNvPr>
            <p:cNvSpPr txBox="1"/>
            <p:nvPr/>
          </p:nvSpPr>
          <p:spPr>
            <a:xfrm>
              <a:off x="5426233" y="6217523"/>
              <a:ext cx="871761" cy="369332"/>
            </a:xfrm>
            <a:prstGeom prst="rect">
              <a:avLst/>
            </a:prstGeom>
            <a:noFill/>
          </p:spPr>
          <p:txBody>
            <a:bodyPr wrap="square" rtlCol="0">
              <a:spAutoFit/>
            </a:bodyPr>
            <a:lstStyle/>
            <a:p>
              <a:r>
                <a:rPr lang="en-US" dirty="0"/>
                <a:t>Jicama</a:t>
              </a:r>
            </a:p>
          </p:txBody>
        </p:sp>
        <p:pic>
          <p:nvPicPr>
            <p:cNvPr id="6" name="Picture 5">
              <a:extLst>
                <a:ext uri="{FF2B5EF4-FFF2-40B4-BE49-F238E27FC236}">
                  <a16:creationId xmlns:a16="http://schemas.microsoft.com/office/drawing/2014/main" id="{77BA0CA3-87BC-4CB7-B52D-744D7E35D012}"/>
                </a:ext>
              </a:extLst>
            </p:cNvPr>
            <p:cNvPicPr>
              <a:picLocks noChangeAspect="1"/>
            </p:cNvPicPr>
            <p:nvPr/>
          </p:nvPicPr>
          <p:blipFill>
            <a:blip r:embed="rId12"/>
            <a:stretch>
              <a:fillRect/>
            </a:stretch>
          </p:blipFill>
          <p:spPr>
            <a:xfrm>
              <a:off x="4509703" y="4403240"/>
              <a:ext cx="2929047" cy="1837435"/>
            </a:xfrm>
            <a:prstGeom prst="rect">
              <a:avLst/>
            </a:prstGeom>
          </p:spPr>
        </p:pic>
      </p:grpSp>
      <p:sp>
        <p:nvSpPr>
          <p:cNvPr id="8" name="Rectangle 7">
            <a:extLst>
              <a:ext uri="{FF2B5EF4-FFF2-40B4-BE49-F238E27FC236}">
                <a16:creationId xmlns:a16="http://schemas.microsoft.com/office/drawing/2014/main" id="{4F8AD2D5-03A3-4666-B2E9-5CBBF5219055}"/>
              </a:ext>
            </a:extLst>
          </p:cNvPr>
          <p:cNvSpPr/>
          <p:nvPr/>
        </p:nvSpPr>
        <p:spPr>
          <a:xfrm>
            <a:off x="272733" y="6061859"/>
            <a:ext cx="6253303" cy="707886"/>
          </a:xfrm>
          <a:prstGeom prst="rect">
            <a:avLst/>
          </a:prstGeom>
        </p:spPr>
        <p:txBody>
          <a:bodyPr wrap="square">
            <a:spAutoFit/>
          </a:bodyPr>
          <a:lstStyle/>
          <a:p>
            <a:r>
              <a:rPr lang="en-US" sz="2000" dirty="0"/>
              <a:t>It is estimated that there are well over 400 different types or varieties of edible beans grown throughout the world.</a:t>
            </a:r>
          </a:p>
        </p:txBody>
      </p:sp>
    </p:spTree>
    <p:extLst>
      <p:ext uri="{BB962C8B-B14F-4D97-AF65-F5344CB8AC3E}">
        <p14:creationId xmlns:p14="http://schemas.microsoft.com/office/powerpoint/2010/main" val="3023446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334E1A-F292-4D7F-96ED-E74996F3786A}"/>
              </a:ext>
            </a:extLst>
          </p:cNvPr>
          <p:cNvSpPr txBox="1"/>
          <p:nvPr/>
        </p:nvSpPr>
        <p:spPr>
          <a:xfrm>
            <a:off x="3588543" y="-28575"/>
            <a:ext cx="501491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Growing</a:t>
            </a:r>
          </a:p>
        </p:txBody>
      </p:sp>
      <p:sp>
        <p:nvSpPr>
          <p:cNvPr id="3" name="TextBox 2">
            <a:extLst>
              <a:ext uri="{FF2B5EF4-FFF2-40B4-BE49-F238E27FC236}">
                <a16:creationId xmlns:a16="http://schemas.microsoft.com/office/drawing/2014/main" id="{639747F3-19E6-4599-9E6C-DF1F618259C2}"/>
              </a:ext>
            </a:extLst>
          </p:cNvPr>
          <p:cNvSpPr txBox="1"/>
          <p:nvPr/>
        </p:nvSpPr>
        <p:spPr>
          <a:xfrm>
            <a:off x="285750" y="927764"/>
            <a:ext cx="8259839" cy="5355312"/>
          </a:xfrm>
          <a:prstGeom prst="rect">
            <a:avLst/>
          </a:prstGeom>
          <a:noFill/>
        </p:spPr>
        <p:txBody>
          <a:bodyPr wrap="square" rtlCol="0">
            <a:spAutoFit/>
          </a:bodyPr>
          <a:lstStyle/>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800" b="0" i="0" u="none" strike="noStrike" kern="1200" cap="none" spc="0" normalizeH="0" baseline="0" noProof="0" dirty="0">
                <a:ln>
                  <a:noFill/>
                </a:ln>
                <a:solidFill>
                  <a:prstClr val="black"/>
                </a:solidFill>
                <a:effectLst/>
                <a:uLnTx/>
                <a:uFillTx/>
                <a:latin typeface="Calibri" panose="020F0502020204030204"/>
                <a:ea typeface="+mn-ea"/>
                <a:cs typeface="+mn-cs"/>
              </a:rPr>
              <a:t>Cool Season Crops (Fall/Winter/Early Spring) Sugar peas, snow peas, fava beans</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800" dirty="0">
                <a:solidFill>
                  <a:prstClr val="black"/>
                </a:solidFill>
                <a:latin typeface="Calibri" panose="020F0502020204030204"/>
              </a:rPr>
              <a:t>Optimum germination 68-75</a:t>
            </a:r>
            <a:r>
              <a:rPr lang="en-US" sz="3800" baseline="30000" dirty="0">
                <a:solidFill>
                  <a:prstClr val="black"/>
                </a:solidFill>
                <a:latin typeface="Calibri" panose="020F0502020204030204"/>
              </a:rPr>
              <a:t>o</a:t>
            </a:r>
            <a:r>
              <a:rPr lang="en-US" sz="3800" dirty="0">
                <a:solidFill>
                  <a:prstClr val="black"/>
                </a:solidFill>
                <a:latin typeface="Calibri" panose="020F0502020204030204"/>
              </a:rPr>
              <a:t>F</a:t>
            </a:r>
            <a:endParaRPr kumimoji="0" lang="en-US" sz="3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800" b="0" i="0" u="none" strike="noStrike" kern="1200" cap="none" spc="0" normalizeH="0" baseline="0" noProof="0" dirty="0">
                <a:ln>
                  <a:noFill/>
                </a:ln>
                <a:solidFill>
                  <a:prstClr val="black"/>
                </a:solidFill>
                <a:effectLst/>
                <a:uLnTx/>
                <a:uFillTx/>
                <a:latin typeface="Calibri" panose="020F0502020204030204"/>
                <a:ea typeface="+mn-ea"/>
                <a:cs typeface="+mn-cs"/>
              </a:rPr>
              <a:t>Can survive mild frosts</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800" dirty="0">
                <a:solidFill>
                  <a:prstClr val="black"/>
                </a:solidFill>
                <a:latin typeface="Calibri" panose="020F0502020204030204"/>
              </a:rPr>
              <a:t>Warm Season Crops (Spring/Summer) Peanuts and all other beans </a:t>
            </a:r>
            <a:endParaRPr kumimoji="0" lang="en-US" sz="3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800" b="0" i="0" u="none" strike="noStrike" kern="1200" cap="none" spc="0" normalizeH="0" baseline="0" noProof="0" dirty="0">
                <a:ln>
                  <a:noFill/>
                </a:ln>
                <a:solidFill>
                  <a:prstClr val="black"/>
                </a:solidFill>
                <a:effectLst/>
                <a:uLnTx/>
                <a:uFillTx/>
                <a:latin typeface="Calibri" panose="020F0502020204030204"/>
                <a:ea typeface="+mn-ea"/>
                <a:cs typeface="+mn-cs"/>
              </a:rPr>
              <a:t>Optimum germination 75-86</a:t>
            </a:r>
            <a:r>
              <a:rPr kumimoji="0" lang="en-US" sz="3800" b="0" i="0" u="none" strike="noStrike" kern="1200" cap="none" spc="0" normalizeH="0" baseline="30000" noProof="0" dirty="0">
                <a:ln>
                  <a:noFill/>
                </a:ln>
                <a:solidFill>
                  <a:prstClr val="black"/>
                </a:solidFill>
                <a:effectLst/>
                <a:uLnTx/>
                <a:uFillTx/>
                <a:latin typeface="Calibri" panose="020F0502020204030204"/>
                <a:ea typeface="+mn-ea"/>
                <a:cs typeface="+mn-cs"/>
              </a:rPr>
              <a:t>o</a:t>
            </a:r>
            <a:r>
              <a:rPr kumimoji="0" lang="en-US" sz="3800" b="0" i="0" u="none" strike="noStrike" kern="1200" cap="none" spc="0" normalizeH="0" baseline="0" noProof="0" dirty="0">
                <a:ln>
                  <a:noFill/>
                </a:ln>
                <a:solidFill>
                  <a:prstClr val="black"/>
                </a:solidFill>
                <a:effectLst/>
                <a:uLnTx/>
                <a:uFillTx/>
                <a:latin typeface="Calibri" panose="020F0502020204030204"/>
                <a:ea typeface="+mn-ea"/>
                <a:cs typeface="+mn-cs"/>
              </a:rPr>
              <a:t>F</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800" b="0" i="0" u="none" strike="noStrike" kern="1200" cap="none" spc="0" normalizeH="0" baseline="0" noProof="0" dirty="0">
                <a:ln>
                  <a:noFill/>
                </a:ln>
                <a:solidFill>
                  <a:prstClr val="black"/>
                </a:solidFill>
                <a:effectLst/>
                <a:uLnTx/>
                <a:uFillTx/>
                <a:latin typeface="Calibri" panose="020F0502020204030204"/>
                <a:ea typeface="+mn-ea"/>
                <a:cs typeface="+mn-cs"/>
              </a:rPr>
              <a:t>Direct seed all legumes</a:t>
            </a:r>
          </a:p>
        </p:txBody>
      </p:sp>
      <p:pic>
        <p:nvPicPr>
          <p:cNvPr id="4" name="Picture 3">
            <a:extLst>
              <a:ext uri="{FF2B5EF4-FFF2-40B4-BE49-F238E27FC236}">
                <a16:creationId xmlns:a16="http://schemas.microsoft.com/office/drawing/2014/main" id="{07AB9704-E023-4840-B29C-A9CE6A6FC8B2}"/>
              </a:ext>
            </a:extLst>
          </p:cNvPr>
          <p:cNvPicPr>
            <a:picLocks noChangeAspect="1"/>
          </p:cNvPicPr>
          <p:nvPr/>
        </p:nvPicPr>
        <p:blipFill rotWithShape="1">
          <a:blip r:embed="rId3"/>
          <a:srcRect l="32526" t="13333" r="30349" b="19792"/>
          <a:stretch/>
        </p:blipFill>
        <p:spPr>
          <a:xfrm>
            <a:off x="10347363" y="2371725"/>
            <a:ext cx="1760401" cy="3424781"/>
          </a:xfrm>
          <a:prstGeom prst="rect">
            <a:avLst/>
          </a:prstGeom>
        </p:spPr>
      </p:pic>
      <p:pic>
        <p:nvPicPr>
          <p:cNvPr id="8" name="Picture 7">
            <a:extLst>
              <a:ext uri="{FF2B5EF4-FFF2-40B4-BE49-F238E27FC236}">
                <a16:creationId xmlns:a16="http://schemas.microsoft.com/office/drawing/2014/main" id="{3F13EA6E-A221-490F-883C-18C1ECD45939}"/>
              </a:ext>
            </a:extLst>
          </p:cNvPr>
          <p:cNvPicPr>
            <a:picLocks noChangeAspect="1"/>
          </p:cNvPicPr>
          <p:nvPr/>
        </p:nvPicPr>
        <p:blipFill>
          <a:blip r:embed="rId4"/>
          <a:stretch>
            <a:fillRect/>
          </a:stretch>
        </p:blipFill>
        <p:spPr>
          <a:xfrm>
            <a:off x="8545590" y="2371725"/>
            <a:ext cx="1801773" cy="3424781"/>
          </a:xfrm>
          <a:prstGeom prst="rect">
            <a:avLst/>
          </a:prstGeom>
        </p:spPr>
      </p:pic>
    </p:spTree>
    <p:extLst>
      <p:ext uri="{BB962C8B-B14F-4D97-AF65-F5344CB8AC3E}">
        <p14:creationId xmlns:p14="http://schemas.microsoft.com/office/powerpoint/2010/main" val="1065783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2EC2D31-690E-4D7E-B015-D1ECF22AC3B1}"/>
              </a:ext>
            </a:extLst>
          </p:cNvPr>
          <p:cNvSpPr txBox="1"/>
          <p:nvPr/>
        </p:nvSpPr>
        <p:spPr>
          <a:xfrm>
            <a:off x="3588543" y="-28575"/>
            <a:ext cx="501491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Growing Peanuts</a:t>
            </a:r>
          </a:p>
        </p:txBody>
      </p:sp>
      <p:sp>
        <p:nvSpPr>
          <p:cNvPr id="4" name="TextBox 3">
            <a:extLst>
              <a:ext uri="{FF2B5EF4-FFF2-40B4-BE49-F238E27FC236}">
                <a16:creationId xmlns:a16="http://schemas.microsoft.com/office/drawing/2014/main" id="{DE907138-CCF8-4F56-8E24-8C87022E0DA9}"/>
              </a:ext>
            </a:extLst>
          </p:cNvPr>
          <p:cNvSpPr txBox="1"/>
          <p:nvPr/>
        </p:nvSpPr>
        <p:spPr>
          <a:xfrm>
            <a:off x="157161" y="957264"/>
            <a:ext cx="11977687" cy="5493812"/>
          </a:xfrm>
          <a:prstGeom prst="rect">
            <a:avLst/>
          </a:prstGeom>
          <a:noFill/>
        </p:spPr>
        <p:txBody>
          <a:bodyPr wrap="square" rtlCol="0">
            <a:spAutoFit/>
          </a:bodyPr>
          <a:lstStyle/>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900" b="0" i="0" u="none" strike="noStrike" kern="1200" cap="none" spc="0" normalizeH="0" baseline="0" noProof="0" dirty="0">
                <a:ln>
                  <a:noFill/>
                </a:ln>
                <a:solidFill>
                  <a:prstClr val="black"/>
                </a:solidFill>
                <a:effectLst/>
                <a:uLnTx/>
                <a:uFillTx/>
                <a:latin typeface="Calibri" panose="020F0502020204030204"/>
                <a:ea typeface="+mn-ea"/>
                <a:cs typeface="+mn-cs"/>
              </a:rPr>
              <a:t>Peanuts aren’t usually considered for a vegetable garden. WHY NOT!</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900" b="0" i="0" u="none" strike="noStrike" kern="1200" cap="none" spc="0" normalizeH="0" baseline="0" noProof="0" dirty="0">
                <a:ln>
                  <a:noFill/>
                </a:ln>
                <a:solidFill>
                  <a:prstClr val="black"/>
                </a:solidFill>
                <a:effectLst/>
                <a:uLnTx/>
                <a:uFillTx/>
                <a:latin typeface="Calibri" panose="020F0502020204030204"/>
                <a:ea typeface="+mn-ea"/>
                <a:cs typeface="+mn-cs"/>
              </a:rPr>
              <a:t>Well-drained sandy soil, rich in organic matter</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900" b="0" i="0" u="none" strike="noStrike" kern="1200" cap="none" spc="0" normalizeH="0" baseline="0" noProof="0" dirty="0">
                <a:ln>
                  <a:noFill/>
                </a:ln>
                <a:solidFill>
                  <a:prstClr val="black"/>
                </a:solidFill>
                <a:effectLst/>
                <a:uLnTx/>
                <a:uFillTx/>
                <a:latin typeface="Calibri" panose="020F0502020204030204"/>
                <a:ea typeface="+mn-ea"/>
                <a:cs typeface="+mn-cs"/>
              </a:rPr>
              <a:t>Ideal pH 6.0 – 7.0</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900" b="0" i="0" u="none" strike="noStrike" kern="1200" cap="none" spc="0" normalizeH="0" baseline="0" noProof="0" dirty="0">
                <a:ln>
                  <a:noFill/>
                </a:ln>
                <a:solidFill>
                  <a:prstClr val="black"/>
                </a:solidFill>
                <a:effectLst/>
                <a:uLnTx/>
                <a:uFillTx/>
                <a:latin typeface="Calibri" panose="020F0502020204030204"/>
                <a:ea typeface="+mn-ea"/>
                <a:cs typeface="+mn-cs"/>
              </a:rPr>
              <a:t>Sunlight – 8 hours minimum direct</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900" b="0" i="0" u="none" strike="noStrike" kern="1200" cap="none" spc="0" normalizeH="0" baseline="0" noProof="0" dirty="0">
                <a:ln>
                  <a:noFill/>
                </a:ln>
                <a:solidFill>
                  <a:prstClr val="black"/>
                </a:solidFill>
                <a:effectLst/>
                <a:uLnTx/>
                <a:uFillTx/>
                <a:latin typeface="Calibri" panose="020F0502020204030204"/>
                <a:ea typeface="+mn-ea"/>
                <a:cs typeface="+mn-cs"/>
              </a:rPr>
              <a:t>Soil test for fertilization recommendations</a:t>
            </a:r>
          </a:p>
          <a:p>
            <a:pPr marL="571500" lvl="0" indent="-571500">
              <a:buFont typeface="Arial" panose="020B0604020202020204" pitchFamily="34" charset="0"/>
              <a:buChar char="•"/>
              <a:defRPr/>
            </a:pPr>
            <a:r>
              <a:rPr kumimoji="0" lang="en-US" sz="3900" b="0" i="0" u="none" strike="noStrike" kern="1200" cap="none" spc="0" normalizeH="0" baseline="0" noProof="0" dirty="0">
                <a:ln>
                  <a:noFill/>
                </a:ln>
                <a:solidFill>
                  <a:prstClr val="black"/>
                </a:solidFill>
                <a:effectLst/>
                <a:uLnTx/>
                <a:uFillTx/>
                <a:latin typeface="Calibri" panose="020F0502020204030204"/>
                <a:ea typeface="+mn-ea"/>
                <a:cs typeface="+mn-cs"/>
              </a:rPr>
              <a:t>Generally, 1 ½ c. </a:t>
            </a:r>
            <a:r>
              <a:rPr lang="en-US" sz="3900" dirty="0">
                <a:solidFill>
                  <a:prstClr val="black"/>
                </a:solidFill>
              </a:rPr>
              <a:t>8-8-8/100 ft.</a:t>
            </a:r>
            <a:r>
              <a:rPr lang="en-US" sz="3900" baseline="30000" dirty="0">
                <a:solidFill>
                  <a:prstClr val="black"/>
                </a:solidFill>
              </a:rPr>
              <a:t>2</a:t>
            </a:r>
            <a:r>
              <a:rPr kumimoji="0" lang="en-US" sz="3900" b="0" i="0" u="none" strike="noStrike" kern="1200" cap="none" spc="0" normalizeH="0" baseline="0" noProof="0" dirty="0">
                <a:ln>
                  <a:noFill/>
                </a:ln>
                <a:solidFill>
                  <a:prstClr val="black"/>
                </a:solidFill>
                <a:effectLst/>
                <a:uLnTx/>
                <a:uFillTx/>
                <a:latin typeface="Calibri" panose="020F0502020204030204"/>
                <a:ea typeface="+mn-ea"/>
                <a:cs typeface="+mn-cs"/>
              </a:rPr>
              <a:t> at planting, </a:t>
            </a:r>
            <a:r>
              <a:rPr kumimoji="0" lang="en-US" sz="3900" b="0" i="0" u="none" strike="noStrike" kern="1200" cap="none" spc="0" normalizeH="0" baseline="0" noProof="0" dirty="0" err="1">
                <a:ln>
                  <a:noFill/>
                </a:ln>
                <a:solidFill>
                  <a:prstClr val="black"/>
                </a:solidFill>
                <a:effectLst/>
                <a:uLnTx/>
                <a:uFillTx/>
                <a:latin typeface="Calibri" panose="020F0502020204030204"/>
                <a:ea typeface="+mn-ea"/>
                <a:cs typeface="+mn-cs"/>
              </a:rPr>
              <a:t>sidedress</a:t>
            </a:r>
            <a:r>
              <a:rPr kumimoji="0" lang="en-US" sz="3900" b="0" i="0" u="none" strike="noStrike" kern="1200" cap="none" spc="0" normalizeH="0" baseline="0" noProof="0" dirty="0">
                <a:ln>
                  <a:noFill/>
                </a:ln>
                <a:solidFill>
                  <a:prstClr val="black"/>
                </a:solidFill>
                <a:effectLst/>
                <a:uLnTx/>
                <a:uFillTx/>
                <a:latin typeface="Calibri" panose="020F0502020204030204"/>
                <a:ea typeface="+mn-ea"/>
                <a:cs typeface="+mn-cs"/>
              </a:rPr>
              <a:t> with 1 c. gypsum (calcium sulfate) at flowering. </a:t>
            </a:r>
            <a:r>
              <a:rPr lang="en-US" sz="3900" dirty="0">
                <a:solidFill>
                  <a:prstClr val="black"/>
                </a:solidFill>
                <a:latin typeface="Calibri" panose="020F0502020204030204"/>
              </a:rPr>
              <a:t>Peanuts need Ca for pod development.</a:t>
            </a:r>
            <a:endParaRPr kumimoji="0" lang="en-US" sz="39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51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334E1A-F292-4D7F-96ED-E74996F3786A}"/>
              </a:ext>
            </a:extLst>
          </p:cNvPr>
          <p:cNvSpPr txBox="1"/>
          <p:nvPr/>
        </p:nvSpPr>
        <p:spPr>
          <a:xfrm>
            <a:off x="2716590" y="0"/>
            <a:ext cx="67588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Growing Other Legumes</a:t>
            </a:r>
          </a:p>
        </p:txBody>
      </p:sp>
      <p:sp>
        <p:nvSpPr>
          <p:cNvPr id="5" name="TextBox 4">
            <a:extLst>
              <a:ext uri="{FF2B5EF4-FFF2-40B4-BE49-F238E27FC236}">
                <a16:creationId xmlns:a16="http://schemas.microsoft.com/office/drawing/2014/main" id="{0E3EE5C5-D979-4376-B5DA-359C20A69483}"/>
              </a:ext>
            </a:extLst>
          </p:cNvPr>
          <p:cNvSpPr txBox="1"/>
          <p:nvPr/>
        </p:nvSpPr>
        <p:spPr>
          <a:xfrm>
            <a:off x="357188" y="1213030"/>
            <a:ext cx="11615737" cy="5632311"/>
          </a:xfrm>
          <a:prstGeom prst="rect">
            <a:avLst/>
          </a:prstGeom>
          <a:noFill/>
        </p:spPr>
        <p:txBody>
          <a:bodyPr wrap="square" rtlCol="0">
            <a:spAutoFit/>
          </a:bodyPr>
          <a:lstStyle/>
          <a:p>
            <a:pPr marL="457200" indent="-457200">
              <a:buFont typeface="Arial" panose="020B0604020202020204" pitchFamily="34" charset="0"/>
              <a:buChar char="•"/>
            </a:pPr>
            <a:r>
              <a:rPr lang="en-US" sz="4000" dirty="0"/>
              <a:t>Well-drained loam rich in organic matter</a:t>
            </a:r>
          </a:p>
          <a:p>
            <a:pPr marL="457200" indent="-457200">
              <a:buFont typeface="Arial" panose="020B0604020202020204" pitchFamily="34" charset="0"/>
              <a:buChar char="•"/>
            </a:pPr>
            <a:r>
              <a:rPr lang="en-US" sz="4000" dirty="0"/>
              <a:t>Ideal soil pH 5.8-6.8</a:t>
            </a:r>
          </a:p>
          <a:p>
            <a:pPr marL="457200" indent="-457200">
              <a:buFont typeface="Arial" panose="020B0604020202020204" pitchFamily="34" charset="0"/>
              <a:buChar char="•"/>
            </a:pPr>
            <a:r>
              <a:rPr lang="en-US" sz="4000" dirty="0"/>
              <a:t>Minimum 8 hours full sun per day</a:t>
            </a:r>
          </a:p>
          <a:p>
            <a:pPr marL="457200" indent="-457200">
              <a:buFont typeface="Arial" panose="020B0604020202020204" pitchFamily="34" charset="0"/>
              <a:buChar char="•"/>
            </a:pPr>
            <a:r>
              <a:rPr lang="en-US" sz="4000" dirty="0">
                <a:solidFill>
                  <a:prstClr val="black"/>
                </a:solidFill>
              </a:rPr>
              <a:t>Soil test for fertilization recommendations</a:t>
            </a:r>
          </a:p>
          <a:p>
            <a:pPr marL="457200" indent="-457200">
              <a:buFont typeface="Arial" panose="020B0604020202020204" pitchFamily="34" charset="0"/>
              <a:buChar char="•"/>
            </a:pPr>
            <a:r>
              <a:rPr lang="en-US" sz="4000" dirty="0"/>
              <a:t>Generally, 1 lb. 8-24-24/100ft</a:t>
            </a:r>
            <a:r>
              <a:rPr lang="en-US" sz="4000" baseline="30000" dirty="0"/>
              <a:t>2</a:t>
            </a:r>
            <a:r>
              <a:rPr lang="en-US" sz="4000" dirty="0"/>
              <a:t> at planting</a:t>
            </a:r>
          </a:p>
          <a:p>
            <a:pPr marL="457200" indent="-457200">
              <a:buFont typeface="Arial" panose="020B0604020202020204" pitchFamily="34" charset="0"/>
              <a:buChar char="•"/>
            </a:pPr>
            <a:r>
              <a:rPr lang="en-US" sz="4000" dirty="0"/>
              <a:t>Some have pole and bush varieties – always stake pole varieties. </a:t>
            </a:r>
          </a:p>
          <a:p>
            <a:pPr marL="457200" indent="-457200">
              <a:buFont typeface="Arial" panose="020B0604020202020204" pitchFamily="34" charset="0"/>
              <a:buChar char="•"/>
            </a:pPr>
            <a:r>
              <a:rPr lang="en-US" sz="4000" dirty="0"/>
              <a:t>Rhizobium inoculum is available and can increase plant health and yields</a:t>
            </a:r>
          </a:p>
        </p:txBody>
      </p:sp>
    </p:spTree>
    <p:extLst>
      <p:ext uri="{BB962C8B-B14F-4D97-AF65-F5344CB8AC3E}">
        <p14:creationId xmlns:p14="http://schemas.microsoft.com/office/powerpoint/2010/main" val="4076690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2EFC29-73AB-4BEA-80E4-222C391E7A45}"/>
              </a:ext>
            </a:extLst>
          </p:cNvPr>
          <p:cNvSpPr txBox="1"/>
          <p:nvPr/>
        </p:nvSpPr>
        <p:spPr>
          <a:xfrm>
            <a:off x="666750" y="14288"/>
            <a:ext cx="1085849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Plant Spacing, Days to Harvest, Season</a:t>
            </a:r>
          </a:p>
        </p:txBody>
      </p:sp>
      <p:sp>
        <p:nvSpPr>
          <p:cNvPr id="3" name="TextBox 2">
            <a:extLst>
              <a:ext uri="{FF2B5EF4-FFF2-40B4-BE49-F238E27FC236}">
                <a16:creationId xmlns:a16="http://schemas.microsoft.com/office/drawing/2014/main" id="{D7AC81ED-DEBD-40C5-8E44-A901CEA2A318}"/>
              </a:ext>
            </a:extLst>
          </p:cNvPr>
          <p:cNvSpPr txBox="1"/>
          <p:nvPr/>
        </p:nvSpPr>
        <p:spPr>
          <a:xfrm>
            <a:off x="666749" y="919460"/>
            <a:ext cx="108585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Somewhat Variety Dependent, but in general:</a:t>
            </a:r>
          </a:p>
        </p:txBody>
      </p:sp>
      <p:graphicFrame>
        <p:nvGraphicFramePr>
          <p:cNvPr id="4" name="Table 4">
            <a:extLst>
              <a:ext uri="{FF2B5EF4-FFF2-40B4-BE49-F238E27FC236}">
                <a16:creationId xmlns:a16="http://schemas.microsoft.com/office/drawing/2014/main" id="{FDA994F9-4854-4246-A69B-6BEAD7490324}"/>
              </a:ext>
            </a:extLst>
          </p:cNvPr>
          <p:cNvGraphicFramePr>
            <a:graphicFrameLocks noGrp="1"/>
          </p:cNvGraphicFramePr>
          <p:nvPr>
            <p:extLst>
              <p:ext uri="{D42A27DB-BD31-4B8C-83A1-F6EECF244321}">
                <p14:modId xmlns:p14="http://schemas.microsoft.com/office/powerpoint/2010/main" val="2961857905"/>
              </p:ext>
            </p:extLst>
          </p:nvPr>
        </p:nvGraphicFramePr>
        <p:xfrm>
          <a:off x="442912" y="1744384"/>
          <a:ext cx="11215688" cy="4584064"/>
        </p:xfrm>
        <a:graphic>
          <a:graphicData uri="http://schemas.openxmlformats.org/drawingml/2006/table">
            <a:tbl>
              <a:tblPr firstRow="1" bandRow="1">
                <a:tableStyleId>{5C22544A-7EE6-4342-B048-85BDC9FD1C3A}</a:tableStyleId>
              </a:tblPr>
              <a:tblGrid>
                <a:gridCol w="3557588">
                  <a:extLst>
                    <a:ext uri="{9D8B030D-6E8A-4147-A177-3AD203B41FA5}">
                      <a16:colId xmlns:a16="http://schemas.microsoft.com/office/drawing/2014/main" val="891440840"/>
                    </a:ext>
                  </a:extLst>
                </a:gridCol>
                <a:gridCol w="2050256">
                  <a:extLst>
                    <a:ext uri="{9D8B030D-6E8A-4147-A177-3AD203B41FA5}">
                      <a16:colId xmlns:a16="http://schemas.microsoft.com/office/drawing/2014/main" val="1146807635"/>
                    </a:ext>
                  </a:extLst>
                </a:gridCol>
                <a:gridCol w="2803922">
                  <a:extLst>
                    <a:ext uri="{9D8B030D-6E8A-4147-A177-3AD203B41FA5}">
                      <a16:colId xmlns:a16="http://schemas.microsoft.com/office/drawing/2014/main" val="3998810928"/>
                    </a:ext>
                  </a:extLst>
                </a:gridCol>
                <a:gridCol w="2803922">
                  <a:extLst>
                    <a:ext uri="{9D8B030D-6E8A-4147-A177-3AD203B41FA5}">
                      <a16:colId xmlns:a16="http://schemas.microsoft.com/office/drawing/2014/main" val="1425868643"/>
                    </a:ext>
                  </a:extLst>
                </a:gridCol>
              </a:tblGrid>
              <a:tr h="573008">
                <a:tc>
                  <a:txBody>
                    <a:bodyPr/>
                    <a:lstStyle/>
                    <a:p>
                      <a:r>
                        <a:rPr lang="en-US" sz="2800" dirty="0"/>
                        <a:t>Crop</a:t>
                      </a:r>
                    </a:p>
                  </a:txBody>
                  <a:tcPr/>
                </a:tc>
                <a:tc>
                  <a:txBody>
                    <a:bodyPr/>
                    <a:lstStyle/>
                    <a:p>
                      <a:r>
                        <a:rPr lang="en-US" sz="2800" dirty="0"/>
                        <a:t>Spacing</a:t>
                      </a:r>
                    </a:p>
                  </a:txBody>
                  <a:tcPr/>
                </a:tc>
                <a:tc>
                  <a:txBody>
                    <a:bodyPr/>
                    <a:lstStyle/>
                    <a:p>
                      <a:r>
                        <a:rPr lang="en-US" sz="2800" dirty="0"/>
                        <a:t>Days to Harvest</a:t>
                      </a:r>
                    </a:p>
                  </a:txBody>
                  <a:tcPr/>
                </a:tc>
                <a:tc>
                  <a:txBody>
                    <a:bodyPr/>
                    <a:lstStyle/>
                    <a:p>
                      <a:r>
                        <a:rPr lang="en-US" sz="2800" dirty="0"/>
                        <a:t>Season</a:t>
                      </a:r>
                    </a:p>
                  </a:txBody>
                  <a:tcPr/>
                </a:tc>
                <a:extLst>
                  <a:ext uri="{0D108BD9-81ED-4DB2-BD59-A6C34878D82A}">
                    <a16:rowId xmlns:a16="http://schemas.microsoft.com/office/drawing/2014/main" val="2529027835"/>
                  </a:ext>
                </a:extLst>
              </a:tr>
              <a:tr h="573008">
                <a:tc>
                  <a:txBody>
                    <a:bodyPr/>
                    <a:lstStyle/>
                    <a:p>
                      <a:r>
                        <a:rPr lang="en-US" sz="2800" dirty="0"/>
                        <a:t>Snap Beans</a:t>
                      </a:r>
                    </a:p>
                  </a:txBody>
                  <a:tcPr/>
                </a:tc>
                <a:tc>
                  <a:txBody>
                    <a:bodyPr/>
                    <a:lstStyle/>
                    <a:p>
                      <a:r>
                        <a:rPr lang="en-US" sz="2800" dirty="0"/>
                        <a:t>3-12”</a:t>
                      </a:r>
                    </a:p>
                  </a:txBody>
                  <a:tcPr/>
                </a:tc>
                <a:tc>
                  <a:txBody>
                    <a:bodyPr/>
                    <a:lstStyle/>
                    <a:p>
                      <a:r>
                        <a:rPr lang="en-US" sz="2800" dirty="0"/>
                        <a:t>48-66</a:t>
                      </a:r>
                    </a:p>
                  </a:txBody>
                  <a:tcPr/>
                </a:tc>
                <a:tc>
                  <a:txBody>
                    <a:bodyPr/>
                    <a:lstStyle/>
                    <a:p>
                      <a:r>
                        <a:rPr lang="en-US" sz="2800" dirty="0"/>
                        <a:t>Warm</a:t>
                      </a:r>
                    </a:p>
                  </a:txBody>
                  <a:tcPr/>
                </a:tc>
                <a:extLst>
                  <a:ext uri="{0D108BD9-81ED-4DB2-BD59-A6C34878D82A}">
                    <a16:rowId xmlns:a16="http://schemas.microsoft.com/office/drawing/2014/main" val="4097640919"/>
                  </a:ext>
                </a:extLst>
              </a:tr>
              <a:tr h="573008">
                <a:tc>
                  <a:txBody>
                    <a:bodyPr/>
                    <a:lstStyle/>
                    <a:p>
                      <a:r>
                        <a:rPr lang="en-US" sz="2800" dirty="0"/>
                        <a:t>Lima, etc.</a:t>
                      </a:r>
                    </a:p>
                  </a:txBody>
                  <a:tcPr/>
                </a:tc>
                <a:tc>
                  <a:txBody>
                    <a:bodyPr/>
                    <a:lstStyle/>
                    <a:p>
                      <a:r>
                        <a:rPr lang="en-US" sz="2800" dirty="0"/>
                        <a:t>4-12”</a:t>
                      </a:r>
                    </a:p>
                  </a:txBody>
                  <a:tcPr/>
                </a:tc>
                <a:tc>
                  <a:txBody>
                    <a:bodyPr/>
                    <a:lstStyle/>
                    <a:p>
                      <a:r>
                        <a:rPr lang="en-US" sz="2800" dirty="0"/>
                        <a:t>60-90</a:t>
                      </a:r>
                    </a:p>
                  </a:txBody>
                  <a:tcPr/>
                </a:tc>
                <a:tc>
                  <a:txBody>
                    <a:bodyPr/>
                    <a:lstStyle/>
                    <a:p>
                      <a:r>
                        <a:rPr lang="en-US" sz="2800" dirty="0"/>
                        <a:t>Warm</a:t>
                      </a:r>
                    </a:p>
                  </a:txBody>
                  <a:tcPr/>
                </a:tc>
                <a:extLst>
                  <a:ext uri="{0D108BD9-81ED-4DB2-BD59-A6C34878D82A}">
                    <a16:rowId xmlns:a16="http://schemas.microsoft.com/office/drawing/2014/main" val="3763302708"/>
                  </a:ext>
                </a:extLst>
              </a:tr>
              <a:tr h="573008">
                <a:tc>
                  <a:txBody>
                    <a:bodyPr/>
                    <a:lstStyle/>
                    <a:p>
                      <a:r>
                        <a:rPr lang="en-US" sz="2800" dirty="0"/>
                        <a:t>Soybeans</a:t>
                      </a:r>
                    </a:p>
                  </a:txBody>
                  <a:tcPr/>
                </a:tc>
                <a:tc>
                  <a:txBody>
                    <a:bodyPr/>
                    <a:lstStyle/>
                    <a:p>
                      <a:r>
                        <a:rPr lang="en-US" sz="2800" dirty="0"/>
                        <a:t>4-6”</a:t>
                      </a:r>
                    </a:p>
                  </a:txBody>
                  <a:tcPr/>
                </a:tc>
                <a:tc>
                  <a:txBody>
                    <a:bodyPr/>
                    <a:lstStyle/>
                    <a:p>
                      <a:r>
                        <a:rPr lang="en-US" sz="2800" dirty="0"/>
                        <a:t>75-85</a:t>
                      </a:r>
                    </a:p>
                  </a:txBody>
                  <a:tcPr/>
                </a:tc>
                <a:tc>
                  <a:txBody>
                    <a:bodyPr/>
                    <a:lstStyle/>
                    <a:p>
                      <a:r>
                        <a:rPr lang="en-US" sz="2800" dirty="0"/>
                        <a:t>Warm</a:t>
                      </a:r>
                    </a:p>
                  </a:txBody>
                  <a:tcPr/>
                </a:tc>
                <a:extLst>
                  <a:ext uri="{0D108BD9-81ED-4DB2-BD59-A6C34878D82A}">
                    <a16:rowId xmlns:a16="http://schemas.microsoft.com/office/drawing/2014/main" val="476657810"/>
                  </a:ext>
                </a:extLst>
              </a:tr>
              <a:tr h="573008">
                <a:tc>
                  <a:txBody>
                    <a:bodyPr/>
                    <a:lstStyle/>
                    <a:p>
                      <a:r>
                        <a:rPr lang="en-US" sz="2800" dirty="0"/>
                        <a:t>Sugar Snap Peas/Snow</a:t>
                      </a:r>
                    </a:p>
                  </a:txBody>
                  <a:tcPr/>
                </a:tc>
                <a:tc>
                  <a:txBody>
                    <a:bodyPr/>
                    <a:lstStyle/>
                    <a:p>
                      <a:r>
                        <a:rPr lang="en-US" sz="2800" dirty="0"/>
                        <a:t>2-3”</a:t>
                      </a:r>
                    </a:p>
                  </a:txBody>
                  <a:tcPr/>
                </a:tc>
                <a:tc>
                  <a:txBody>
                    <a:bodyPr/>
                    <a:lstStyle/>
                    <a:p>
                      <a:r>
                        <a:rPr lang="en-US" sz="2800" dirty="0"/>
                        <a:t>60-70</a:t>
                      </a:r>
                    </a:p>
                  </a:txBody>
                  <a:tcPr/>
                </a:tc>
                <a:tc>
                  <a:txBody>
                    <a:bodyPr/>
                    <a:lstStyle/>
                    <a:p>
                      <a:r>
                        <a:rPr lang="en-US" sz="2800" dirty="0"/>
                        <a:t>Cool</a:t>
                      </a:r>
                    </a:p>
                  </a:txBody>
                  <a:tcPr/>
                </a:tc>
                <a:extLst>
                  <a:ext uri="{0D108BD9-81ED-4DB2-BD59-A6C34878D82A}">
                    <a16:rowId xmlns:a16="http://schemas.microsoft.com/office/drawing/2014/main" val="165563287"/>
                  </a:ext>
                </a:extLst>
              </a:tr>
              <a:tr h="573008">
                <a:tc>
                  <a:txBody>
                    <a:bodyPr/>
                    <a:lstStyle/>
                    <a:p>
                      <a:r>
                        <a:rPr lang="en-US" sz="2800" dirty="0"/>
                        <a:t>Cowpeas/</a:t>
                      </a:r>
                      <a:r>
                        <a:rPr lang="en-US" sz="2800" dirty="0" err="1"/>
                        <a:t>Fieldpeas</a:t>
                      </a:r>
                      <a:endParaRPr lang="en-US" sz="2800" dirty="0"/>
                    </a:p>
                  </a:txBody>
                  <a:tcPr/>
                </a:tc>
                <a:tc>
                  <a:txBody>
                    <a:bodyPr/>
                    <a:lstStyle/>
                    <a:p>
                      <a:r>
                        <a:rPr lang="en-US" sz="2800" dirty="0"/>
                        <a:t>4-6”</a:t>
                      </a:r>
                    </a:p>
                  </a:txBody>
                  <a:tcPr/>
                </a:tc>
                <a:tc>
                  <a:txBody>
                    <a:bodyPr/>
                    <a:lstStyle/>
                    <a:p>
                      <a:r>
                        <a:rPr lang="en-US" sz="2800" dirty="0"/>
                        <a:t>70-80</a:t>
                      </a:r>
                    </a:p>
                  </a:txBody>
                  <a:tcPr/>
                </a:tc>
                <a:tc>
                  <a:txBody>
                    <a:bodyPr/>
                    <a:lstStyle/>
                    <a:p>
                      <a:r>
                        <a:rPr lang="en-US" sz="2800" dirty="0"/>
                        <a:t>Warm</a:t>
                      </a:r>
                    </a:p>
                  </a:txBody>
                  <a:tcPr/>
                </a:tc>
                <a:extLst>
                  <a:ext uri="{0D108BD9-81ED-4DB2-BD59-A6C34878D82A}">
                    <a16:rowId xmlns:a16="http://schemas.microsoft.com/office/drawing/2014/main" val="1319588995"/>
                  </a:ext>
                </a:extLst>
              </a:tr>
              <a:tr h="573008">
                <a:tc>
                  <a:txBody>
                    <a:bodyPr/>
                    <a:lstStyle/>
                    <a:p>
                      <a:r>
                        <a:rPr lang="en-US" sz="2800" dirty="0"/>
                        <a:t>Peanuts</a:t>
                      </a:r>
                    </a:p>
                  </a:txBody>
                  <a:tcPr/>
                </a:tc>
                <a:tc>
                  <a:txBody>
                    <a:bodyPr/>
                    <a:lstStyle/>
                    <a:p>
                      <a:r>
                        <a:rPr lang="en-US" sz="2800" dirty="0"/>
                        <a:t>4-8”</a:t>
                      </a:r>
                    </a:p>
                  </a:txBody>
                  <a:tcPr/>
                </a:tc>
                <a:tc>
                  <a:txBody>
                    <a:bodyPr/>
                    <a:lstStyle/>
                    <a:p>
                      <a:r>
                        <a:rPr lang="en-US" sz="2800" dirty="0"/>
                        <a:t>110-120</a:t>
                      </a:r>
                    </a:p>
                  </a:txBody>
                  <a:tcPr/>
                </a:tc>
                <a:tc>
                  <a:txBody>
                    <a:bodyPr/>
                    <a:lstStyle/>
                    <a:p>
                      <a:r>
                        <a:rPr lang="en-US" sz="2800" dirty="0"/>
                        <a:t>Warm</a:t>
                      </a:r>
                    </a:p>
                  </a:txBody>
                  <a:tcPr/>
                </a:tc>
                <a:extLst>
                  <a:ext uri="{0D108BD9-81ED-4DB2-BD59-A6C34878D82A}">
                    <a16:rowId xmlns:a16="http://schemas.microsoft.com/office/drawing/2014/main" val="3633158433"/>
                  </a:ext>
                </a:extLst>
              </a:tr>
              <a:tr h="573008">
                <a:tc>
                  <a:txBody>
                    <a:bodyPr/>
                    <a:lstStyle/>
                    <a:p>
                      <a:r>
                        <a:rPr lang="en-US" sz="2800" dirty="0"/>
                        <a:t>Fava</a:t>
                      </a:r>
                    </a:p>
                  </a:txBody>
                  <a:tcPr/>
                </a:tc>
                <a:tc>
                  <a:txBody>
                    <a:bodyPr/>
                    <a:lstStyle/>
                    <a:p>
                      <a:r>
                        <a:rPr lang="en-US" sz="2800" dirty="0"/>
                        <a:t>4-6”</a:t>
                      </a:r>
                    </a:p>
                  </a:txBody>
                  <a:tcPr/>
                </a:tc>
                <a:tc>
                  <a:txBody>
                    <a:bodyPr/>
                    <a:lstStyle/>
                    <a:p>
                      <a:r>
                        <a:rPr lang="en-US" sz="2800" dirty="0"/>
                        <a:t>75-80</a:t>
                      </a:r>
                    </a:p>
                  </a:txBody>
                  <a:tcPr/>
                </a:tc>
                <a:tc>
                  <a:txBody>
                    <a:bodyPr/>
                    <a:lstStyle/>
                    <a:p>
                      <a:r>
                        <a:rPr lang="en-US" sz="2800" dirty="0"/>
                        <a:t>Cool</a:t>
                      </a:r>
                    </a:p>
                  </a:txBody>
                  <a:tcPr/>
                </a:tc>
                <a:extLst>
                  <a:ext uri="{0D108BD9-81ED-4DB2-BD59-A6C34878D82A}">
                    <a16:rowId xmlns:a16="http://schemas.microsoft.com/office/drawing/2014/main" val="662840399"/>
                  </a:ext>
                </a:extLst>
              </a:tr>
            </a:tbl>
          </a:graphicData>
        </a:graphic>
      </p:graphicFrame>
    </p:spTree>
    <p:extLst>
      <p:ext uri="{BB962C8B-B14F-4D97-AF65-F5344CB8AC3E}">
        <p14:creationId xmlns:p14="http://schemas.microsoft.com/office/powerpoint/2010/main" val="10201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3" name="Table 4">
            <a:extLst>
              <a:ext uri="{FF2B5EF4-FFF2-40B4-BE49-F238E27FC236}">
                <a16:creationId xmlns:a16="http://schemas.microsoft.com/office/drawing/2014/main" id="{B89A8EF5-2106-4EF5-ADB3-E710E7914A0E}"/>
              </a:ext>
            </a:extLst>
          </p:cNvPr>
          <p:cNvGraphicFramePr>
            <a:graphicFrameLocks noGrp="1"/>
          </p:cNvGraphicFramePr>
          <p:nvPr>
            <p:extLst>
              <p:ext uri="{D42A27DB-BD31-4B8C-83A1-F6EECF244321}">
                <p14:modId xmlns:p14="http://schemas.microsoft.com/office/powerpoint/2010/main" val="941365867"/>
              </p:ext>
            </p:extLst>
          </p:nvPr>
        </p:nvGraphicFramePr>
        <p:xfrm>
          <a:off x="266700" y="655521"/>
          <a:ext cx="11658597" cy="6134494"/>
        </p:xfrm>
        <a:graphic>
          <a:graphicData uri="http://schemas.openxmlformats.org/drawingml/2006/table">
            <a:tbl>
              <a:tblPr firstRow="1" bandRow="1">
                <a:tableStyleId>{5C22544A-7EE6-4342-B048-85BDC9FD1C3A}</a:tableStyleId>
              </a:tblPr>
              <a:tblGrid>
                <a:gridCol w="3618185">
                  <a:extLst>
                    <a:ext uri="{9D8B030D-6E8A-4147-A177-3AD203B41FA5}">
                      <a16:colId xmlns:a16="http://schemas.microsoft.com/office/drawing/2014/main" val="891440840"/>
                    </a:ext>
                  </a:extLst>
                </a:gridCol>
                <a:gridCol w="8040412">
                  <a:extLst>
                    <a:ext uri="{9D8B030D-6E8A-4147-A177-3AD203B41FA5}">
                      <a16:colId xmlns:a16="http://schemas.microsoft.com/office/drawing/2014/main" val="1146807635"/>
                    </a:ext>
                  </a:extLst>
                </a:gridCol>
              </a:tblGrid>
              <a:tr h="403684">
                <a:tc>
                  <a:txBody>
                    <a:bodyPr/>
                    <a:lstStyle/>
                    <a:p>
                      <a:r>
                        <a:rPr lang="en-US" sz="2000" dirty="0"/>
                        <a:t>Crop</a:t>
                      </a:r>
                    </a:p>
                  </a:txBody>
                  <a:tcPr/>
                </a:tc>
                <a:tc>
                  <a:txBody>
                    <a:bodyPr/>
                    <a:lstStyle/>
                    <a:p>
                      <a:r>
                        <a:rPr lang="en-US" sz="2000" dirty="0"/>
                        <a:t>Harvest</a:t>
                      </a:r>
                    </a:p>
                  </a:txBody>
                  <a:tcPr/>
                </a:tc>
                <a:extLst>
                  <a:ext uri="{0D108BD9-81ED-4DB2-BD59-A6C34878D82A}">
                    <a16:rowId xmlns:a16="http://schemas.microsoft.com/office/drawing/2014/main" val="2529027835"/>
                  </a:ext>
                </a:extLst>
              </a:tr>
              <a:tr h="736131">
                <a:tc>
                  <a:txBody>
                    <a:bodyPr/>
                    <a:lstStyle/>
                    <a:p>
                      <a:r>
                        <a:rPr lang="en-US" sz="2000" dirty="0"/>
                        <a:t>Beans, Snap</a:t>
                      </a:r>
                    </a:p>
                  </a:txBody>
                  <a:tcPr/>
                </a:tc>
                <a:tc>
                  <a:txBody>
                    <a:bodyPr/>
                    <a:lstStyle/>
                    <a:p>
                      <a:r>
                        <a:rPr lang="en-US" sz="2000" dirty="0"/>
                        <a:t>Pods should be smooth, tender and green</a:t>
                      </a:r>
                    </a:p>
                  </a:txBody>
                  <a:tcPr/>
                </a:tc>
                <a:extLst>
                  <a:ext uri="{0D108BD9-81ED-4DB2-BD59-A6C34878D82A}">
                    <a16:rowId xmlns:a16="http://schemas.microsoft.com/office/drawing/2014/main" val="4097640919"/>
                  </a:ext>
                </a:extLst>
              </a:tr>
              <a:tr h="736131">
                <a:tc>
                  <a:txBody>
                    <a:bodyPr/>
                    <a:lstStyle/>
                    <a:p>
                      <a:r>
                        <a:rPr lang="en-US" sz="2000" dirty="0"/>
                        <a:t>Beans, Lima, etc.</a:t>
                      </a:r>
                    </a:p>
                  </a:txBody>
                  <a:tcPr/>
                </a:tc>
                <a:tc>
                  <a:txBody>
                    <a:bodyPr/>
                    <a:lstStyle/>
                    <a:p>
                      <a:r>
                        <a:rPr lang="en-US" sz="2000" dirty="0"/>
                        <a:t>Fresh - when pods are plump and seeds are bulging.</a:t>
                      </a:r>
                    </a:p>
                    <a:p>
                      <a:r>
                        <a:rPr lang="en-US" sz="2000" dirty="0"/>
                        <a:t>Dry - when pods are dry and open easily.</a:t>
                      </a:r>
                    </a:p>
                  </a:txBody>
                  <a:tcPr/>
                </a:tc>
                <a:extLst>
                  <a:ext uri="{0D108BD9-81ED-4DB2-BD59-A6C34878D82A}">
                    <a16:rowId xmlns:a16="http://schemas.microsoft.com/office/drawing/2014/main" val="3763302708"/>
                  </a:ext>
                </a:extLst>
              </a:tr>
              <a:tr h="736131">
                <a:tc>
                  <a:txBody>
                    <a:bodyPr/>
                    <a:lstStyle/>
                    <a:p>
                      <a:r>
                        <a:rPr lang="en-US" sz="2000" dirty="0"/>
                        <a:t>Soybean</a:t>
                      </a:r>
                    </a:p>
                  </a:txBody>
                  <a:tcPr/>
                </a:tc>
                <a:tc>
                  <a:txBody>
                    <a:bodyPr/>
                    <a:lstStyle/>
                    <a:p>
                      <a:r>
                        <a:rPr lang="en-US" sz="2000" dirty="0"/>
                        <a:t>Fresh - just as pods begin to lose their color.</a:t>
                      </a:r>
                    </a:p>
                    <a:p>
                      <a:r>
                        <a:rPr lang="en-US" sz="2000" dirty="0"/>
                        <a:t>Dry - when pods are dry and plant has lost 90% of leaves</a:t>
                      </a:r>
                    </a:p>
                  </a:txBody>
                  <a:tcPr/>
                </a:tc>
                <a:extLst>
                  <a:ext uri="{0D108BD9-81ED-4DB2-BD59-A6C34878D82A}">
                    <a16:rowId xmlns:a16="http://schemas.microsoft.com/office/drawing/2014/main" val="476657810"/>
                  </a:ext>
                </a:extLst>
              </a:tr>
              <a:tr h="1350056">
                <a:tc>
                  <a:txBody>
                    <a:bodyPr/>
                    <a:lstStyle/>
                    <a:p>
                      <a:r>
                        <a:rPr lang="en-US" sz="2000" dirty="0"/>
                        <a:t>Sugar peas/Snow peas</a:t>
                      </a:r>
                    </a:p>
                  </a:txBody>
                  <a:tcPr/>
                </a:tc>
                <a:tc>
                  <a:txBody>
                    <a:bodyPr/>
                    <a:lstStyle/>
                    <a:p>
                      <a:r>
                        <a:rPr lang="en-US" sz="2000" dirty="0"/>
                        <a:t>Snow peas – when pods are flat with little to no seed bulge</a:t>
                      </a:r>
                    </a:p>
                    <a:p>
                      <a:r>
                        <a:rPr lang="en-US" sz="2000" dirty="0"/>
                        <a:t>Sugar snap – when pods are still green, plump and seed is just swelling</a:t>
                      </a:r>
                    </a:p>
                    <a:p>
                      <a:r>
                        <a:rPr lang="en-US" sz="2000" dirty="0"/>
                        <a:t>Fresh peas – when pods are fully formed and pod wall begins changing color and thins</a:t>
                      </a:r>
                    </a:p>
                  </a:txBody>
                  <a:tcPr/>
                </a:tc>
                <a:extLst>
                  <a:ext uri="{0D108BD9-81ED-4DB2-BD59-A6C34878D82A}">
                    <a16:rowId xmlns:a16="http://schemas.microsoft.com/office/drawing/2014/main" val="165563287"/>
                  </a:ext>
                </a:extLst>
              </a:tr>
              <a:tr h="718115">
                <a:tc>
                  <a:txBody>
                    <a:bodyPr/>
                    <a:lstStyle/>
                    <a:p>
                      <a:r>
                        <a:rPr lang="en-US" sz="2000" dirty="0"/>
                        <a:t>Cowpeas/</a:t>
                      </a:r>
                      <a:r>
                        <a:rPr lang="en-US" sz="2000" dirty="0" err="1"/>
                        <a:t>Fieldpeas</a:t>
                      </a:r>
                      <a:endParaRPr lang="en-US" sz="2000" dirty="0"/>
                    </a:p>
                  </a:txBody>
                  <a:tcPr/>
                </a:tc>
                <a:tc>
                  <a:txBody>
                    <a:bodyPr/>
                    <a:lstStyle/>
                    <a:p>
                      <a:r>
                        <a:rPr lang="en-US" sz="2000" dirty="0"/>
                        <a:t>Fresh – when pods are fully formed and seeds are bulging</a:t>
                      </a:r>
                    </a:p>
                    <a:p>
                      <a:r>
                        <a:rPr lang="en-US" sz="2000" dirty="0"/>
                        <a:t>Dry – when pods are dry and easily split</a:t>
                      </a:r>
                    </a:p>
                  </a:txBody>
                  <a:tcPr/>
                </a:tc>
                <a:extLst>
                  <a:ext uri="{0D108BD9-81ED-4DB2-BD59-A6C34878D82A}">
                    <a16:rowId xmlns:a16="http://schemas.microsoft.com/office/drawing/2014/main" val="1319588995"/>
                  </a:ext>
                </a:extLst>
              </a:tr>
              <a:tr h="718115">
                <a:tc>
                  <a:txBody>
                    <a:bodyPr/>
                    <a:lstStyle/>
                    <a:p>
                      <a:r>
                        <a:rPr lang="en-US" sz="2000" dirty="0"/>
                        <a:t>Fava</a:t>
                      </a:r>
                    </a:p>
                  </a:txBody>
                  <a:tcPr/>
                </a:tc>
                <a:tc>
                  <a:txBody>
                    <a:bodyPr/>
                    <a:lstStyle/>
                    <a:p>
                      <a:r>
                        <a:rPr lang="en-US" sz="2000" dirty="0"/>
                        <a:t>Fresh – when pods are green and seeds are plump</a:t>
                      </a:r>
                    </a:p>
                    <a:p>
                      <a:r>
                        <a:rPr lang="en-US" sz="2000" dirty="0"/>
                        <a:t>Dry – after pod has fully dried</a:t>
                      </a:r>
                    </a:p>
                  </a:txBody>
                  <a:tcPr/>
                </a:tc>
                <a:extLst>
                  <a:ext uri="{0D108BD9-81ED-4DB2-BD59-A6C34878D82A}">
                    <a16:rowId xmlns:a16="http://schemas.microsoft.com/office/drawing/2014/main" val="3633158433"/>
                  </a:ext>
                </a:extLst>
              </a:tr>
              <a:tr h="736131">
                <a:tc>
                  <a:txBody>
                    <a:bodyPr/>
                    <a:lstStyle/>
                    <a:p>
                      <a:r>
                        <a:rPr lang="en-US" sz="2000" dirty="0"/>
                        <a:t>Peanuts</a:t>
                      </a:r>
                    </a:p>
                  </a:txBody>
                  <a:tcPr/>
                </a:tc>
                <a:tc>
                  <a:txBody>
                    <a:bodyPr/>
                    <a:lstStyle/>
                    <a:p>
                      <a:r>
                        <a:rPr lang="en-US" sz="2000" dirty="0"/>
                        <a:t>Generally, when older leaves begin to yellow</a:t>
                      </a:r>
                    </a:p>
                  </a:txBody>
                  <a:tcPr/>
                </a:tc>
                <a:extLst>
                  <a:ext uri="{0D108BD9-81ED-4DB2-BD59-A6C34878D82A}">
                    <a16:rowId xmlns:a16="http://schemas.microsoft.com/office/drawing/2014/main" val="662840399"/>
                  </a:ext>
                </a:extLst>
              </a:tr>
            </a:tbl>
          </a:graphicData>
        </a:graphic>
      </p:graphicFrame>
      <p:sp>
        <p:nvSpPr>
          <p:cNvPr id="4" name="TextBox 3">
            <a:extLst>
              <a:ext uri="{FF2B5EF4-FFF2-40B4-BE49-F238E27FC236}">
                <a16:creationId xmlns:a16="http://schemas.microsoft.com/office/drawing/2014/main" id="{B35F2239-AFD6-469C-8F80-E902A6D03AC6}"/>
              </a:ext>
            </a:extLst>
          </p:cNvPr>
          <p:cNvSpPr txBox="1"/>
          <p:nvPr/>
        </p:nvSpPr>
        <p:spPr>
          <a:xfrm>
            <a:off x="3725464" y="-175476"/>
            <a:ext cx="474107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Best Harvested</a:t>
            </a:r>
          </a:p>
        </p:txBody>
      </p:sp>
    </p:spTree>
    <p:extLst>
      <p:ext uri="{BB962C8B-B14F-4D97-AF65-F5344CB8AC3E}">
        <p14:creationId xmlns:p14="http://schemas.microsoft.com/office/powerpoint/2010/main" val="40556540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3425</TotalTime>
  <Words>1952</Words>
  <Application>Microsoft Office PowerPoint</Application>
  <PresentationFormat>Widescreen</PresentationFormat>
  <Paragraphs>198</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Calibri Light</vt:lpstr>
      <vt:lpstr>Office Theme</vt:lpstr>
      <vt:lpstr>Module 17:  Vegetables - Legumes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Title</dc:title>
  <dc:creator>Timmerman, Anna</dc:creator>
  <cp:lastModifiedBy>Joe Willis</cp:lastModifiedBy>
  <cp:revision>83</cp:revision>
  <dcterms:created xsi:type="dcterms:W3CDTF">2020-05-31T19:29:21Z</dcterms:created>
  <dcterms:modified xsi:type="dcterms:W3CDTF">2020-07-27T16:05:25Z</dcterms:modified>
</cp:coreProperties>
</file>