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64" r:id="rId3"/>
    <p:sldId id="265" r:id="rId4"/>
    <p:sldId id="270" r:id="rId5"/>
    <p:sldId id="271" r:id="rId6"/>
    <p:sldId id="272" r:id="rId7"/>
    <p:sldId id="277" r:id="rId8"/>
    <p:sldId id="288" r:id="rId9"/>
    <p:sldId id="282" r:id="rId10"/>
    <p:sldId id="283" r:id="rId11"/>
    <p:sldId id="279" r:id="rId12"/>
    <p:sldId id="284" r:id="rId13"/>
    <p:sldId id="292" r:id="rId14"/>
    <p:sldId id="291" r:id="rId15"/>
    <p:sldId id="289" r:id="rId16"/>
    <p:sldId id="293" r:id="rId17"/>
    <p:sldId id="290" r:id="rId18"/>
    <p:sldId id="281" r:id="rId19"/>
    <p:sldId id="280" r:id="rId20"/>
    <p:sldId id="294" r:id="rId21"/>
    <p:sldId id="297" r:id="rId22"/>
    <p:sldId id="274" r:id="rId23"/>
    <p:sldId id="307" r:id="rId24"/>
    <p:sldId id="266" r:id="rId25"/>
    <p:sldId id="299" r:id="rId26"/>
    <p:sldId id="300" r:id="rId27"/>
    <p:sldId id="301" r:id="rId28"/>
    <p:sldId id="304" r:id="rId29"/>
    <p:sldId id="303" r:id="rId30"/>
    <p:sldId id="305" r:id="rId31"/>
    <p:sldId id="302" r:id="rId32"/>
    <p:sldId id="269" r:id="rId33"/>
    <p:sldId id="25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102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E9D77C-99F9-4BBA-8A98-F077BAB71EDF}" type="datetimeFigureOut">
              <a:rPr lang="en-US" smtClean="0"/>
              <a:t>7/16/2020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E87FA5-1078-4A05-82BB-7D149FB33F21}" type="slidenum">
              <a:rPr lang="en-US" smtClean="0"/>
              <a:t>‹#›</a:t>
            </a:fld>
            <a:endParaRPr lang="en-US"/>
          </a:p>
        </p:txBody>
      </p:sp>
    </p:spTree>
    <p:extLst>
      <p:ext uri="{BB962C8B-B14F-4D97-AF65-F5344CB8AC3E}">
        <p14:creationId xmlns:p14="http://schemas.microsoft.com/office/powerpoint/2010/main" val="1436051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solanaceous vegetables produce berries</a:t>
            </a:r>
          </a:p>
        </p:txBody>
      </p:sp>
      <p:sp>
        <p:nvSpPr>
          <p:cNvPr id="4" name="Slide Number Placeholder 3"/>
          <p:cNvSpPr>
            <a:spLocks noGrp="1"/>
          </p:cNvSpPr>
          <p:nvPr>
            <p:ph type="sldNum" sz="quarter" idx="5"/>
          </p:nvPr>
        </p:nvSpPr>
        <p:spPr/>
        <p:txBody>
          <a:bodyPr/>
          <a:lstStyle/>
          <a:p>
            <a:fld id="{5DE87FA5-1078-4A05-82BB-7D149FB33F21}" type="slidenum">
              <a:rPr lang="en-US" smtClean="0"/>
              <a:t>2</a:t>
            </a:fld>
            <a:endParaRPr lang="en-US"/>
          </a:p>
        </p:txBody>
      </p:sp>
    </p:spTree>
    <p:extLst>
      <p:ext uri="{BB962C8B-B14F-4D97-AF65-F5344CB8AC3E}">
        <p14:creationId xmlns:p14="http://schemas.microsoft.com/office/powerpoint/2010/main" val="1184027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Named for their well-developed hind legs. When disturbed they jump like fleas.</a:t>
            </a:r>
            <a:endParaRPr lang="en-US" dirty="0"/>
          </a:p>
        </p:txBody>
      </p:sp>
      <p:sp>
        <p:nvSpPr>
          <p:cNvPr id="4" name="Slide Number Placeholder 3"/>
          <p:cNvSpPr>
            <a:spLocks noGrp="1"/>
          </p:cNvSpPr>
          <p:nvPr>
            <p:ph type="sldNum" sz="quarter" idx="5"/>
          </p:nvPr>
        </p:nvSpPr>
        <p:spPr/>
        <p:txBody>
          <a:bodyPr/>
          <a:lstStyle/>
          <a:p>
            <a:fld id="{5DE87FA5-1078-4A05-82BB-7D149FB33F21}" type="slidenum">
              <a:rPr lang="en-US" smtClean="0"/>
              <a:t>18</a:t>
            </a:fld>
            <a:endParaRPr lang="en-US"/>
          </a:p>
        </p:txBody>
      </p:sp>
    </p:spTree>
    <p:extLst>
      <p:ext uri="{BB962C8B-B14F-4D97-AF65-F5344CB8AC3E}">
        <p14:creationId xmlns:p14="http://schemas.microsoft.com/office/powerpoint/2010/main" val="2473092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sanitation – Remove plant debris, remove weeds, sanitize tools,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E87FA5-1078-4A05-82BB-7D149FB33F2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2645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sanitation – Remove plant debris, remove weeds, sanitize tools, </a:t>
            </a:r>
          </a:p>
        </p:txBody>
      </p:sp>
      <p:sp>
        <p:nvSpPr>
          <p:cNvPr id="4" name="Slide Number Placeholder 3"/>
          <p:cNvSpPr>
            <a:spLocks noGrp="1"/>
          </p:cNvSpPr>
          <p:nvPr>
            <p:ph type="sldNum" sz="quarter" idx="5"/>
          </p:nvPr>
        </p:nvSpPr>
        <p:spPr/>
        <p:txBody>
          <a:bodyPr/>
          <a:lstStyle/>
          <a:p>
            <a:fld id="{5DE87FA5-1078-4A05-82BB-7D149FB33F21}" type="slidenum">
              <a:rPr lang="en-US" smtClean="0"/>
              <a:t>24</a:t>
            </a:fld>
            <a:endParaRPr lang="en-US"/>
          </a:p>
        </p:txBody>
      </p:sp>
    </p:spTree>
    <p:extLst>
      <p:ext uri="{BB962C8B-B14F-4D97-AF65-F5344CB8AC3E}">
        <p14:creationId xmlns:p14="http://schemas.microsoft.com/office/powerpoint/2010/main" val="2568749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7/16/2020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7/16/2020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png"/><Relationship Id="rId7" Type="http://schemas.openxmlformats.org/officeDocument/2006/relationships/image" Target="../media/image5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26.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90.png"/><Relationship Id="rId4" Type="http://schemas.openxmlformats.org/officeDocument/2006/relationships/image" Target="../media/image89.png"/></Relationships>
</file>

<file path=ppt/slides/_rels/slide28.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29.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3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10.png"/><Relationship Id="rId4" Type="http://schemas.openxmlformats.org/officeDocument/2006/relationships/image" Target="../media/image109.png"/></Relationships>
</file>

<file path=ppt/slides/_rels/slide32.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3.jpeg"/><Relationship Id="rId1" Type="http://schemas.openxmlformats.org/officeDocument/2006/relationships/slideLayout" Target="../slideLayouts/slideLayout1.xml"/><Relationship Id="rId4" Type="http://schemas.openxmlformats.org/officeDocument/2006/relationships/hyperlink" Target="https://www.facebook.com/groups/538153443545779/"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560891" y="398071"/>
            <a:ext cx="4645250" cy="2889114"/>
          </a:xfrm>
        </p:spPr>
        <p:txBody>
          <a:bodyPr anchor="b">
            <a:normAutofit/>
          </a:bodyPr>
          <a:lstStyle/>
          <a:p>
            <a:pPr algn="l"/>
            <a:r>
              <a:rPr lang="en-US" dirty="0"/>
              <a:t>Module 16:</a:t>
            </a:r>
            <a:br>
              <a:rPr lang="en-US" dirty="0"/>
            </a:br>
            <a:r>
              <a:rPr lang="en-US" dirty="0"/>
              <a:t>Vegetables - Solanaceous</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Subtitle 2">
            <a:extLst>
              <a:ext uri="{FF2B5EF4-FFF2-40B4-BE49-F238E27FC236}">
                <a16:creationId xmlns:a16="http://schemas.microsoft.com/office/drawing/2014/main" id="{75CBF79E-7274-4D0B-8390-12A17458E2A1}"/>
              </a:ext>
            </a:extLst>
          </p:cNvPr>
          <p:cNvSpPr txBox="1">
            <a:spLocks/>
          </p:cNvSpPr>
          <p:nvPr/>
        </p:nvSpPr>
        <p:spPr>
          <a:xfrm>
            <a:off x="5027059" y="4912467"/>
            <a:ext cx="6960093" cy="1147863"/>
          </a:xfrm>
          <a:prstGeom prst="rect">
            <a:avLst/>
          </a:prstGeom>
        </p:spPr>
        <p:txBody>
          <a:bodyPr vert="horz" lIns="91440" tIns="45720" rIns="91440" bIns="45720" rtlCol="0" anchor="t">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dirty="0"/>
              <a:t>LSU AgCenter Home Gardening Certificate Course</a:t>
            </a:r>
          </a:p>
          <a:p>
            <a:endParaRPr lang="en-US" sz="2000" dirty="0"/>
          </a:p>
          <a:p>
            <a:r>
              <a:rPr lang="en-US" sz="2000" dirty="0"/>
              <a:t>Dr. Joe Willis, Dr. Paula Barton-Willis, Anna Timmerman &amp; Chris Dunaway</a:t>
            </a:r>
          </a:p>
          <a:p>
            <a:endParaRPr lang="en-US" sz="2000" dirty="0"/>
          </a:p>
        </p:txBody>
      </p:sp>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03919C-991D-4E29-A261-B65EC35A7B4A}"/>
              </a:ext>
            </a:extLst>
          </p:cNvPr>
          <p:cNvSpPr txBox="1"/>
          <p:nvPr/>
        </p:nvSpPr>
        <p:spPr>
          <a:xfrm>
            <a:off x="1" y="0"/>
            <a:ext cx="12192000" cy="830997"/>
          </a:xfrm>
          <a:prstGeom prst="rect">
            <a:avLst/>
          </a:prstGeom>
          <a:noFill/>
        </p:spPr>
        <p:txBody>
          <a:bodyPr wrap="square" rtlCol="0">
            <a:spAutoFit/>
          </a:bodyPr>
          <a:lstStyle/>
          <a:p>
            <a:pPr algn="ctr"/>
            <a:r>
              <a:rPr lang="en-US" sz="4800" dirty="0"/>
              <a:t>Common Insect Pests – Whiteflies</a:t>
            </a:r>
          </a:p>
        </p:txBody>
      </p:sp>
      <p:sp>
        <p:nvSpPr>
          <p:cNvPr id="4" name="TextBox 3">
            <a:extLst>
              <a:ext uri="{FF2B5EF4-FFF2-40B4-BE49-F238E27FC236}">
                <a16:creationId xmlns:a16="http://schemas.microsoft.com/office/drawing/2014/main" id="{957CEFC0-CE7F-42E0-BB2A-3CE1AC846A6D}"/>
              </a:ext>
            </a:extLst>
          </p:cNvPr>
          <p:cNvSpPr txBox="1"/>
          <p:nvPr/>
        </p:nvSpPr>
        <p:spPr>
          <a:xfrm>
            <a:off x="295917" y="830997"/>
            <a:ext cx="8040012" cy="5509200"/>
          </a:xfrm>
          <a:prstGeom prst="rect">
            <a:avLst/>
          </a:prstGeom>
          <a:noFill/>
        </p:spPr>
        <p:txBody>
          <a:bodyPr wrap="square" rtlCol="0">
            <a:spAutoFit/>
          </a:bodyPr>
          <a:lstStyle/>
          <a:p>
            <a:r>
              <a:rPr lang="en-US" sz="3200" b="1" dirty="0"/>
              <a:t>Greenhouse Whitefly</a:t>
            </a:r>
            <a:r>
              <a:rPr lang="en-US" sz="3200" dirty="0"/>
              <a:t> (</a:t>
            </a:r>
            <a:r>
              <a:rPr lang="en-US" sz="3200" i="1" dirty="0" err="1"/>
              <a:t>Trialeurodes</a:t>
            </a:r>
            <a:r>
              <a:rPr lang="en-US" sz="3200" i="1" dirty="0"/>
              <a:t> </a:t>
            </a:r>
            <a:r>
              <a:rPr lang="en-US" sz="3200" i="1" dirty="0" err="1"/>
              <a:t>vaporariorum</a:t>
            </a:r>
            <a:r>
              <a:rPr lang="en-US" sz="3200" dirty="0"/>
              <a:t>) - Adult – 0.12” long, white and often keeps its wings flat on its back.</a:t>
            </a:r>
          </a:p>
          <a:p>
            <a:r>
              <a:rPr lang="en-US" sz="3200" b="1" dirty="0" err="1"/>
              <a:t>Sweetpotato</a:t>
            </a:r>
            <a:r>
              <a:rPr lang="en-US" sz="3200" b="1" dirty="0"/>
              <a:t> Whitefly </a:t>
            </a:r>
            <a:r>
              <a:rPr lang="en-US" sz="3200" dirty="0"/>
              <a:t>(</a:t>
            </a:r>
            <a:r>
              <a:rPr lang="en-US" sz="3200" i="1" dirty="0" err="1"/>
              <a:t>Bemisia</a:t>
            </a:r>
            <a:r>
              <a:rPr lang="en-US" sz="3200" i="1" dirty="0"/>
              <a:t> </a:t>
            </a:r>
            <a:r>
              <a:rPr lang="en-US" sz="3200" i="1" dirty="0" err="1"/>
              <a:t>tabaci</a:t>
            </a:r>
            <a:r>
              <a:rPr lang="en-US" sz="3200" dirty="0"/>
              <a:t>) – Adult -  small, about 0.4“ long, holds its solid white wings roof-like over a pale yellow body.</a:t>
            </a:r>
          </a:p>
          <a:p>
            <a:r>
              <a:rPr lang="en-US" sz="3200" b="1" dirty="0"/>
              <a:t>Damage</a:t>
            </a:r>
            <a:r>
              <a:rPr lang="en-US" sz="3200" dirty="0"/>
              <a:t>:</a:t>
            </a:r>
          </a:p>
          <a:p>
            <a:pPr marL="457200" indent="-457200">
              <a:buFont typeface="Arial" panose="020B0604020202020204" pitchFamily="34" charset="0"/>
              <a:buChar char="•"/>
            </a:pPr>
            <a:r>
              <a:rPr lang="en-US" sz="3200" dirty="0"/>
              <a:t>Vector viruses</a:t>
            </a:r>
          </a:p>
          <a:p>
            <a:pPr marL="457200" indent="-457200">
              <a:buFont typeface="Arial" panose="020B0604020202020204" pitchFamily="34" charset="0"/>
              <a:buChar char="•"/>
            </a:pPr>
            <a:r>
              <a:rPr lang="en-US" sz="3200" dirty="0"/>
              <a:t>Defoliation and leaf stippling</a:t>
            </a:r>
          </a:p>
          <a:p>
            <a:r>
              <a:rPr lang="en-US" sz="3200" b="1" dirty="0"/>
              <a:t>Control</a:t>
            </a:r>
            <a:r>
              <a:rPr lang="en-US" sz="3200" dirty="0"/>
              <a:t>: Neem, Horticultural oil, Insecticidal soap, Pyrethrin</a:t>
            </a:r>
          </a:p>
        </p:txBody>
      </p:sp>
      <p:grpSp>
        <p:nvGrpSpPr>
          <p:cNvPr id="18" name="Group 17">
            <a:extLst>
              <a:ext uri="{FF2B5EF4-FFF2-40B4-BE49-F238E27FC236}">
                <a16:creationId xmlns:a16="http://schemas.microsoft.com/office/drawing/2014/main" id="{FD04D617-3974-4830-921B-0F5C1F5F5C3D}"/>
              </a:ext>
            </a:extLst>
          </p:cNvPr>
          <p:cNvGrpSpPr/>
          <p:nvPr/>
        </p:nvGrpSpPr>
        <p:grpSpPr>
          <a:xfrm>
            <a:off x="8641079" y="893565"/>
            <a:ext cx="3255005" cy="2072974"/>
            <a:chOff x="8641079" y="893565"/>
            <a:chExt cx="3255005" cy="2072974"/>
          </a:xfrm>
        </p:grpSpPr>
        <p:pic>
          <p:nvPicPr>
            <p:cNvPr id="16" name="Picture 15">
              <a:extLst>
                <a:ext uri="{FF2B5EF4-FFF2-40B4-BE49-F238E27FC236}">
                  <a16:creationId xmlns:a16="http://schemas.microsoft.com/office/drawing/2014/main" id="{45C5D78B-5C95-4EBF-ACFA-60F2AA164D18}"/>
                </a:ext>
              </a:extLst>
            </p:cNvPr>
            <p:cNvPicPr>
              <a:picLocks noChangeAspect="1"/>
            </p:cNvPicPr>
            <p:nvPr/>
          </p:nvPicPr>
          <p:blipFill rotWithShape="1">
            <a:blip r:embed="rId3"/>
            <a:srcRect l="9758" t="24090" r="10209" b="7952"/>
            <a:stretch/>
          </p:blipFill>
          <p:spPr>
            <a:xfrm>
              <a:off x="8641079" y="893565"/>
              <a:ext cx="3255005" cy="1794940"/>
            </a:xfrm>
            <a:prstGeom prst="rect">
              <a:avLst/>
            </a:prstGeom>
          </p:spPr>
        </p:pic>
        <p:sp>
          <p:nvSpPr>
            <p:cNvPr id="17" name="TextBox 16">
              <a:extLst>
                <a:ext uri="{FF2B5EF4-FFF2-40B4-BE49-F238E27FC236}">
                  <a16:creationId xmlns:a16="http://schemas.microsoft.com/office/drawing/2014/main" id="{9C287A30-5D13-4730-A0B9-ACDB5CA2760F}"/>
                </a:ext>
              </a:extLst>
            </p:cNvPr>
            <p:cNvSpPr txBox="1"/>
            <p:nvPr/>
          </p:nvSpPr>
          <p:spPr>
            <a:xfrm>
              <a:off x="9037320" y="2597207"/>
              <a:ext cx="2225040" cy="369332"/>
            </a:xfrm>
            <a:prstGeom prst="rect">
              <a:avLst/>
            </a:prstGeom>
            <a:noFill/>
          </p:spPr>
          <p:txBody>
            <a:bodyPr wrap="square" rtlCol="0">
              <a:spAutoFit/>
            </a:bodyPr>
            <a:lstStyle/>
            <a:p>
              <a:r>
                <a:rPr lang="en-US" dirty="0"/>
                <a:t>Greenhouse Whitefly</a:t>
              </a:r>
            </a:p>
          </p:txBody>
        </p:sp>
      </p:grpSp>
      <p:grpSp>
        <p:nvGrpSpPr>
          <p:cNvPr id="21" name="Group 20">
            <a:extLst>
              <a:ext uri="{FF2B5EF4-FFF2-40B4-BE49-F238E27FC236}">
                <a16:creationId xmlns:a16="http://schemas.microsoft.com/office/drawing/2014/main" id="{105F6A93-CEFE-49C8-92B3-1CDC396195FE}"/>
              </a:ext>
            </a:extLst>
          </p:cNvPr>
          <p:cNvGrpSpPr/>
          <p:nvPr/>
        </p:nvGrpSpPr>
        <p:grpSpPr>
          <a:xfrm>
            <a:off x="8850911" y="2997945"/>
            <a:ext cx="3045173" cy="3275930"/>
            <a:chOff x="8850911" y="2997945"/>
            <a:chExt cx="3045173" cy="3275930"/>
          </a:xfrm>
        </p:grpSpPr>
        <p:pic>
          <p:nvPicPr>
            <p:cNvPr id="19" name="Picture 18">
              <a:extLst>
                <a:ext uri="{FF2B5EF4-FFF2-40B4-BE49-F238E27FC236}">
                  <a16:creationId xmlns:a16="http://schemas.microsoft.com/office/drawing/2014/main" id="{02A62F7A-7460-460F-9C27-758E720EE131}"/>
                </a:ext>
              </a:extLst>
            </p:cNvPr>
            <p:cNvPicPr>
              <a:picLocks noChangeAspect="1"/>
            </p:cNvPicPr>
            <p:nvPr/>
          </p:nvPicPr>
          <p:blipFill rotWithShape="1">
            <a:blip r:embed="rId4"/>
            <a:srcRect l="29184" r="8847" b="11333"/>
            <a:stretch/>
          </p:blipFill>
          <p:spPr>
            <a:xfrm>
              <a:off x="8850911" y="2997945"/>
              <a:ext cx="3045173" cy="2966490"/>
            </a:xfrm>
            <a:prstGeom prst="rect">
              <a:avLst/>
            </a:prstGeom>
          </p:spPr>
        </p:pic>
        <p:sp>
          <p:nvSpPr>
            <p:cNvPr id="20" name="TextBox 19">
              <a:extLst>
                <a:ext uri="{FF2B5EF4-FFF2-40B4-BE49-F238E27FC236}">
                  <a16:creationId xmlns:a16="http://schemas.microsoft.com/office/drawing/2014/main" id="{2A6460CB-80CF-404A-A0E3-AF8783131316}"/>
                </a:ext>
              </a:extLst>
            </p:cNvPr>
            <p:cNvSpPr txBox="1"/>
            <p:nvPr/>
          </p:nvSpPr>
          <p:spPr>
            <a:xfrm>
              <a:off x="9156061" y="5904543"/>
              <a:ext cx="2225040" cy="369332"/>
            </a:xfrm>
            <a:prstGeom prst="rect">
              <a:avLst/>
            </a:prstGeom>
            <a:noFill/>
          </p:spPr>
          <p:txBody>
            <a:bodyPr wrap="square" rtlCol="0">
              <a:spAutoFit/>
            </a:bodyPr>
            <a:lstStyle/>
            <a:p>
              <a:r>
                <a:rPr lang="en-US" dirty="0" err="1"/>
                <a:t>Sweetpotato</a:t>
              </a:r>
              <a:r>
                <a:rPr lang="en-US" dirty="0"/>
                <a:t> Whitefly</a:t>
              </a:r>
            </a:p>
          </p:txBody>
        </p:sp>
      </p:grpSp>
    </p:spTree>
    <p:extLst>
      <p:ext uri="{BB962C8B-B14F-4D97-AF65-F5344CB8AC3E}">
        <p14:creationId xmlns:p14="http://schemas.microsoft.com/office/powerpoint/2010/main" val="3007717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24E3F8-591E-4640-B6AB-EECB104FB301}"/>
              </a:ext>
            </a:extLst>
          </p:cNvPr>
          <p:cNvSpPr/>
          <p:nvPr/>
        </p:nvSpPr>
        <p:spPr>
          <a:xfrm>
            <a:off x="133349" y="973871"/>
            <a:ext cx="7166611" cy="5016758"/>
          </a:xfrm>
          <a:prstGeom prst="rect">
            <a:avLst/>
          </a:prstGeom>
        </p:spPr>
        <p:txBody>
          <a:bodyPr wrap="square">
            <a:spAutoFit/>
          </a:bodyPr>
          <a:lstStyle/>
          <a:p>
            <a:r>
              <a:rPr lang="en-US" sz="3200" b="1" dirty="0"/>
              <a:t>Beet Armyworm </a:t>
            </a:r>
            <a:r>
              <a:rPr lang="en-US" sz="3200" dirty="0"/>
              <a:t>(</a:t>
            </a:r>
            <a:r>
              <a:rPr lang="en-US" sz="3200" i="1" dirty="0"/>
              <a:t>Spodoptera </a:t>
            </a:r>
            <a:r>
              <a:rPr lang="en-US" sz="3200" i="1" dirty="0" err="1"/>
              <a:t>exigua</a:t>
            </a:r>
            <a:r>
              <a:rPr lang="en-US" sz="3200" dirty="0"/>
              <a:t>) Green or black larva, up to 1 ¼” long; three lightly colored stripes running length of body; black spot on each side of body on second segment behind head; </a:t>
            </a:r>
          </a:p>
          <a:p>
            <a:r>
              <a:rPr lang="en-US" sz="3200" b="1" dirty="0"/>
              <a:t>Damage</a:t>
            </a:r>
            <a:r>
              <a:rPr lang="en-US" sz="3200" dirty="0"/>
              <a:t>: Chewing damage to buds and leaves.</a:t>
            </a:r>
          </a:p>
          <a:p>
            <a:r>
              <a:rPr lang="en-US" sz="3200" b="1" dirty="0"/>
              <a:t>Control</a:t>
            </a:r>
            <a:r>
              <a:rPr lang="en-US" sz="3200" dirty="0"/>
              <a:t>: </a:t>
            </a:r>
            <a:r>
              <a:rPr lang="en-US" sz="3200" i="1" dirty="0" err="1">
                <a:latin typeface="Muli"/>
              </a:rPr>
              <a:t>Bt</a:t>
            </a:r>
            <a:r>
              <a:rPr lang="en-US" sz="3200" dirty="0">
                <a:latin typeface="Muli"/>
              </a:rPr>
              <a:t> var </a:t>
            </a:r>
            <a:r>
              <a:rPr lang="en-US" sz="3200" i="1" dirty="0" err="1">
                <a:latin typeface="Muli"/>
              </a:rPr>
              <a:t>azaiwi</a:t>
            </a:r>
            <a:r>
              <a:rPr lang="en-US" sz="3200" dirty="0">
                <a:latin typeface="Muli"/>
              </a:rPr>
              <a:t> strain, </a:t>
            </a:r>
            <a:r>
              <a:rPr lang="en-US" sz="3200" dirty="0"/>
              <a:t>Spinosad, carbaryl, </a:t>
            </a:r>
            <a:r>
              <a:rPr lang="en-US" sz="3200" dirty="0" err="1"/>
              <a:t>chlopyrifos</a:t>
            </a:r>
            <a:endParaRPr lang="en-US" sz="3200" dirty="0"/>
          </a:p>
          <a:p>
            <a:endParaRPr lang="en-US" sz="3200" dirty="0"/>
          </a:p>
        </p:txBody>
      </p:sp>
      <p:sp>
        <p:nvSpPr>
          <p:cNvPr id="4" name="Rectangle 3">
            <a:extLst>
              <a:ext uri="{FF2B5EF4-FFF2-40B4-BE49-F238E27FC236}">
                <a16:creationId xmlns:a16="http://schemas.microsoft.com/office/drawing/2014/main" id="{7B780DD5-78DB-44DB-992E-04CD910D3C33}"/>
              </a:ext>
            </a:extLst>
          </p:cNvPr>
          <p:cNvSpPr/>
          <p:nvPr/>
        </p:nvSpPr>
        <p:spPr>
          <a:xfrm>
            <a:off x="2857709" y="0"/>
            <a:ext cx="6476581" cy="830997"/>
          </a:xfrm>
          <a:prstGeom prst="rect">
            <a:avLst/>
          </a:prstGeom>
        </p:spPr>
        <p:txBody>
          <a:bodyPr wrap="none">
            <a:spAutoFit/>
          </a:bodyPr>
          <a:lstStyle/>
          <a:p>
            <a:pPr algn="ctr"/>
            <a:r>
              <a:rPr lang="en-US" sz="4800" dirty="0"/>
              <a:t>Lepidopteran Caterpillars</a:t>
            </a:r>
          </a:p>
        </p:txBody>
      </p:sp>
      <p:pic>
        <p:nvPicPr>
          <p:cNvPr id="7" name="Picture 6">
            <a:extLst>
              <a:ext uri="{FF2B5EF4-FFF2-40B4-BE49-F238E27FC236}">
                <a16:creationId xmlns:a16="http://schemas.microsoft.com/office/drawing/2014/main" id="{FAAAAC36-2F19-4E58-A522-42A641BCCD83}"/>
              </a:ext>
            </a:extLst>
          </p:cNvPr>
          <p:cNvPicPr>
            <a:picLocks noChangeAspect="1"/>
          </p:cNvPicPr>
          <p:nvPr/>
        </p:nvPicPr>
        <p:blipFill rotWithShape="1">
          <a:blip r:embed="rId3"/>
          <a:srcRect l="6171" t="35982" r="3226" b="13661"/>
          <a:stretch/>
        </p:blipFill>
        <p:spPr>
          <a:xfrm>
            <a:off x="7852413" y="5377143"/>
            <a:ext cx="4221478" cy="1435137"/>
          </a:xfrm>
          <a:prstGeom prst="rect">
            <a:avLst/>
          </a:prstGeom>
        </p:spPr>
      </p:pic>
      <p:pic>
        <p:nvPicPr>
          <p:cNvPr id="8" name="Picture 7">
            <a:extLst>
              <a:ext uri="{FF2B5EF4-FFF2-40B4-BE49-F238E27FC236}">
                <a16:creationId xmlns:a16="http://schemas.microsoft.com/office/drawing/2014/main" id="{4C323E89-80F3-4F30-A045-6CB1C6B9DD0B}"/>
              </a:ext>
            </a:extLst>
          </p:cNvPr>
          <p:cNvPicPr>
            <a:picLocks noChangeAspect="1"/>
          </p:cNvPicPr>
          <p:nvPr/>
        </p:nvPicPr>
        <p:blipFill>
          <a:blip r:embed="rId4"/>
          <a:stretch>
            <a:fillRect/>
          </a:stretch>
        </p:blipFill>
        <p:spPr>
          <a:xfrm>
            <a:off x="8482274" y="659554"/>
            <a:ext cx="3576377" cy="2138673"/>
          </a:xfrm>
          <a:prstGeom prst="rect">
            <a:avLst/>
          </a:prstGeom>
        </p:spPr>
      </p:pic>
      <p:pic>
        <p:nvPicPr>
          <p:cNvPr id="9" name="Picture 8">
            <a:extLst>
              <a:ext uri="{FF2B5EF4-FFF2-40B4-BE49-F238E27FC236}">
                <a16:creationId xmlns:a16="http://schemas.microsoft.com/office/drawing/2014/main" id="{E12E150A-2F19-47F3-A986-7C8D6705E958}"/>
              </a:ext>
            </a:extLst>
          </p:cNvPr>
          <p:cNvPicPr>
            <a:picLocks noChangeAspect="1"/>
          </p:cNvPicPr>
          <p:nvPr/>
        </p:nvPicPr>
        <p:blipFill>
          <a:blip r:embed="rId5"/>
          <a:stretch>
            <a:fillRect/>
          </a:stretch>
        </p:blipFill>
        <p:spPr>
          <a:xfrm>
            <a:off x="8586419" y="2850266"/>
            <a:ext cx="3368086" cy="2481157"/>
          </a:xfrm>
          <a:prstGeom prst="rect">
            <a:avLst/>
          </a:prstGeom>
        </p:spPr>
      </p:pic>
    </p:spTree>
    <p:extLst>
      <p:ext uri="{BB962C8B-B14F-4D97-AF65-F5344CB8AC3E}">
        <p14:creationId xmlns:p14="http://schemas.microsoft.com/office/powerpoint/2010/main" val="1462893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2857709" y="-54709"/>
            <a:ext cx="6476581" cy="830997"/>
          </a:xfrm>
          <a:prstGeom prst="rect">
            <a:avLst/>
          </a:prstGeom>
        </p:spPr>
        <p:txBody>
          <a:bodyPr wrap="none">
            <a:spAutoFit/>
          </a:bodyPr>
          <a:lstStyle/>
          <a:p>
            <a:pPr algn="ctr"/>
            <a:r>
              <a:rPr lang="en-US" sz="4800" dirty="0"/>
              <a:t>Lepidopteran Caterpillars</a:t>
            </a:r>
          </a:p>
        </p:txBody>
      </p:sp>
      <p:sp>
        <p:nvSpPr>
          <p:cNvPr id="13" name="Rectangle 12">
            <a:extLst>
              <a:ext uri="{FF2B5EF4-FFF2-40B4-BE49-F238E27FC236}">
                <a16:creationId xmlns:a16="http://schemas.microsoft.com/office/drawing/2014/main" id="{A8058B85-BB05-4317-A368-8D432F443E88}"/>
              </a:ext>
            </a:extLst>
          </p:cNvPr>
          <p:cNvSpPr/>
          <p:nvPr/>
        </p:nvSpPr>
        <p:spPr>
          <a:xfrm>
            <a:off x="243840" y="966877"/>
            <a:ext cx="5852159" cy="5509200"/>
          </a:xfrm>
          <a:prstGeom prst="rect">
            <a:avLst/>
          </a:prstGeom>
        </p:spPr>
        <p:txBody>
          <a:bodyPr wrap="square">
            <a:spAutoFit/>
          </a:bodyPr>
          <a:lstStyle/>
          <a:p>
            <a:r>
              <a:rPr lang="en-US" sz="3200" b="1" dirty="0"/>
              <a:t>Fall Armyworm </a:t>
            </a:r>
            <a:r>
              <a:rPr lang="en-US" sz="3200" dirty="0"/>
              <a:t>(</a:t>
            </a:r>
            <a:r>
              <a:rPr lang="en-US" sz="3200" i="1" dirty="0"/>
              <a:t>Spodoptera </a:t>
            </a:r>
            <a:r>
              <a:rPr lang="en-US" sz="3200" i="1" dirty="0" err="1"/>
              <a:t>frugiperda</a:t>
            </a:r>
            <a:r>
              <a:rPr lang="en-US" sz="3200" dirty="0"/>
              <a:t>) – Green, brown, or black caterpillar with black stripe down each side and yellowish-gray stripe down back; body up to 1 ½”long; head capsule with pale, but distinct inverted Y; </a:t>
            </a:r>
          </a:p>
          <a:p>
            <a:r>
              <a:rPr lang="en-US" sz="3200" b="1" dirty="0"/>
              <a:t>Damage</a:t>
            </a:r>
            <a:r>
              <a:rPr lang="en-US" sz="3200" dirty="0"/>
              <a:t>: eats leaves and gouges fruit</a:t>
            </a:r>
          </a:p>
          <a:p>
            <a:r>
              <a:rPr lang="en-US" sz="3200" b="1" dirty="0"/>
              <a:t>Control</a:t>
            </a:r>
            <a:r>
              <a:rPr lang="en-US" sz="3200" dirty="0"/>
              <a:t>: </a:t>
            </a:r>
            <a:r>
              <a:rPr lang="en-US" sz="3200" dirty="0" err="1"/>
              <a:t>Bt</a:t>
            </a:r>
            <a:r>
              <a:rPr lang="en-US" sz="3200" dirty="0"/>
              <a:t>, </a:t>
            </a:r>
            <a:r>
              <a:rPr lang="en-US" sz="3200" dirty="0" err="1"/>
              <a:t>spinosad</a:t>
            </a:r>
            <a:r>
              <a:rPr lang="en-US" sz="3200" dirty="0"/>
              <a:t>, carbaryl, bifenthrin, Confirm</a:t>
            </a:r>
          </a:p>
        </p:txBody>
      </p:sp>
      <p:pic>
        <p:nvPicPr>
          <p:cNvPr id="14" name="Picture 13">
            <a:extLst>
              <a:ext uri="{FF2B5EF4-FFF2-40B4-BE49-F238E27FC236}">
                <a16:creationId xmlns:a16="http://schemas.microsoft.com/office/drawing/2014/main" id="{150224DC-AE19-4CA9-BE89-4FA41FB9E284}"/>
              </a:ext>
            </a:extLst>
          </p:cNvPr>
          <p:cNvPicPr>
            <a:picLocks noChangeAspect="1"/>
          </p:cNvPicPr>
          <p:nvPr/>
        </p:nvPicPr>
        <p:blipFill>
          <a:blip r:embed="rId3"/>
          <a:stretch>
            <a:fillRect/>
          </a:stretch>
        </p:blipFill>
        <p:spPr>
          <a:xfrm>
            <a:off x="9089390" y="3566338"/>
            <a:ext cx="2946400" cy="2209800"/>
          </a:xfrm>
          <a:prstGeom prst="rect">
            <a:avLst/>
          </a:prstGeom>
        </p:spPr>
      </p:pic>
      <p:pic>
        <p:nvPicPr>
          <p:cNvPr id="15" name="Picture 14">
            <a:extLst>
              <a:ext uri="{FF2B5EF4-FFF2-40B4-BE49-F238E27FC236}">
                <a16:creationId xmlns:a16="http://schemas.microsoft.com/office/drawing/2014/main" id="{B4B54E09-4E16-44BF-913B-50AB4E3C8514}"/>
              </a:ext>
            </a:extLst>
          </p:cNvPr>
          <p:cNvPicPr>
            <a:picLocks noChangeAspect="1"/>
          </p:cNvPicPr>
          <p:nvPr/>
        </p:nvPicPr>
        <p:blipFill rotWithShape="1">
          <a:blip r:embed="rId4"/>
          <a:srcRect l="10433" r="12390"/>
          <a:stretch/>
        </p:blipFill>
        <p:spPr>
          <a:xfrm>
            <a:off x="8799830" y="957739"/>
            <a:ext cx="3322320" cy="2408872"/>
          </a:xfrm>
          <a:prstGeom prst="rect">
            <a:avLst/>
          </a:prstGeom>
        </p:spPr>
      </p:pic>
      <p:pic>
        <p:nvPicPr>
          <p:cNvPr id="16" name="Picture 15">
            <a:extLst>
              <a:ext uri="{FF2B5EF4-FFF2-40B4-BE49-F238E27FC236}">
                <a16:creationId xmlns:a16="http://schemas.microsoft.com/office/drawing/2014/main" id="{3B417844-CD49-4735-AF02-807AD2218ABD}"/>
              </a:ext>
            </a:extLst>
          </p:cNvPr>
          <p:cNvPicPr>
            <a:picLocks noChangeAspect="1"/>
          </p:cNvPicPr>
          <p:nvPr/>
        </p:nvPicPr>
        <p:blipFill>
          <a:blip r:embed="rId5"/>
          <a:stretch>
            <a:fillRect/>
          </a:stretch>
        </p:blipFill>
        <p:spPr>
          <a:xfrm>
            <a:off x="6829865" y="4695825"/>
            <a:ext cx="2114550" cy="2162175"/>
          </a:xfrm>
          <a:prstGeom prst="rect">
            <a:avLst/>
          </a:prstGeom>
        </p:spPr>
      </p:pic>
      <p:pic>
        <p:nvPicPr>
          <p:cNvPr id="17" name="Picture 16">
            <a:extLst>
              <a:ext uri="{FF2B5EF4-FFF2-40B4-BE49-F238E27FC236}">
                <a16:creationId xmlns:a16="http://schemas.microsoft.com/office/drawing/2014/main" id="{F1C34D8A-3DC7-4FFE-8A26-19B70256B022}"/>
              </a:ext>
            </a:extLst>
          </p:cNvPr>
          <p:cNvPicPr>
            <a:picLocks noChangeAspect="1"/>
          </p:cNvPicPr>
          <p:nvPr/>
        </p:nvPicPr>
        <p:blipFill>
          <a:blip r:embed="rId6"/>
          <a:stretch>
            <a:fillRect/>
          </a:stretch>
        </p:blipFill>
        <p:spPr>
          <a:xfrm>
            <a:off x="6227983" y="2629078"/>
            <a:ext cx="2499360" cy="1874520"/>
          </a:xfrm>
          <a:prstGeom prst="rect">
            <a:avLst/>
          </a:prstGeom>
        </p:spPr>
      </p:pic>
      <p:pic>
        <p:nvPicPr>
          <p:cNvPr id="18" name="Picture 17">
            <a:extLst>
              <a:ext uri="{FF2B5EF4-FFF2-40B4-BE49-F238E27FC236}">
                <a16:creationId xmlns:a16="http://schemas.microsoft.com/office/drawing/2014/main" id="{890B1E86-1063-4A63-BA51-D730FCA186D4}"/>
              </a:ext>
            </a:extLst>
          </p:cNvPr>
          <p:cNvPicPr>
            <a:picLocks noChangeAspect="1"/>
          </p:cNvPicPr>
          <p:nvPr/>
        </p:nvPicPr>
        <p:blipFill rotWithShape="1">
          <a:blip r:embed="rId7"/>
          <a:srcRect l="8210" r="9273"/>
          <a:stretch/>
        </p:blipFill>
        <p:spPr>
          <a:xfrm rot="5400000">
            <a:off x="6635088" y="669310"/>
            <a:ext cx="1685150" cy="2042160"/>
          </a:xfrm>
          <a:prstGeom prst="rect">
            <a:avLst/>
          </a:prstGeom>
        </p:spPr>
      </p:pic>
    </p:spTree>
    <p:extLst>
      <p:ext uri="{BB962C8B-B14F-4D97-AF65-F5344CB8AC3E}">
        <p14:creationId xmlns:p14="http://schemas.microsoft.com/office/powerpoint/2010/main" val="1285483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2857709" y="-54709"/>
            <a:ext cx="647658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Lepidopteran Caterpillars</a:t>
            </a:r>
          </a:p>
        </p:txBody>
      </p:sp>
      <p:sp>
        <p:nvSpPr>
          <p:cNvPr id="2" name="Rectangle 1">
            <a:extLst>
              <a:ext uri="{FF2B5EF4-FFF2-40B4-BE49-F238E27FC236}">
                <a16:creationId xmlns:a16="http://schemas.microsoft.com/office/drawing/2014/main" id="{98F13521-3088-4F5A-B4C8-EAC1341ECC6C}"/>
              </a:ext>
            </a:extLst>
          </p:cNvPr>
          <p:cNvSpPr/>
          <p:nvPr/>
        </p:nvSpPr>
        <p:spPr>
          <a:xfrm>
            <a:off x="152400" y="974408"/>
            <a:ext cx="5943600" cy="5509200"/>
          </a:xfrm>
          <a:prstGeom prst="rect">
            <a:avLst/>
          </a:prstGeom>
        </p:spPr>
        <p:txBody>
          <a:bodyPr wrap="square">
            <a:spAutoFit/>
          </a:bodyPr>
          <a:lstStyle/>
          <a:p>
            <a:r>
              <a:rPr lang="en-US" sz="3200" b="1" dirty="0"/>
              <a:t>Tobacco/Tomato hornworm </a:t>
            </a:r>
            <a:r>
              <a:rPr lang="en-US" sz="3200" dirty="0"/>
              <a:t>(</a:t>
            </a:r>
            <a:r>
              <a:rPr lang="en-US" sz="3200" i="1" dirty="0"/>
              <a:t>Manduca </a:t>
            </a:r>
            <a:r>
              <a:rPr lang="en-US" sz="3200" i="1" dirty="0" err="1"/>
              <a:t>sexta</a:t>
            </a:r>
            <a:r>
              <a:rPr lang="en-US" sz="3200" i="1" dirty="0"/>
              <a:t>/</a:t>
            </a:r>
            <a:r>
              <a:rPr lang="en-US" sz="3200" i="1" dirty="0" err="1"/>
              <a:t>quinquemaculata</a:t>
            </a:r>
            <a:r>
              <a:rPr lang="en-US" sz="3200" dirty="0"/>
              <a:t>) – Greenish caterpillar up to 4” long with red/blue anal horn; body with fine white pubescence and 7 diagonal stripes on each side; </a:t>
            </a:r>
          </a:p>
          <a:p>
            <a:r>
              <a:rPr lang="en-US" sz="3200" b="1" dirty="0"/>
              <a:t>Damage</a:t>
            </a:r>
            <a:r>
              <a:rPr lang="en-US" sz="3200" dirty="0"/>
              <a:t>: strips leaves from plants; infrequently feeds on fruit, leaving large, open superficial scars </a:t>
            </a:r>
          </a:p>
          <a:p>
            <a:r>
              <a:rPr lang="en-US" sz="3200" b="1" dirty="0"/>
              <a:t>Control</a:t>
            </a:r>
            <a:r>
              <a:rPr lang="en-US" sz="3200" dirty="0"/>
              <a:t>: Hand-picking, </a:t>
            </a:r>
            <a:r>
              <a:rPr lang="en-US" sz="3200" dirty="0" err="1"/>
              <a:t>Bt</a:t>
            </a:r>
            <a:r>
              <a:rPr lang="en-US" sz="3200" dirty="0"/>
              <a:t>, carbaryl</a:t>
            </a:r>
          </a:p>
        </p:txBody>
      </p:sp>
      <p:pic>
        <p:nvPicPr>
          <p:cNvPr id="3" name="Picture 2">
            <a:extLst>
              <a:ext uri="{FF2B5EF4-FFF2-40B4-BE49-F238E27FC236}">
                <a16:creationId xmlns:a16="http://schemas.microsoft.com/office/drawing/2014/main" id="{3117E0AE-93FD-4379-A6E7-4EB06A8A2D78}"/>
              </a:ext>
            </a:extLst>
          </p:cNvPr>
          <p:cNvPicPr>
            <a:picLocks noChangeAspect="1"/>
          </p:cNvPicPr>
          <p:nvPr/>
        </p:nvPicPr>
        <p:blipFill rotWithShape="1">
          <a:blip r:embed="rId3"/>
          <a:srcRect l="9733" t="19925" r="10533" b="24286"/>
          <a:stretch/>
        </p:blipFill>
        <p:spPr>
          <a:xfrm>
            <a:off x="8321039" y="974408"/>
            <a:ext cx="3718560" cy="1730250"/>
          </a:xfrm>
          <a:prstGeom prst="rect">
            <a:avLst/>
          </a:prstGeom>
        </p:spPr>
      </p:pic>
      <p:pic>
        <p:nvPicPr>
          <p:cNvPr id="4" name="Picture 3">
            <a:extLst>
              <a:ext uri="{FF2B5EF4-FFF2-40B4-BE49-F238E27FC236}">
                <a16:creationId xmlns:a16="http://schemas.microsoft.com/office/drawing/2014/main" id="{1BC617F1-DF59-4F20-A2AE-660B25F35F8A}"/>
              </a:ext>
            </a:extLst>
          </p:cNvPr>
          <p:cNvPicPr>
            <a:picLocks noChangeAspect="1"/>
          </p:cNvPicPr>
          <p:nvPr/>
        </p:nvPicPr>
        <p:blipFill>
          <a:blip r:embed="rId4"/>
          <a:stretch>
            <a:fillRect/>
          </a:stretch>
        </p:blipFill>
        <p:spPr>
          <a:xfrm>
            <a:off x="6162521" y="3141345"/>
            <a:ext cx="2667455" cy="3571850"/>
          </a:xfrm>
          <a:prstGeom prst="rect">
            <a:avLst/>
          </a:prstGeom>
        </p:spPr>
      </p:pic>
      <p:pic>
        <p:nvPicPr>
          <p:cNvPr id="6" name="Picture 5">
            <a:extLst>
              <a:ext uri="{FF2B5EF4-FFF2-40B4-BE49-F238E27FC236}">
                <a16:creationId xmlns:a16="http://schemas.microsoft.com/office/drawing/2014/main" id="{1081A29F-5EF6-4F24-BB93-B9C258A533C0}"/>
              </a:ext>
            </a:extLst>
          </p:cNvPr>
          <p:cNvPicPr>
            <a:picLocks noChangeAspect="1"/>
          </p:cNvPicPr>
          <p:nvPr/>
        </p:nvPicPr>
        <p:blipFill>
          <a:blip r:embed="rId5"/>
          <a:stretch>
            <a:fillRect/>
          </a:stretch>
        </p:blipFill>
        <p:spPr>
          <a:xfrm>
            <a:off x="8896498" y="2902778"/>
            <a:ext cx="3143101" cy="1824745"/>
          </a:xfrm>
          <a:prstGeom prst="rect">
            <a:avLst/>
          </a:prstGeom>
        </p:spPr>
      </p:pic>
    </p:spTree>
    <p:extLst>
      <p:ext uri="{BB962C8B-B14F-4D97-AF65-F5344CB8AC3E}">
        <p14:creationId xmlns:p14="http://schemas.microsoft.com/office/powerpoint/2010/main" val="2904591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2857709" y="-54709"/>
            <a:ext cx="647658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Lepidopteran Caterpillars</a:t>
            </a:r>
          </a:p>
        </p:txBody>
      </p:sp>
      <p:sp>
        <p:nvSpPr>
          <p:cNvPr id="2" name="Rectangle 1">
            <a:extLst>
              <a:ext uri="{FF2B5EF4-FFF2-40B4-BE49-F238E27FC236}">
                <a16:creationId xmlns:a16="http://schemas.microsoft.com/office/drawing/2014/main" id="{E978DC36-4F06-45BF-83AE-71E858423E1A}"/>
              </a:ext>
            </a:extLst>
          </p:cNvPr>
          <p:cNvSpPr/>
          <p:nvPr/>
        </p:nvSpPr>
        <p:spPr>
          <a:xfrm>
            <a:off x="83467" y="877033"/>
            <a:ext cx="8115653" cy="6001643"/>
          </a:xfrm>
          <a:prstGeom prst="rect">
            <a:avLst/>
          </a:prstGeom>
        </p:spPr>
        <p:txBody>
          <a:bodyPr wrap="square">
            <a:spAutoFit/>
          </a:bodyPr>
          <a:lstStyle/>
          <a:p>
            <a:r>
              <a:rPr lang="en-US" sz="3200" b="1" dirty="0"/>
              <a:t>Tomato </a:t>
            </a:r>
            <a:r>
              <a:rPr lang="en-US" sz="3200" b="1" dirty="0" err="1"/>
              <a:t>Fruitworm</a:t>
            </a:r>
            <a:r>
              <a:rPr lang="en-US" sz="3200" b="1" dirty="0"/>
              <a:t> </a:t>
            </a:r>
            <a:r>
              <a:rPr lang="en-US" sz="3200" dirty="0"/>
              <a:t>(</a:t>
            </a:r>
            <a:r>
              <a:rPr lang="en-US" sz="3200" i="1" dirty="0" err="1"/>
              <a:t>Helicoverpa</a:t>
            </a:r>
            <a:r>
              <a:rPr lang="en-US" sz="3200" i="1" dirty="0"/>
              <a:t> </a:t>
            </a:r>
            <a:r>
              <a:rPr lang="en-US" sz="3200" i="1" dirty="0" err="1"/>
              <a:t>zea</a:t>
            </a:r>
            <a:r>
              <a:rPr lang="en-US" sz="3200" dirty="0"/>
              <a:t>) alias corn earworm, cotton bollworm - larvae are 1.5-2” long. May be green, brown, pink, yellow, or black.  They have tan heads and alternating light and dark stripes run lengthwise on the bodies.</a:t>
            </a:r>
          </a:p>
          <a:p>
            <a:r>
              <a:rPr lang="en-US" sz="3200" b="1" dirty="0"/>
              <a:t>Damage</a:t>
            </a:r>
            <a:r>
              <a:rPr lang="en-US" sz="3200" dirty="0"/>
              <a:t>: visible hole at the base of the fruit stem.  When the fruit is cut, tunneling is evident and the cavity may contain frass and decay as well as the worm.</a:t>
            </a:r>
          </a:p>
          <a:p>
            <a:r>
              <a:rPr lang="en-US" sz="3200" b="1" dirty="0"/>
              <a:t>Control</a:t>
            </a:r>
            <a:r>
              <a:rPr lang="en-US" sz="3200" dirty="0"/>
              <a:t>: Parasitic wasps, Diatomaceous earth, </a:t>
            </a:r>
            <a:r>
              <a:rPr lang="en-US" sz="3200" dirty="0" err="1"/>
              <a:t>Bt</a:t>
            </a:r>
            <a:r>
              <a:rPr lang="en-US" sz="3200" dirty="0"/>
              <a:t>, carbaryl, </a:t>
            </a:r>
            <a:r>
              <a:rPr lang="en-US" sz="3200" dirty="0" err="1"/>
              <a:t>pyrethrins</a:t>
            </a:r>
            <a:endParaRPr lang="en-US" sz="3200" dirty="0"/>
          </a:p>
        </p:txBody>
      </p:sp>
      <p:pic>
        <p:nvPicPr>
          <p:cNvPr id="3" name="Picture 2">
            <a:extLst>
              <a:ext uri="{FF2B5EF4-FFF2-40B4-BE49-F238E27FC236}">
                <a16:creationId xmlns:a16="http://schemas.microsoft.com/office/drawing/2014/main" id="{ADA287A7-6D6B-43D6-87FA-58146B39CDAC}"/>
              </a:ext>
            </a:extLst>
          </p:cNvPr>
          <p:cNvPicPr>
            <a:picLocks noChangeAspect="1"/>
          </p:cNvPicPr>
          <p:nvPr/>
        </p:nvPicPr>
        <p:blipFill>
          <a:blip r:embed="rId3"/>
          <a:stretch>
            <a:fillRect/>
          </a:stretch>
        </p:blipFill>
        <p:spPr>
          <a:xfrm>
            <a:off x="8948262" y="925696"/>
            <a:ext cx="2941320" cy="1762491"/>
          </a:xfrm>
          <a:prstGeom prst="rect">
            <a:avLst/>
          </a:prstGeom>
        </p:spPr>
      </p:pic>
      <p:pic>
        <p:nvPicPr>
          <p:cNvPr id="4" name="Picture 3">
            <a:extLst>
              <a:ext uri="{FF2B5EF4-FFF2-40B4-BE49-F238E27FC236}">
                <a16:creationId xmlns:a16="http://schemas.microsoft.com/office/drawing/2014/main" id="{251BE7F3-891C-4919-BBFC-690FE4F235BC}"/>
              </a:ext>
            </a:extLst>
          </p:cNvPr>
          <p:cNvPicPr>
            <a:picLocks noChangeAspect="1"/>
          </p:cNvPicPr>
          <p:nvPr/>
        </p:nvPicPr>
        <p:blipFill rotWithShape="1">
          <a:blip r:embed="rId4"/>
          <a:srcRect r="22320" b="11681"/>
          <a:stretch/>
        </p:blipFill>
        <p:spPr>
          <a:xfrm>
            <a:off x="8948262" y="2712858"/>
            <a:ext cx="2941320" cy="1872734"/>
          </a:xfrm>
          <a:prstGeom prst="rect">
            <a:avLst/>
          </a:prstGeom>
        </p:spPr>
      </p:pic>
      <p:pic>
        <p:nvPicPr>
          <p:cNvPr id="5" name="Picture 4">
            <a:extLst>
              <a:ext uri="{FF2B5EF4-FFF2-40B4-BE49-F238E27FC236}">
                <a16:creationId xmlns:a16="http://schemas.microsoft.com/office/drawing/2014/main" id="{BA5EBABB-89A9-44EB-9A58-BD457DBCE2AD}"/>
              </a:ext>
            </a:extLst>
          </p:cNvPr>
          <p:cNvPicPr>
            <a:picLocks noChangeAspect="1"/>
          </p:cNvPicPr>
          <p:nvPr/>
        </p:nvPicPr>
        <p:blipFill>
          <a:blip r:embed="rId5"/>
          <a:stretch>
            <a:fillRect/>
          </a:stretch>
        </p:blipFill>
        <p:spPr>
          <a:xfrm>
            <a:off x="8948261" y="4629490"/>
            <a:ext cx="2941320" cy="2205990"/>
          </a:xfrm>
          <a:prstGeom prst="rect">
            <a:avLst/>
          </a:prstGeom>
        </p:spPr>
      </p:pic>
    </p:spTree>
    <p:extLst>
      <p:ext uri="{BB962C8B-B14F-4D97-AF65-F5344CB8AC3E}">
        <p14:creationId xmlns:p14="http://schemas.microsoft.com/office/powerpoint/2010/main" val="4274694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3582077" y="-54709"/>
            <a:ext cx="502785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Hemipteran Insects</a:t>
            </a:r>
          </a:p>
        </p:txBody>
      </p:sp>
      <p:sp>
        <p:nvSpPr>
          <p:cNvPr id="2" name="TextBox 1">
            <a:extLst>
              <a:ext uri="{FF2B5EF4-FFF2-40B4-BE49-F238E27FC236}">
                <a16:creationId xmlns:a16="http://schemas.microsoft.com/office/drawing/2014/main" id="{79B62B8F-C002-4715-BD3E-C4D36A776D84}"/>
              </a:ext>
            </a:extLst>
          </p:cNvPr>
          <p:cNvSpPr txBox="1"/>
          <p:nvPr/>
        </p:nvSpPr>
        <p:spPr>
          <a:xfrm>
            <a:off x="137160" y="670560"/>
            <a:ext cx="8138160" cy="6001643"/>
          </a:xfrm>
          <a:prstGeom prst="rect">
            <a:avLst/>
          </a:prstGeom>
          <a:noFill/>
        </p:spPr>
        <p:txBody>
          <a:bodyPr wrap="square" rtlCol="0">
            <a:spAutoFit/>
          </a:bodyPr>
          <a:lstStyle/>
          <a:p>
            <a:r>
              <a:rPr lang="en-US" sz="2400" b="1" dirty="0"/>
              <a:t>Shield-Shape</a:t>
            </a:r>
          </a:p>
          <a:p>
            <a:r>
              <a:rPr lang="en-US" sz="2400" b="1" dirty="0"/>
              <a:t>Brown stink bug </a:t>
            </a:r>
            <a:r>
              <a:rPr lang="en-US" sz="2400" dirty="0"/>
              <a:t>(</a:t>
            </a:r>
            <a:r>
              <a:rPr lang="en-US" sz="2400" i="1" dirty="0" err="1"/>
              <a:t>Euschistus</a:t>
            </a:r>
            <a:r>
              <a:rPr lang="en-US" sz="2400" i="1" dirty="0"/>
              <a:t> </a:t>
            </a:r>
            <a:r>
              <a:rPr lang="en-US" sz="2400" i="1" dirty="0" err="1"/>
              <a:t>servus</a:t>
            </a:r>
            <a:r>
              <a:rPr lang="en-US" sz="2400" dirty="0"/>
              <a:t>) - grayish-yellow with dark punctures on their back. The fourth and fifth antennal segments are darker in color.</a:t>
            </a:r>
          </a:p>
          <a:p>
            <a:r>
              <a:rPr lang="en-US" sz="2400" b="1" dirty="0"/>
              <a:t>Green stink bug </a:t>
            </a:r>
            <a:r>
              <a:rPr lang="en-US" sz="2400" dirty="0"/>
              <a:t>(</a:t>
            </a:r>
            <a:r>
              <a:rPr lang="en-US" sz="2400" i="1" dirty="0" err="1"/>
              <a:t>Acrosternum</a:t>
            </a:r>
            <a:r>
              <a:rPr lang="en-US" sz="2400" i="1" dirty="0"/>
              <a:t> </a:t>
            </a:r>
            <a:r>
              <a:rPr lang="en-US" sz="2400" i="1" dirty="0" err="1"/>
              <a:t>hilare</a:t>
            </a:r>
            <a:r>
              <a:rPr lang="en-US" sz="2400" dirty="0"/>
              <a:t> ) - bright green with a narrow orange-yellow line bordering the major body regions.</a:t>
            </a:r>
          </a:p>
          <a:p>
            <a:r>
              <a:rPr lang="en-US" sz="2400" b="1" dirty="0"/>
              <a:t>Brown marmorated stink bug </a:t>
            </a:r>
            <a:r>
              <a:rPr lang="en-US" sz="2400" dirty="0"/>
              <a:t>(</a:t>
            </a:r>
            <a:r>
              <a:rPr lang="en-US" sz="2400" i="1" dirty="0" err="1"/>
              <a:t>Halyomorpha</a:t>
            </a:r>
            <a:r>
              <a:rPr lang="en-US" sz="2400" i="1" dirty="0"/>
              <a:t> </a:t>
            </a:r>
            <a:r>
              <a:rPr lang="en-US" sz="2400" i="1" dirty="0" err="1"/>
              <a:t>halys</a:t>
            </a:r>
            <a:r>
              <a:rPr lang="en-US" sz="2400" dirty="0"/>
              <a:t>) – Brown, 5/8” long. White bands on antennae in adult and immature forms. </a:t>
            </a:r>
          </a:p>
          <a:p>
            <a:r>
              <a:rPr lang="en-US" sz="2400" b="1" dirty="0"/>
              <a:t>Southern green stink bug </a:t>
            </a:r>
            <a:r>
              <a:rPr lang="en-US" sz="2400" dirty="0"/>
              <a:t>(</a:t>
            </a:r>
            <a:r>
              <a:rPr lang="en-US" sz="2400" i="1" dirty="0" err="1"/>
              <a:t>Nezara</a:t>
            </a:r>
            <a:r>
              <a:rPr lang="en-US" sz="2400" i="1" dirty="0"/>
              <a:t> </a:t>
            </a:r>
            <a:r>
              <a:rPr lang="en-US" sz="2400" i="1" dirty="0" err="1"/>
              <a:t>viridula</a:t>
            </a:r>
            <a:r>
              <a:rPr lang="en-US" sz="2400" dirty="0"/>
              <a:t>) - dull green. Eyes are dark red or black. Small black dots along sides of the abdomen</a:t>
            </a:r>
          </a:p>
          <a:p>
            <a:r>
              <a:rPr lang="en-US" sz="2400" b="1" dirty="0"/>
              <a:t>Damage</a:t>
            </a:r>
            <a:r>
              <a:rPr lang="en-US" sz="2400" dirty="0"/>
              <a:t>: </a:t>
            </a:r>
            <a:r>
              <a:rPr lang="en-US" sz="2400" dirty="0" err="1"/>
              <a:t>misshapened</a:t>
            </a:r>
            <a:r>
              <a:rPr lang="en-US" sz="2400" dirty="0"/>
              <a:t>, discolored fruit. Transmit microorganisms that cause fruit rot.</a:t>
            </a:r>
          </a:p>
          <a:p>
            <a:r>
              <a:rPr lang="en-US" sz="2400" b="1" dirty="0"/>
              <a:t>Control</a:t>
            </a:r>
            <a:r>
              <a:rPr lang="en-US" sz="2400" dirty="0"/>
              <a:t>: Hand removal, Natural predators. Nymphs – insecticidal soaps, neem, </a:t>
            </a:r>
            <a:r>
              <a:rPr lang="en-US" sz="2400" dirty="0" err="1"/>
              <a:t>pyrethrins</a:t>
            </a:r>
            <a:r>
              <a:rPr lang="en-US" sz="2400" dirty="0"/>
              <a:t>, imidacloprid. Adults – imidacloprid, kaolin clay</a:t>
            </a:r>
          </a:p>
        </p:txBody>
      </p:sp>
      <p:pic>
        <p:nvPicPr>
          <p:cNvPr id="3" name="Picture 2">
            <a:extLst>
              <a:ext uri="{FF2B5EF4-FFF2-40B4-BE49-F238E27FC236}">
                <a16:creationId xmlns:a16="http://schemas.microsoft.com/office/drawing/2014/main" id="{FB0E43EB-A737-4644-ABD9-0154ABCD9E37}"/>
              </a:ext>
            </a:extLst>
          </p:cNvPr>
          <p:cNvPicPr>
            <a:picLocks noChangeAspect="1"/>
          </p:cNvPicPr>
          <p:nvPr/>
        </p:nvPicPr>
        <p:blipFill>
          <a:blip r:embed="rId3"/>
          <a:stretch>
            <a:fillRect/>
          </a:stretch>
        </p:blipFill>
        <p:spPr>
          <a:xfrm>
            <a:off x="9468176" y="626594"/>
            <a:ext cx="2494772" cy="1659023"/>
          </a:xfrm>
          <a:prstGeom prst="rect">
            <a:avLst/>
          </a:prstGeom>
        </p:spPr>
      </p:pic>
      <p:grpSp>
        <p:nvGrpSpPr>
          <p:cNvPr id="6" name="Group 5">
            <a:extLst>
              <a:ext uri="{FF2B5EF4-FFF2-40B4-BE49-F238E27FC236}">
                <a16:creationId xmlns:a16="http://schemas.microsoft.com/office/drawing/2014/main" id="{10ACF3EA-57D4-4A5A-ADB7-98E921242B7C}"/>
              </a:ext>
            </a:extLst>
          </p:cNvPr>
          <p:cNvGrpSpPr/>
          <p:nvPr/>
        </p:nvGrpSpPr>
        <p:grpSpPr>
          <a:xfrm>
            <a:off x="10006033" y="2426194"/>
            <a:ext cx="2185967" cy="1943909"/>
            <a:chOff x="6362651" y="1101990"/>
            <a:chExt cx="2185967" cy="1943909"/>
          </a:xfrm>
        </p:grpSpPr>
        <p:pic>
          <p:nvPicPr>
            <p:cNvPr id="4" name="Picture 3">
              <a:extLst>
                <a:ext uri="{FF2B5EF4-FFF2-40B4-BE49-F238E27FC236}">
                  <a16:creationId xmlns:a16="http://schemas.microsoft.com/office/drawing/2014/main" id="{A6485617-D005-425F-8462-0FC02E3D2545}"/>
                </a:ext>
              </a:extLst>
            </p:cNvPr>
            <p:cNvPicPr>
              <a:picLocks noChangeAspect="1"/>
            </p:cNvPicPr>
            <p:nvPr/>
          </p:nvPicPr>
          <p:blipFill>
            <a:blip r:embed="rId4"/>
            <a:stretch>
              <a:fillRect/>
            </a:stretch>
          </p:blipFill>
          <p:spPr>
            <a:xfrm>
              <a:off x="6437830" y="1101990"/>
              <a:ext cx="2035611" cy="1659023"/>
            </a:xfrm>
            <a:prstGeom prst="rect">
              <a:avLst/>
            </a:prstGeom>
          </p:spPr>
        </p:pic>
        <p:sp>
          <p:nvSpPr>
            <p:cNvPr id="5" name="Rectangle 4">
              <a:extLst>
                <a:ext uri="{FF2B5EF4-FFF2-40B4-BE49-F238E27FC236}">
                  <a16:creationId xmlns:a16="http://schemas.microsoft.com/office/drawing/2014/main" id="{EB9B2EB6-3233-426A-B3F3-A4BFCC9D528C}"/>
                </a:ext>
              </a:extLst>
            </p:cNvPr>
            <p:cNvSpPr/>
            <p:nvPr/>
          </p:nvSpPr>
          <p:spPr>
            <a:xfrm>
              <a:off x="6362651" y="2676567"/>
              <a:ext cx="2185967" cy="369332"/>
            </a:xfrm>
            <a:prstGeom prst="rect">
              <a:avLst/>
            </a:prstGeom>
          </p:spPr>
          <p:txBody>
            <a:bodyPr wrap="square">
              <a:spAutoFit/>
            </a:bodyPr>
            <a:lstStyle/>
            <a:p>
              <a:r>
                <a:rPr lang="en-US" dirty="0"/>
                <a:t>Brown marmorated</a:t>
              </a:r>
            </a:p>
          </p:txBody>
        </p:sp>
      </p:grpSp>
      <p:grpSp>
        <p:nvGrpSpPr>
          <p:cNvPr id="9" name="Group 8">
            <a:extLst>
              <a:ext uri="{FF2B5EF4-FFF2-40B4-BE49-F238E27FC236}">
                <a16:creationId xmlns:a16="http://schemas.microsoft.com/office/drawing/2014/main" id="{E70FD13E-0620-4435-923E-81F231B344D5}"/>
              </a:ext>
            </a:extLst>
          </p:cNvPr>
          <p:cNvGrpSpPr/>
          <p:nvPr/>
        </p:nvGrpSpPr>
        <p:grpSpPr>
          <a:xfrm>
            <a:off x="8956734" y="4923506"/>
            <a:ext cx="1509329" cy="1813059"/>
            <a:chOff x="6583110" y="3715941"/>
            <a:chExt cx="1509329" cy="1813059"/>
          </a:xfrm>
        </p:grpSpPr>
        <p:pic>
          <p:nvPicPr>
            <p:cNvPr id="7" name="Picture 6">
              <a:extLst>
                <a:ext uri="{FF2B5EF4-FFF2-40B4-BE49-F238E27FC236}">
                  <a16:creationId xmlns:a16="http://schemas.microsoft.com/office/drawing/2014/main" id="{A2CBBED4-9319-4794-87A7-32FA12D06895}"/>
                </a:ext>
              </a:extLst>
            </p:cNvPr>
            <p:cNvPicPr>
              <a:picLocks noChangeAspect="1"/>
            </p:cNvPicPr>
            <p:nvPr/>
          </p:nvPicPr>
          <p:blipFill>
            <a:blip r:embed="rId5"/>
            <a:stretch>
              <a:fillRect/>
            </a:stretch>
          </p:blipFill>
          <p:spPr>
            <a:xfrm>
              <a:off x="6583110" y="3715941"/>
              <a:ext cx="1509329" cy="1509329"/>
            </a:xfrm>
            <a:prstGeom prst="rect">
              <a:avLst/>
            </a:prstGeom>
          </p:spPr>
        </p:pic>
        <p:sp>
          <p:nvSpPr>
            <p:cNvPr id="8" name="Rectangle 7">
              <a:extLst>
                <a:ext uri="{FF2B5EF4-FFF2-40B4-BE49-F238E27FC236}">
                  <a16:creationId xmlns:a16="http://schemas.microsoft.com/office/drawing/2014/main" id="{4A864379-D7D6-44C2-B8F5-778A6B11545B}"/>
                </a:ext>
              </a:extLst>
            </p:cNvPr>
            <p:cNvSpPr/>
            <p:nvPr/>
          </p:nvSpPr>
          <p:spPr>
            <a:xfrm>
              <a:off x="6886245" y="5159668"/>
              <a:ext cx="846899" cy="369332"/>
            </a:xfrm>
            <a:prstGeom prst="rect">
              <a:avLst/>
            </a:prstGeom>
          </p:spPr>
          <p:txBody>
            <a:bodyPr wrap="none">
              <a:spAutoFit/>
            </a:bodyPr>
            <a:lstStyle/>
            <a:p>
              <a:r>
                <a:rPr lang="en-US" dirty="0"/>
                <a:t>Brown </a:t>
              </a:r>
            </a:p>
          </p:txBody>
        </p:sp>
      </p:grpSp>
      <p:grpSp>
        <p:nvGrpSpPr>
          <p:cNvPr id="13" name="Group 12">
            <a:extLst>
              <a:ext uri="{FF2B5EF4-FFF2-40B4-BE49-F238E27FC236}">
                <a16:creationId xmlns:a16="http://schemas.microsoft.com/office/drawing/2014/main" id="{8D6F7AFF-6CE2-472B-9171-7C9AB257A306}"/>
              </a:ext>
            </a:extLst>
          </p:cNvPr>
          <p:cNvGrpSpPr/>
          <p:nvPr/>
        </p:nvGrpSpPr>
        <p:grpSpPr>
          <a:xfrm>
            <a:off x="10880064" y="5039303"/>
            <a:ext cx="1329073" cy="1810753"/>
            <a:chOff x="8187008" y="4467046"/>
            <a:chExt cx="1329073" cy="1810753"/>
          </a:xfrm>
        </p:grpSpPr>
        <p:pic>
          <p:nvPicPr>
            <p:cNvPr id="10" name="Picture 9">
              <a:extLst>
                <a:ext uri="{FF2B5EF4-FFF2-40B4-BE49-F238E27FC236}">
                  <a16:creationId xmlns:a16="http://schemas.microsoft.com/office/drawing/2014/main" id="{60690ED2-379F-4471-8B36-9B2DD51CF13F}"/>
                </a:ext>
              </a:extLst>
            </p:cNvPr>
            <p:cNvPicPr>
              <a:picLocks noChangeAspect="1"/>
            </p:cNvPicPr>
            <p:nvPr/>
          </p:nvPicPr>
          <p:blipFill>
            <a:blip r:embed="rId6"/>
            <a:stretch>
              <a:fillRect/>
            </a:stretch>
          </p:blipFill>
          <p:spPr>
            <a:xfrm>
              <a:off x="8187008" y="4467046"/>
              <a:ext cx="1200765" cy="1511075"/>
            </a:xfrm>
            <a:prstGeom prst="rect">
              <a:avLst/>
            </a:prstGeom>
          </p:spPr>
        </p:pic>
        <p:sp>
          <p:nvSpPr>
            <p:cNvPr id="12" name="Rectangle 11">
              <a:extLst>
                <a:ext uri="{FF2B5EF4-FFF2-40B4-BE49-F238E27FC236}">
                  <a16:creationId xmlns:a16="http://schemas.microsoft.com/office/drawing/2014/main" id="{67FAC8C4-5C27-48E3-B53A-47219B135201}"/>
                </a:ext>
              </a:extLst>
            </p:cNvPr>
            <p:cNvSpPr/>
            <p:nvPr/>
          </p:nvSpPr>
          <p:spPr>
            <a:xfrm>
              <a:off x="8315316" y="5908467"/>
              <a:ext cx="1200765" cy="369332"/>
            </a:xfrm>
            <a:prstGeom prst="rect">
              <a:avLst/>
            </a:prstGeom>
          </p:spPr>
          <p:txBody>
            <a:bodyPr wrap="square">
              <a:spAutoFit/>
            </a:bodyPr>
            <a:lstStyle/>
            <a:p>
              <a:r>
                <a:rPr lang="en-US" dirty="0"/>
                <a:t>Green </a:t>
              </a:r>
            </a:p>
          </p:txBody>
        </p:sp>
      </p:grpSp>
      <p:grpSp>
        <p:nvGrpSpPr>
          <p:cNvPr id="16" name="Group 15">
            <a:extLst>
              <a:ext uri="{FF2B5EF4-FFF2-40B4-BE49-F238E27FC236}">
                <a16:creationId xmlns:a16="http://schemas.microsoft.com/office/drawing/2014/main" id="{0422EFE3-FE1B-447B-A809-BA7FEF912477}"/>
              </a:ext>
            </a:extLst>
          </p:cNvPr>
          <p:cNvGrpSpPr/>
          <p:nvPr/>
        </p:nvGrpSpPr>
        <p:grpSpPr>
          <a:xfrm>
            <a:off x="8221367" y="2644065"/>
            <a:ext cx="1784666" cy="1611394"/>
            <a:chOff x="8221367" y="2644065"/>
            <a:chExt cx="1784666" cy="1611394"/>
          </a:xfrm>
        </p:grpSpPr>
        <p:pic>
          <p:nvPicPr>
            <p:cNvPr id="14" name="Picture 13">
              <a:extLst>
                <a:ext uri="{FF2B5EF4-FFF2-40B4-BE49-F238E27FC236}">
                  <a16:creationId xmlns:a16="http://schemas.microsoft.com/office/drawing/2014/main" id="{698AF173-E398-4CFC-AF25-92CA33B77576}"/>
                </a:ext>
              </a:extLst>
            </p:cNvPr>
            <p:cNvPicPr>
              <a:picLocks noChangeAspect="1"/>
            </p:cNvPicPr>
            <p:nvPr/>
          </p:nvPicPr>
          <p:blipFill>
            <a:blip r:embed="rId7"/>
            <a:stretch>
              <a:fillRect/>
            </a:stretch>
          </p:blipFill>
          <p:spPr>
            <a:xfrm>
              <a:off x="8221367" y="2644065"/>
              <a:ext cx="1784666" cy="1256405"/>
            </a:xfrm>
            <a:prstGeom prst="rect">
              <a:avLst/>
            </a:prstGeom>
          </p:spPr>
        </p:pic>
        <p:sp>
          <p:nvSpPr>
            <p:cNvPr id="15" name="TextBox 14">
              <a:extLst>
                <a:ext uri="{FF2B5EF4-FFF2-40B4-BE49-F238E27FC236}">
                  <a16:creationId xmlns:a16="http://schemas.microsoft.com/office/drawing/2014/main" id="{966B4751-7433-41DF-8229-3266A73F9570}"/>
                </a:ext>
              </a:extLst>
            </p:cNvPr>
            <p:cNvSpPr txBox="1"/>
            <p:nvPr/>
          </p:nvSpPr>
          <p:spPr>
            <a:xfrm>
              <a:off x="8275320" y="3886127"/>
              <a:ext cx="1730713" cy="369332"/>
            </a:xfrm>
            <a:prstGeom prst="rect">
              <a:avLst/>
            </a:prstGeom>
            <a:noFill/>
          </p:spPr>
          <p:txBody>
            <a:bodyPr wrap="square" rtlCol="0">
              <a:spAutoFit/>
            </a:bodyPr>
            <a:lstStyle/>
            <a:p>
              <a:r>
                <a:rPr lang="en-US" dirty="0"/>
                <a:t>Southern Green</a:t>
              </a:r>
            </a:p>
          </p:txBody>
        </p:sp>
      </p:grpSp>
    </p:spTree>
    <p:extLst>
      <p:ext uri="{BB962C8B-B14F-4D97-AF65-F5344CB8AC3E}">
        <p14:creationId xmlns:p14="http://schemas.microsoft.com/office/powerpoint/2010/main" val="4109398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3582077" y="-54709"/>
            <a:ext cx="502785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Hemipteran Insects</a:t>
            </a:r>
          </a:p>
        </p:txBody>
      </p:sp>
      <p:sp>
        <p:nvSpPr>
          <p:cNvPr id="2" name="TextBox 1">
            <a:extLst>
              <a:ext uri="{FF2B5EF4-FFF2-40B4-BE49-F238E27FC236}">
                <a16:creationId xmlns:a16="http://schemas.microsoft.com/office/drawing/2014/main" id="{79B62B8F-C002-4715-BD3E-C4D36A776D84}"/>
              </a:ext>
            </a:extLst>
          </p:cNvPr>
          <p:cNvSpPr txBox="1"/>
          <p:nvPr/>
        </p:nvSpPr>
        <p:spPr>
          <a:xfrm>
            <a:off x="137160" y="670560"/>
            <a:ext cx="6842760" cy="3785652"/>
          </a:xfrm>
          <a:prstGeom prst="rect">
            <a:avLst/>
          </a:prstGeom>
          <a:noFill/>
        </p:spPr>
        <p:txBody>
          <a:bodyPr wrap="square" rtlCol="0">
            <a:spAutoFit/>
          </a:bodyPr>
          <a:lstStyle/>
          <a:p>
            <a:pPr lvl="0"/>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Leaffooted</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Bug </a:t>
            </a:r>
            <a:r>
              <a:rPr kumimoji="0" lang="en-US" sz="2400" i="0" u="none" strike="noStrike" kern="1200" cap="none" spc="0" normalizeH="0" baseline="0" noProof="0" dirty="0">
                <a:ln>
                  <a:noFill/>
                </a:ln>
                <a:solidFill>
                  <a:prstClr val="black"/>
                </a:solidFill>
                <a:effectLst/>
                <a:uLnTx/>
                <a:uFillTx/>
                <a:latin typeface="Calibri" panose="020F0502020204030204"/>
                <a:ea typeface="+mn-ea"/>
                <a:cs typeface="+mn-cs"/>
              </a:rPr>
              <a:t>(</a:t>
            </a:r>
            <a:r>
              <a:rPr lang="en-US" sz="2400" i="1" dirty="0" err="1"/>
              <a:t>Leptoglossus</a:t>
            </a:r>
            <a:r>
              <a:rPr lang="en-US" sz="2400" dirty="0"/>
              <a:t> spp.) (7 South Eastern U.S. species) - </a:t>
            </a:r>
            <a:r>
              <a:rPr lang="en-US" sz="2400" dirty="0" err="1"/>
              <a:t>Leaffooted</a:t>
            </a:r>
            <a:r>
              <a:rPr lang="en-US" sz="2400" dirty="0"/>
              <a:t> bugs get their name from the flattened tibia of the hind leg, which gives this segment a leaf-like appearance.</a:t>
            </a:r>
          </a:p>
          <a:p>
            <a:pPr lvl="0"/>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Damage</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Mainly </a:t>
            </a:r>
            <a:r>
              <a:rPr lang="en-US" sz="2400" dirty="0">
                <a:solidFill>
                  <a:prstClr val="black"/>
                </a:solidFill>
              </a:rPr>
              <a:t>on fruit: Early damage - severe deformities and abscission. Later damage - small dark spots at the feeding site, hard tissue beneath fruit skin.</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Control</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Hand removal, kaolin clay, Neem, permethrin, cyfluthrin</a:t>
            </a:r>
          </a:p>
        </p:txBody>
      </p:sp>
      <p:grpSp>
        <p:nvGrpSpPr>
          <p:cNvPr id="23" name="Group 22">
            <a:extLst>
              <a:ext uri="{FF2B5EF4-FFF2-40B4-BE49-F238E27FC236}">
                <a16:creationId xmlns:a16="http://schemas.microsoft.com/office/drawing/2014/main" id="{81FA3944-D679-4D11-9872-8EE0A43ED14E}"/>
              </a:ext>
            </a:extLst>
          </p:cNvPr>
          <p:cNvGrpSpPr/>
          <p:nvPr/>
        </p:nvGrpSpPr>
        <p:grpSpPr>
          <a:xfrm>
            <a:off x="10113101" y="2669947"/>
            <a:ext cx="2011680" cy="2204990"/>
            <a:chOff x="7101840" y="3936683"/>
            <a:chExt cx="2011680" cy="2204990"/>
          </a:xfrm>
        </p:grpSpPr>
        <p:pic>
          <p:nvPicPr>
            <p:cNvPr id="18" name="Picture 17">
              <a:extLst>
                <a:ext uri="{FF2B5EF4-FFF2-40B4-BE49-F238E27FC236}">
                  <a16:creationId xmlns:a16="http://schemas.microsoft.com/office/drawing/2014/main" id="{378A17B9-A4B3-498E-B65A-F69BBEE7444E}"/>
                </a:ext>
              </a:extLst>
            </p:cNvPr>
            <p:cNvPicPr>
              <a:picLocks noChangeAspect="1"/>
            </p:cNvPicPr>
            <p:nvPr/>
          </p:nvPicPr>
          <p:blipFill>
            <a:blip r:embed="rId3"/>
            <a:stretch>
              <a:fillRect/>
            </a:stretch>
          </p:blipFill>
          <p:spPr>
            <a:xfrm>
              <a:off x="7101840" y="3936683"/>
              <a:ext cx="2011680" cy="1835658"/>
            </a:xfrm>
            <a:prstGeom prst="rect">
              <a:avLst/>
            </a:prstGeom>
          </p:spPr>
        </p:pic>
        <p:sp>
          <p:nvSpPr>
            <p:cNvPr id="19" name="TextBox 18">
              <a:extLst>
                <a:ext uri="{FF2B5EF4-FFF2-40B4-BE49-F238E27FC236}">
                  <a16:creationId xmlns:a16="http://schemas.microsoft.com/office/drawing/2014/main" id="{73C84261-C7CB-4031-B254-A12AADFB1A72}"/>
                </a:ext>
              </a:extLst>
            </p:cNvPr>
            <p:cNvSpPr txBox="1"/>
            <p:nvPr/>
          </p:nvSpPr>
          <p:spPr>
            <a:xfrm>
              <a:off x="7456496" y="5772341"/>
              <a:ext cx="1336984" cy="369332"/>
            </a:xfrm>
            <a:prstGeom prst="rect">
              <a:avLst/>
            </a:prstGeom>
            <a:noFill/>
          </p:spPr>
          <p:txBody>
            <a:bodyPr wrap="square" rtlCol="0">
              <a:spAutoFit/>
            </a:bodyPr>
            <a:lstStyle/>
            <a:p>
              <a:r>
                <a:rPr lang="en-US" i="1" dirty="0"/>
                <a:t>L. </a:t>
              </a:r>
              <a:r>
                <a:rPr lang="en-US" i="1" dirty="0" err="1"/>
                <a:t>oppositus</a:t>
              </a:r>
              <a:endParaRPr lang="en-US" i="1" dirty="0"/>
            </a:p>
          </p:txBody>
        </p:sp>
      </p:grpSp>
      <p:grpSp>
        <p:nvGrpSpPr>
          <p:cNvPr id="24" name="Group 23">
            <a:extLst>
              <a:ext uri="{FF2B5EF4-FFF2-40B4-BE49-F238E27FC236}">
                <a16:creationId xmlns:a16="http://schemas.microsoft.com/office/drawing/2014/main" id="{B52D8A3D-58A4-4E1D-843F-DCE8C4A140DE}"/>
              </a:ext>
            </a:extLst>
          </p:cNvPr>
          <p:cNvGrpSpPr/>
          <p:nvPr/>
        </p:nvGrpSpPr>
        <p:grpSpPr>
          <a:xfrm>
            <a:off x="6417684" y="3150924"/>
            <a:ext cx="2005375" cy="1787418"/>
            <a:chOff x="9849176" y="2285617"/>
            <a:chExt cx="2005375" cy="1787418"/>
          </a:xfrm>
        </p:grpSpPr>
        <p:pic>
          <p:nvPicPr>
            <p:cNvPr id="20" name="Picture 19">
              <a:extLst>
                <a:ext uri="{FF2B5EF4-FFF2-40B4-BE49-F238E27FC236}">
                  <a16:creationId xmlns:a16="http://schemas.microsoft.com/office/drawing/2014/main" id="{93B9675E-1CCB-43DC-A7B4-3F832B8FF233}"/>
                </a:ext>
              </a:extLst>
            </p:cNvPr>
            <p:cNvPicPr>
              <a:picLocks noChangeAspect="1"/>
            </p:cNvPicPr>
            <p:nvPr/>
          </p:nvPicPr>
          <p:blipFill>
            <a:blip r:embed="rId4"/>
            <a:stretch>
              <a:fillRect/>
            </a:stretch>
          </p:blipFill>
          <p:spPr>
            <a:xfrm>
              <a:off x="9849176" y="2285617"/>
              <a:ext cx="2005375" cy="1418086"/>
            </a:xfrm>
            <a:prstGeom prst="rect">
              <a:avLst/>
            </a:prstGeom>
          </p:spPr>
        </p:pic>
        <p:sp>
          <p:nvSpPr>
            <p:cNvPr id="22" name="TextBox 21">
              <a:extLst>
                <a:ext uri="{FF2B5EF4-FFF2-40B4-BE49-F238E27FC236}">
                  <a16:creationId xmlns:a16="http://schemas.microsoft.com/office/drawing/2014/main" id="{FD6E1264-8DA4-476C-BF98-334A6C9ED665}"/>
                </a:ext>
              </a:extLst>
            </p:cNvPr>
            <p:cNvSpPr txBox="1"/>
            <p:nvPr/>
          </p:nvSpPr>
          <p:spPr>
            <a:xfrm>
              <a:off x="10183371" y="3703703"/>
              <a:ext cx="1336984" cy="369332"/>
            </a:xfrm>
            <a:prstGeom prst="rect">
              <a:avLst/>
            </a:prstGeom>
            <a:noFill/>
          </p:spPr>
          <p:txBody>
            <a:bodyPr wrap="square" rtlCol="0">
              <a:spAutoFit/>
            </a:bodyPr>
            <a:lstStyle/>
            <a:p>
              <a:r>
                <a:rPr lang="en-US" i="1" dirty="0"/>
                <a:t>L. </a:t>
              </a:r>
              <a:r>
                <a:rPr lang="en-US" i="1" dirty="0" err="1"/>
                <a:t>phyllopus</a:t>
              </a:r>
              <a:endParaRPr lang="en-US" i="1" dirty="0"/>
            </a:p>
          </p:txBody>
        </p:sp>
      </p:grpSp>
      <p:grpSp>
        <p:nvGrpSpPr>
          <p:cNvPr id="28" name="Group 27">
            <a:extLst>
              <a:ext uri="{FF2B5EF4-FFF2-40B4-BE49-F238E27FC236}">
                <a16:creationId xmlns:a16="http://schemas.microsoft.com/office/drawing/2014/main" id="{727ACE41-6BCA-48FA-A561-DD226BA46915}"/>
              </a:ext>
            </a:extLst>
          </p:cNvPr>
          <p:cNvGrpSpPr/>
          <p:nvPr/>
        </p:nvGrpSpPr>
        <p:grpSpPr>
          <a:xfrm>
            <a:off x="8551639" y="2851337"/>
            <a:ext cx="1432882" cy="2306656"/>
            <a:chOff x="6048330" y="3769755"/>
            <a:chExt cx="1432882" cy="2306656"/>
          </a:xfrm>
        </p:grpSpPr>
        <p:pic>
          <p:nvPicPr>
            <p:cNvPr id="25" name="Picture 24">
              <a:extLst>
                <a:ext uri="{FF2B5EF4-FFF2-40B4-BE49-F238E27FC236}">
                  <a16:creationId xmlns:a16="http://schemas.microsoft.com/office/drawing/2014/main" id="{9629F3B9-0AE9-47C1-8765-643D854F9792}"/>
                </a:ext>
              </a:extLst>
            </p:cNvPr>
            <p:cNvPicPr>
              <a:picLocks noChangeAspect="1"/>
            </p:cNvPicPr>
            <p:nvPr/>
          </p:nvPicPr>
          <p:blipFill>
            <a:blip r:embed="rId5"/>
            <a:stretch>
              <a:fillRect/>
            </a:stretch>
          </p:blipFill>
          <p:spPr>
            <a:xfrm>
              <a:off x="6078179" y="3769755"/>
              <a:ext cx="1403033" cy="1979089"/>
            </a:xfrm>
            <a:prstGeom prst="rect">
              <a:avLst/>
            </a:prstGeom>
          </p:spPr>
        </p:pic>
        <p:sp>
          <p:nvSpPr>
            <p:cNvPr id="27" name="TextBox 26">
              <a:extLst>
                <a:ext uri="{FF2B5EF4-FFF2-40B4-BE49-F238E27FC236}">
                  <a16:creationId xmlns:a16="http://schemas.microsoft.com/office/drawing/2014/main" id="{4F78FD07-5BD0-4EED-B419-86F78BF054A4}"/>
                </a:ext>
              </a:extLst>
            </p:cNvPr>
            <p:cNvSpPr txBox="1"/>
            <p:nvPr/>
          </p:nvSpPr>
          <p:spPr>
            <a:xfrm>
              <a:off x="6048330" y="5707079"/>
              <a:ext cx="1432881" cy="369332"/>
            </a:xfrm>
            <a:prstGeom prst="rect">
              <a:avLst/>
            </a:prstGeom>
            <a:noFill/>
          </p:spPr>
          <p:txBody>
            <a:bodyPr wrap="square" rtlCol="0">
              <a:spAutoFit/>
            </a:bodyPr>
            <a:lstStyle/>
            <a:p>
              <a:r>
                <a:rPr lang="en-US" i="1" dirty="0"/>
                <a:t>L. </a:t>
              </a:r>
              <a:r>
                <a:rPr lang="en-US" i="1" dirty="0" err="1"/>
                <a:t>brevirostris</a:t>
              </a:r>
              <a:endParaRPr lang="en-US" i="1" dirty="0"/>
            </a:p>
          </p:txBody>
        </p:sp>
      </p:grpSp>
      <p:grpSp>
        <p:nvGrpSpPr>
          <p:cNvPr id="32" name="Group 31">
            <a:extLst>
              <a:ext uri="{FF2B5EF4-FFF2-40B4-BE49-F238E27FC236}">
                <a16:creationId xmlns:a16="http://schemas.microsoft.com/office/drawing/2014/main" id="{50370E2B-C83B-4877-8E4C-118BA7C17AA4}"/>
              </a:ext>
            </a:extLst>
          </p:cNvPr>
          <p:cNvGrpSpPr/>
          <p:nvPr/>
        </p:nvGrpSpPr>
        <p:grpSpPr>
          <a:xfrm>
            <a:off x="7157368" y="791644"/>
            <a:ext cx="1740026" cy="2174716"/>
            <a:chOff x="10248194" y="4241356"/>
            <a:chExt cx="1740026" cy="2174716"/>
          </a:xfrm>
        </p:grpSpPr>
        <p:pic>
          <p:nvPicPr>
            <p:cNvPr id="29" name="Picture 28">
              <a:extLst>
                <a:ext uri="{FF2B5EF4-FFF2-40B4-BE49-F238E27FC236}">
                  <a16:creationId xmlns:a16="http://schemas.microsoft.com/office/drawing/2014/main" id="{72AEDDB7-B156-41C0-B608-DDFAECBBA027}"/>
                </a:ext>
              </a:extLst>
            </p:cNvPr>
            <p:cNvPicPr>
              <a:picLocks noChangeAspect="1"/>
            </p:cNvPicPr>
            <p:nvPr/>
          </p:nvPicPr>
          <p:blipFill>
            <a:blip r:embed="rId6"/>
            <a:stretch>
              <a:fillRect/>
            </a:stretch>
          </p:blipFill>
          <p:spPr>
            <a:xfrm>
              <a:off x="10248194" y="4241356"/>
              <a:ext cx="1740026" cy="1835055"/>
            </a:xfrm>
            <a:prstGeom prst="rect">
              <a:avLst/>
            </a:prstGeom>
          </p:spPr>
        </p:pic>
        <p:sp>
          <p:nvSpPr>
            <p:cNvPr id="31" name="TextBox 30">
              <a:extLst>
                <a:ext uri="{FF2B5EF4-FFF2-40B4-BE49-F238E27FC236}">
                  <a16:creationId xmlns:a16="http://schemas.microsoft.com/office/drawing/2014/main" id="{153D6881-7ECD-4520-8DBF-FBE8ECAA6D44}"/>
                </a:ext>
              </a:extLst>
            </p:cNvPr>
            <p:cNvSpPr txBox="1"/>
            <p:nvPr/>
          </p:nvSpPr>
          <p:spPr>
            <a:xfrm>
              <a:off x="10625964" y="6046740"/>
              <a:ext cx="1336984" cy="369332"/>
            </a:xfrm>
            <a:prstGeom prst="rect">
              <a:avLst/>
            </a:prstGeom>
            <a:noFill/>
          </p:spPr>
          <p:txBody>
            <a:bodyPr wrap="square" rtlCol="0">
              <a:spAutoFit/>
            </a:bodyPr>
            <a:lstStyle/>
            <a:p>
              <a:r>
                <a:rPr lang="en-US" i="1" dirty="0"/>
                <a:t>L. </a:t>
              </a:r>
              <a:r>
                <a:rPr lang="en-US" i="1" dirty="0" err="1"/>
                <a:t>zonatus</a:t>
              </a:r>
              <a:endParaRPr lang="en-US" i="1" dirty="0"/>
            </a:p>
          </p:txBody>
        </p:sp>
      </p:grpSp>
      <p:pic>
        <p:nvPicPr>
          <p:cNvPr id="33" name="Picture 32">
            <a:extLst>
              <a:ext uri="{FF2B5EF4-FFF2-40B4-BE49-F238E27FC236}">
                <a16:creationId xmlns:a16="http://schemas.microsoft.com/office/drawing/2014/main" id="{0E3E094D-712C-4F94-8721-259E8CAED823}"/>
              </a:ext>
            </a:extLst>
          </p:cNvPr>
          <p:cNvPicPr>
            <a:picLocks noChangeAspect="1"/>
          </p:cNvPicPr>
          <p:nvPr/>
        </p:nvPicPr>
        <p:blipFill>
          <a:blip r:embed="rId7"/>
          <a:stretch>
            <a:fillRect/>
          </a:stretch>
        </p:blipFill>
        <p:spPr>
          <a:xfrm>
            <a:off x="9395763" y="195120"/>
            <a:ext cx="2686050" cy="2245538"/>
          </a:xfrm>
          <a:prstGeom prst="rect">
            <a:avLst/>
          </a:prstGeom>
        </p:spPr>
      </p:pic>
      <p:grpSp>
        <p:nvGrpSpPr>
          <p:cNvPr id="36" name="Group 35">
            <a:extLst>
              <a:ext uri="{FF2B5EF4-FFF2-40B4-BE49-F238E27FC236}">
                <a16:creationId xmlns:a16="http://schemas.microsoft.com/office/drawing/2014/main" id="{B1912A79-60C7-4942-9EE0-8A04BFF39B21}"/>
              </a:ext>
            </a:extLst>
          </p:cNvPr>
          <p:cNvGrpSpPr/>
          <p:nvPr/>
        </p:nvGrpSpPr>
        <p:grpSpPr>
          <a:xfrm>
            <a:off x="313728" y="4661486"/>
            <a:ext cx="1910696" cy="2010884"/>
            <a:chOff x="6069954" y="3845649"/>
            <a:chExt cx="1910696" cy="2010884"/>
          </a:xfrm>
        </p:grpSpPr>
        <p:pic>
          <p:nvPicPr>
            <p:cNvPr id="34" name="Picture 33">
              <a:extLst>
                <a:ext uri="{FF2B5EF4-FFF2-40B4-BE49-F238E27FC236}">
                  <a16:creationId xmlns:a16="http://schemas.microsoft.com/office/drawing/2014/main" id="{12C17866-B8BD-4932-88F4-CAF1F95436B7}"/>
                </a:ext>
              </a:extLst>
            </p:cNvPr>
            <p:cNvPicPr>
              <a:picLocks noChangeAspect="1"/>
            </p:cNvPicPr>
            <p:nvPr/>
          </p:nvPicPr>
          <p:blipFill>
            <a:blip r:embed="rId8"/>
            <a:stretch>
              <a:fillRect/>
            </a:stretch>
          </p:blipFill>
          <p:spPr>
            <a:xfrm>
              <a:off x="6069954" y="3845649"/>
              <a:ext cx="1910696" cy="1661623"/>
            </a:xfrm>
            <a:prstGeom prst="rect">
              <a:avLst/>
            </a:prstGeom>
          </p:spPr>
        </p:pic>
        <p:sp>
          <p:nvSpPr>
            <p:cNvPr id="35" name="TextBox 34">
              <a:extLst>
                <a:ext uri="{FF2B5EF4-FFF2-40B4-BE49-F238E27FC236}">
                  <a16:creationId xmlns:a16="http://schemas.microsoft.com/office/drawing/2014/main" id="{E1C9F847-7CEA-43B6-8508-D8E8FCCED3D2}"/>
                </a:ext>
              </a:extLst>
            </p:cNvPr>
            <p:cNvSpPr txBox="1"/>
            <p:nvPr/>
          </p:nvSpPr>
          <p:spPr>
            <a:xfrm>
              <a:off x="6318304" y="5487201"/>
              <a:ext cx="1247684" cy="369332"/>
            </a:xfrm>
            <a:prstGeom prst="rect">
              <a:avLst/>
            </a:prstGeom>
            <a:noFill/>
          </p:spPr>
          <p:txBody>
            <a:bodyPr wrap="square" rtlCol="0">
              <a:spAutoFit/>
            </a:bodyPr>
            <a:lstStyle/>
            <a:p>
              <a:r>
                <a:rPr lang="en-US" i="1" dirty="0"/>
                <a:t>L. </a:t>
              </a:r>
              <a:r>
                <a:rPr lang="en-US" i="1" dirty="0" err="1"/>
                <a:t>gonagra</a:t>
              </a:r>
              <a:endParaRPr lang="en-US" i="1" dirty="0"/>
            </a:p>
          </p:txBody>
        </p:sp>
      </p:grpSp>
      <p:grpSp>
        <p:nvGrpSpPr>
          <p:cNvPr id="41" name="Group 40">
            <a:extLst>
              <a:ext uri="{FF2B5EF4-FFF2-40B4-BE49-F238E27FC236}">
                <a16:creationId xmlns:a16="http://schemas.microsoft.com/office/drawing/2014/main" id="{9E8AB520-3822-45F6-8598-42D73DC854F9}"/>
              </a:ext>
            </a:extLst>
          </p:cNvPr>
          <p:cNvGrpSpPr/>
          <p:nvPr/>
        </p:nvGrpSpPr>
        <p:grpSpPr>
          <a:xfrm>
            <a:off x="9346439" y="5211673"/>
            <a:ext cx="2667000" cy="1751713"/>
            <a:chOff x="2724812" y="4805059"/>
            <a:chExt cx="2667000" cy="1751713"/>
          </a:xfrm>
        </p:grpSpPr>
        <p:pic>
          <p:nvPicPr>
            <p:cNvPr id="37" name="Picture 36">
              <a:extLst>
                <a:ext uri="{FF2B5EF4-FFF2-40B4-BE49-F238E27FC236}">
                  <a16:creationId xmlns:a16="http://schemas.microsoft.com/office/drawing/2014/main" id="{8D408D2C-8EA5-44FA-A740-C56EE0CEC7A3}"/>
                </a:ext>
              </a:extLst>
            </p:cNvPr>
            <p:cNvPicPr>
              <a:picLocks noChangeAspect="1"/>
            </p:cNvPicPr>
            <p:nvPr/>
          </p:nvPicPr>
          <p:blipFill rotWithShape="1">
            <a:blip r:embed="rId9"/>
            <a:srcRect b="9159"/>
            <a:stretch/>
          </p:blipFill>
          <p:spPr>
            <a:xfrm>
              <a:off x="2724812" y="4805059"/>
              <a:ext cx="2667000" cy="1483916"/>
            </a:xfrm>
            <a:prstGeom prst="rect">
              <a:avLst/>
            </a:prstGeom>
          </p:spPr>
        </p:pic>
        <p:sp>
          <p:nvSpPr>
            <p:cNvPr id="39" name="TextBox 38">
              <a:extLst>
                <a:ext uri="{FF2B5EF4-FFF2-40B4-BE49-F238E27FC236}">
                  <a16:creationId xmlns:a16="http://schemas.microsoft.com/office/drawing/2014/main" id="{C78CFF01-24B8-4652-BD7D-F2861D15B60C}"/>
                </a:ext>
              </a:extLst>
            </p:cNvPr>
            <p:cNvSpPr txBox="1"/>
            <p:nvPr/>
          </p:nvSpPr>
          <p:spPr>
            <a:xfrm>
              <a:off x="3285544" y="6187440"/>
              <a:ext cx="1545536" cy="369332"/>
            </a:xfrm>
            <a:prstGeom prst="rect">
              <a:avLst/>
            </a:prstGeom>
            <a:noFill/>
          </p:spPr>
          <p:txBody>
            <a:bodyPr wrap="square" rtlCol="0">
              <a:spAutoFit/>
            </a:bodyPr>
            <a:lstStyle/>
            <a:p>
              <a:r>
                <a:rPr lang="en-US" i="1" dirty="0"/>
                <a:t>L. </a:t>
              </a:r>
              <a:r>
                <a:rPr lang="en-US" i="1" dirty="0" err="1"/>
                <a:t>occidentalis</a:t>
              </a:r>
              <a:endParaRPr lang="en-US" i="1" dirty="0"/>
            </a:p>
          </p:txBody>
        </p:sp>
      </p:grpSp>
      <p:grpSp>
        <p:nvGrpSpPr>
          <p:cNvPr id="43" name="Group 42">
            <a:extLst>
              <a:ext uri="{FF2B5EF4-FFF2-40B4-BE49-F238E27FC236}">
                <a16:creationId xmlns:a16="http://schemas.microsoft.com/office/drawing/2014/main" id="{564549BC-57BB-454A-AA97-31A0B4092B99}"/>
              </a:ext>
            </a:extLst>
          </p:cNvPr>
          <p:cNvGrpSpPr/>
          <p:nvPr/>
        </p:nvGrpSpPr>
        <p:grpSpPr>
          <a:xfrm>
            <a:off x="2498424" y="4456212"/>
            <a:ext cx="1698190" cy="2422794"/>
            <a:chOff x="4314059" y="4156626"/>
            <a:chExt cx="1698190" cy="2422794"/>
          </a:xfrm>
        </p:grpSpPr>
        <p:pic>
          <p:nvPicPr>
            <p:cNvPr id="40" name="Picture 39">
              <a:extLst>
                <a:ext uri="{FF2B5EF4-FFF2-40B4-BE49-F238E27FC236}">
                  <a16:creationId xmlns:a16="http://schemas.microsoft.com/office/drawing/2014/main" id="{DDD35A08-B9FD-4AEA-AE27-5F9272773BCD}"/>
                </a:ext>
              </a:extLst>
            </p:cNvPr>
            <p:cNvPicPr>
              <a:picLocks noChangeAspect="1"/>
            </p:cNvPicPr>
            <p:nvPr/>
          </p:nvPicPr>
          <p:blipFill>
            <a:blip r:embed="rId10"/>
            <a:stretch>
              <a:fillRect/>
            </a:stretch>
          </p:blipFill>
          <p:spPr>
            <a:xfrm>
              <a:off x="4314059" y="4156626"/>
              <a:ext cx="1557573" cy="2104162"/>
            </a:xfrm>
            <a:prstGeom prst="rect">
              <a:avLst/>
            </a:prstGeom>
          </p:spPr>
        </p:pic>
        <p:sp>
          <p:nvSpPr>
            <p:cNvPr id="42" name="TextBox 41">
              <a:extLst>
                <a:ext uri="{FF2B5EF4-FFF2-40B4-BE49-F238E27FC236}">
                  <a16:creationId xmlns:a16="http://schemas.microsoft.com/office/drawing/2014/main" id="{02ABDDF5-FCDB-404D-827E-A5AE53A0E1A1}"/>
                </a:ext>
              </a:extLst>
            </p:cNvPr>
            <p:cNvSpPr txBox="1"/>
            <p:nvPr/>
          </p:nvSpPr>
          <p:spPr>
            <a:xfrm>
              <a:off x="4454676" y="6210088"/>
              <a:ext cx="1557573" cy="369332"/>
            </a:xfrm>
            <a:prstGeom prst="rect">
              <a:avLst/>
            </a:prstGeom>
            <a:noFill/>
          </p:spPr>
          <p:txBody>
            <a:bodyPr wrap="square" rtlCol="0">
              <a:spAutoFit/>
            </a:bodyPr>
            <a:lstStyle/>
            <a:p>
              <a:r>
                <a:rPr lang="en-US" i="1" dirty="0"/>
                <a:t>L. </a:t>
              </a:r>
              <a:r>
                <a:rPr lang="en-US" i="1" dirty="0" err="1"/>
                <a:t>clypealis</a:t>
              </a:r>
              <a:endParaRPr lang="en-US" i="1" dirty="0"/>
            </a:p>
          </p:txBody>
        </p:sp>
      </p:grpSp>
      <p:grpSp>
        <p:nvGrpSpPr>
          <p:cNvPr id="46" name="Group 45">
            <a:extLst>
              <a:ext uri="{FF2B5EF4-FFF2-40B4-BE49-F238E27FC236}">
                <a16:creationId xmlns:a16="http://schemas.microsoft.com/office/drawing/2014/main" id="{D4A88F75-0244-4D7C-99E3-0C7F1BB8A018}"/>
              </a:ext>
            </a:extLst>
          </p:cNvPr>
          <p:cNvGrpSpPr/>
          <p:nvPr/>
        </p:nvGrpSpPr>
        <p:grpSpPr>
          <a:xfrm>
            <a:off x="4757346" y="4938342"/>
            <a:ext cx="3106494" cy="1901313"/>
            <a:chOff x="4757346" y="5029782"/>
            <a:chExt cx="3106494" cy="1901313"/>
          </a:xfrm>
        </p:grpSpPr>
        <p:pic>
          <p:nvPicPr>
            <p:cNvPr id="44" name="Picture 43">
              <a:extLst>
                <a:ext uri="{FF2B5EF4-FFF2-40B4-BE49-F238E27FC236}">
                  <a16:creationId xmlns:a16="http://schemas.microsoft.com/office/drawing/2014/main" id="{6F19BE89-D860-4484-B0B4-77E3346ACB14}"/>
                </a:ext>
              </a:extLst>
            </p:cNvPr>
            <p:cNvPicPr>
              <a:picLocks noChangeAspect="1"/>
            </p:cNvPicPr>
            <p:nvPr/>
          </p:nvPicPr>
          <p:blipFill rotWithShape="1">
            <a:blip r:embed="rId11"/>
            <a:srcRect l="12139" t="18518"/>
            <a:stretch/>
          </p:blipFill>
          <p:spPr>
            <a:xfrm>
              <a:off x="4757346" y="5029782"/>
              <a:ext cx="3106494" cy="1620524"/>
            </a:xfrm>
            <a:prstGeom prst="rect">
              <a:avLst/>
            </a:prstGeom>
          </p:spPr>
        </p:pic>
        <p:sp>
          <p:nvSpPr>
            <p:cNvPr id="45" name="TextBox 44">
              <a:extLst>
                <a:ext uri="{FF2B5EF4-FFF2-40B4-BE49-F238E27FC236}">
                  <a16:creationId xmlns:a16="http://schemas.microsoft.com/office/drawing/2014/main" id="{53879F34-FC84-4F8B-A954-BD4D90B7AF1D}"/>
                </a:ext>
              </a:extLst>
            </p:cNvPr>
            <p:cNvSpPr txBox="1"/>
            <p:nvPr/>
          </p:nvSpPr>
          <p:spPr>
            <a:xfrm>
              <a:off x="5728395" y="6561763"/>
              <a:ext cx="1783080" cy="369332"/>
            </a:xfrm>
            <a:prstGeom prst="rect">
              <a:avLst/>
            </a:prstGeom>
            <a:noFill/>
          </p:spPr>
          <p:txBody>
            <a:bodyPr wrap="square" rtlCol="0">
              <a:spAutoFit/>
            </a:bodyPr>
            <a:lstStyle/>
            <a:p>
              <a:r>
                <a:rPr lang="en-US" dirty="0"/>
                <a:t>Nymphs</a:t>
              </a:r>
            </a:p>
          </p:txBody>
        </p:sp>
      </p:grpSp>
    </p:spTree>
    <p:extLst>
      <p:ext uri="{BB962C8B-B14F-4D97-AF65-F5344CB8AC3E}">
        <p14:creationId xmlns:p14="http://schemas.microsoft.com/office/powerpoint/2010/main" val="2690849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3208326" y="-54709"/>
            <a:ext cx="5775364"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mn-cs"/>
              </a:rPr>
              <a:t>Thysanopteran</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 Insects</a:t>
            </a:r>
          </a:p>
        </p:txBody>
      </p:sp>
      <p:sp>
        <p:nvSpPr>
          <p:cNvPr id="2" name="TextBox 1">
            <a:extLst>
              <a:ext uri="{FF2B5EF4-FFF2-40B4-BE49-F238E27FC236}">
                <a16:creationId xmlns:a16="http://schemas.microsoft.com/office/drawing/2014/main" id="{AA6BF31C-8B34-4DE6-BAD1-8B776A864202}"/>
              </a:ext>
            </a:extLst>
          </p:cNvPr>
          <p:cNvSpPr txBox="1"/>
          <p:nvPr/>
        </p:nvSpPr>
        <p:spPr>
          <a:xfrm>
            <a:off x="218484" y="901663"/>
            <a:ext cx="6310692" cy="6001643"/>
          </a:xfrm>
          <a:prstGeom prst="rect">
            <a:avLst/>
          </a:prstGeom>
          <a:noFill/>
        </p:spPr>
        <p:txBody>
          <a:bodyPr wrap="square" rtlCol="0">
            <a:spAutoFit/>
          </a:bodyPr>
          <a:lstStyle/>
          <a:p>
            <a:r>
              <a:rPr lang="en-US" sz="3200" b="1" dirty="0"/>
              <a:t>Multiple Thrips </a:t>
            </a:r>
            <a:r>
              <a:rPr lang="en-US" sz="3200" dirty="0"/>
              <a:t>- typically 1-2 mm in length. Females are usually brown or black and the males are yellow. Fringed wings.</a:t>
            </a:r>
          </a:p>
          <a:p>
            <a:r>
              <a:rPr lang="en-US" sz="3200" b="1" dirty="0"/>
              <a:t>Tobacco thrips </a:t>
            </a:r>
            <a:r>
              <a:rPr lang="en-US" sz="3200" dirty="0"/>
              <a:t>(</a:t>
            </a:r>
            <a:r>
              <a:rPr lang="en-US" sz="3200" i="1" dirty="0" err="1"/>
              <a:t>Frankliniella</a:t>
            </a:r>
            <a:r>
              <a:rPr lang="en-US" sz="3200" i="1" dirty="0"/>
              <a:t> </a:t>
            </a:r>
            <a:r>
              <a:rPr lang="en-US" sz="3200" i="1" dirty="0" err="1"/>
              <a:t>fusca</a:t>
            </a:r>
            <a:r>
              <a:rPr lang="en-US" sz="3200" dirty="0"/>
              <a:t>)</a:t>
            </a:r>
          </a:p>
          <a:p>
            <a:r>
              <a:rPr lang="en-US" sz="3200" b="1" dirty="0"/>
              <a:t>Western flower thrips </a:t>
            </a:r>
            <a:r>
              <a:rPr lang="en-US" sz="3200" dirty="0"/>
              <a:t>(</a:t>
            </a:r>
            <a:r>
              <a:rPr lang="en-US" sz="3200" i="1" dirty="0" err="1"/>
              <a:t>Frankliniella</a:t>
            </a:r>
            <a:r>
              <a:rPr lang="en-US" sz="3200" i="1" dirty="0"/>
              <a:t> </a:t>
            </a:r>
            <a:r>
              <a:rPr lang="en-US" sz="3200" i="1" dirty="0" err="1"/>
              <a:t>occidentalis</a:t>
            </a:r>
            <a:r>
              <a:rPr lang="en-US" sz="3200" dirty="0"/>
              <a:t>)</a:t>
            </a:r>
          </a:p>
          <a:p>
            <a:r>
              <a:rPr lang="en-US" sz="3200" b="1" dirty="0"/>
              <a:t>Damage</a:t>
            </a:r>
            <a:r>
              <a:rPr lang="en-US" sz="3200" dirty="0"/>
              <a:t>: distorted young growth, flower drop, fruit scarring, VIRUS TRANSMISSION (e.g. TSWV)</a:t>
            </a:r>
          </a:p>
          <a:p>
            <a:r>
              <a:rPr lang="en-US" sz="3200" b="1" dirty="0"/>
              <a:t>Control</a:t>
            </a:r>
            <a:r>
              <a:rPr lang="en-US" sz="3200" dirty="0"/>
              <a:t>: Natural predators, weed control, carbaryl, </a:t>
            </a:r>
          </a:p>
        </p:txBody>
      </p:sp>
      <p:grpSp>
        <p:nvGrpSpPr>
          <p:cNvPr id="6" name="Group 5">
            <a:extLst>
              <a:ext uri="{FF2B5EF4-FFF2-40B4-BE49-F238E27FC236}">
                <a16:creationId xmlns:a16="http://schemas.microsoft.com/office/drawing/2014/main" id="{6C0C51A4-BDED-44FB-944E-7D5F96536A46}"/>
              </a:ext>
            </a:extLst>
          </p:cNvPr>
          <p:cNvGrpSpPr/>
          <p:nvPr/>
        </p:nvGrpSpPr>
        <p:grpSpPr>
          <a:xfrm>
            <a:off x="7197002" y="834821"/>
            <a:ext cx="4568276" cy="2042899"/>
            <a:chOff x="7421793" y="946785"/>
            <a:chExt cx="4568276" cy="2042899"/>
          </a:xfrm>
        </p:grpSpPr>
        <p:pic>
          <p:nvPicPr>
            <p:cNvPr id="3" name="Picture 2">
              <a:extLst>
                <a:ext uri="{FF2B5EF4-FFF2-40B4-BE49-F238E27FC236}">
                  <a16:creationId xmlns:a16="http://schemas.microsoft.com/office/drawing/2014/main" id="{D5A8B3A7-310C-422C-87DE-2C4D46077C0E}"/>
                </a:ext>
              </a:extLst>
            </p:cNvPr>
            <p:cNvPicPr>
              <a:picLocks noChangeAspect="1"/>
            </p:cNvPicPr>
            <p:nvPr/>
          </p:nvPicPr>
          <p:blipFill>
            <a:blip r:embed="rId3"/>
            <a:stretch>
              <a:fillRect/>
            </a:stretch>
          </p:blipFill>
          <p:spPr>
            <a:xfrm>
              <a:off x="9429864" y="946785"/>
              <a:ext cx="2560205" cy="1689735"/>
            </a:xfrm>
            <a:prstGeom prst="rect">
              <a:avLst/>
            </a:prstGeom>
          </p:spPr>
        </p:pic>
        <p:sp>
          <p:nvSpPr>
            <p:cNvPr id="4" name="Rectangle 3">
              <a:extLst>
                <a:ext uri="{FF2B5EF4-FFF2-40B4-BE49-F238E27FC236}">
                  <a16:creationId xmlns:a16="http://schemas.microsoft.com/office/drawing/2014/main" id="{B1A56BA3-CDBA-43C2-9CD2-D0BBDCA4EA3A}"/>
                </a:ext>
              </a:extLst>
            </p:cNvPr>
            <p:cNvSpPr/>
            <p:nvPr/>
          </p:nvSpPr>
          <p:spPr>
            <a:xfrm>
              <a:off x="8757445" y="2620352"/>
              <a:ext cx="1541256" cy="369332"/>
            </a:xfrm>
            <a:prstGeom prst="rect">
              <a:avLst/>
            </a:prstGeom>
          </p:spPr>
          <p:txBody>
            <a:bodyPr wrap="none">
              <a:spAutoFit/>
            </a:bodyPr>
            <a:lstStyle/>
            <a:p>
              <a:r>
                <a:rPr lang="en-US" dirty="0"/>
                <a:t>Tobacco thrips</a:t>
              </a:r>
            </a:p>
          </p:txBody>
        </p:sp>
        <p:pic>
          <p:nvPicPr>
            <p:cNvPr id="5" name="Picture 4">
              <a:extLst>
                <a:ext uri="{FF2B5EF4-FFF2-40B4-BE49-F238E27FC236}">
                  <a16:creationId xmlns:a16="http://schemas.microsoft.com/office/drawing/2014/main" id="{43FF49C5-738B-48F9-B699-54E025E01B4C}"/>
                </a:ext>
              </a:extLst>
            </p:cNvPr>
            <p:cNvPicPr>
              <a:picLocks noChangeAspect="1"/>
            </p:cNvPicPr>
            <p:nvPr/>
          </p:nvPicPr>
          <p:blipFill rotWithShape="1">
            <a:blip r:embed="rId4"/>
            <a:srcRect l="24714" r="17673" b="19269"/>
            <a:stretch/>
          </p:blipFill>
          <p:spPr>
            <a:xfrm>
              <a:off x="7421793" y="946785"/>
              <a:ext cx="2008071" cy="1689735"/>
            </a:xfrm>
            <a:prstGeom prst="rect">
              <a:avLst/>
            </a:prstGeom>
          </p:spPr>
        </p:pic>
      </p:grpSp>
      <p:grpSp>
        <p:nvGrpSpPr>
          <p:cNvPr id="10" name="Group 9">
            <a:extLst>
              <a:ext uri="{FF2B5EF4-FFF2-40B4-BE49-F238E27FC236}">
                <a16:creationId xmlns:a16="http://schemas.microsoft.com/office/drawing/2014/main" id="{D5B274C2-C3A6-4D2D-A9A5-12846418759F}"/>
              </a:ext>
            </a:extLst>
          </p:cNvPr>
          <p:cNvGrpSpPr/>
          <p:nvPr/>
        </p:nvGrpSpPr>
        <p:grpSpPr>
          <a:xfrm>
            <a:off x="7957373" y="3025618"/>
            <a:ext cx="4016143" cy="1716831"/>
            <a:chOff x="7290878" y="2963635"/>
            <a:chExt cx="4016143" cy="1716831"/>
          </a:xfrm>
        </p:grpSpPr>
        <p:pic>
          <p:nvPicPr>
            <p:cNvPr id="7" name="Picture 6">
              <a:extLst>
                <a:ext uri="{FF2B5EF4-FFF2-40B4-BE49-F238E27FC236}">
                  <a16:creationId xmlns:a16="http://schemas.microsoft.com/office/drawing/2014/main" id="{2C13E9A5-61B2-4813-A46D-334D395C557E}"/>
                </a:ext>
              </a:extLst>
            </p:cNvPr>
            <p:cNvPicPr>
              <a:picLocks noChangeAspect="1"/>
            </p:cNvPicPr>
            <p:nvPr/>
          </p:nvPicPr>
          <p:blipFill>
            <a:blip r:embed="rId5"/>
            <a:stretch>
              <a:fillRect/>
            </a:stretch>
          </p:blipFill>
          <p:spPr>
            <a:xfrm>
              <a:off x="7290878" y="2965134"/>
              <a:ext cx="2008071" cy="1339368"/>
            </a:xfrm>
            <a:prstGeom prst="rect">
              <a:avLst/>
            </a:prstGeom>
          </p:spPr>
        </p:pic>
        <p:pic>
          <p:nvPicPr>
            <p:cNvPr id="8" name="Picture 7">
              <a:extLst>
                <a:ext uri="{FF2B5EF4-FFF2-40B4-BE49-F238E27FC236}">
                  <a16:creationId xmlns:a16="http://schemas.microsoft.com/office/drawing/2014/main" id="{A72A3C28-7BAA-468D-AC1C-CF79958E42A9}"/>
                </a:ext>
              </a:extLst>
            </p:cNvPr>
            <p:cNvPicPr>
              <a:picLocks noChangeAspect="1"/>
            </p:cNvPicPr>
            <p:nvPr/>
          </p:nvPicPr>
          <p:blipFill>
            <a:blip r:embed="rId6"/>
            <a:stretch>
              <a:fillRect/>
            </a:stretch>
          </p:blipFill>
          <p:spPr>
            <a:xfrm>
              <a:off x="9298949" y="2963635"/>
              <a:ext cx="2008072" cy="1362620"/>
            </a:xfrm>
            <a:prstGeom prst="rect">
              <a:avLst/>
            </a:prstGeom>
          </p:spPr>
        </p:pic>
        <p:sp>
          <p:nvSpPr>
            <p:cNvPr id="9" name="TextBox 8">
              <a:extLst>
                <a:ext uri="{FF2B5EF4-FFF2-40B4-BE49-F238E27FC236}">
                  <a16:creationId xmlns:a16="http://schemas.microsoft.com/office/drawing/2014/main" id="{222759EB-2CF6-4547-A911-7C35E9E198F4}"/>
                </a:ext>
              </a:extLst>
            </p:cNvPr>
            <p:cNvSpPr txBox="1"/>
            <p:nvPr/>
          </p:nvSpPr>
          <p:spPr>
            <a:xfrm>
              <a:off x="7970520" y="4311134"/>
              <a:ext cx="3169920" cy="369332"/>
            </a:xfrm>
            <a:prstGeom prst="rect">
              <a:avLst/>
            </a:prstGeom>
            <a:noFill/>
          </p:spPr>
          <p:txBody>
            <a:bodyPr wrap="square" rtlCol="0">
              <a:spAutoFit/>
            </a:bodyPr>
            <a:lstStyle/>
            <a:p>
              <a:r>
                <a:rPr lang="en-US" dirty="0"/>
                <a:t>Western Flower Thrips</a:t>
              </a:r>
            </a:p>
          </p:txBody>
        </p:sp>
      </p:grpSp>
      <p:pic>
        <p:nvPicPr>
          <p:cNvPr id="12" name="Picture 11">
            <a:extLst>
              <a:ext uri="{FF2B5EF4-FFF2-40B4-BE49-F238E27FC236}">
                <a16:creationId xmlns:a16="http://schemas.microsoft.com/office/drawing/2014/main" id="{D73A7C48-AD64-42B4-A375-B0B2C109A2D2}"/>
              </a:ext>
            </a:extLst>
          </p:cNvPr>
          <p:cNvPicPr>
            <a:picLocks noChangeAspect="1"/>
          </p:cNvPicPr>
          <p:nvPr/>
        </p:nvPicPr>
        <p:blipFill>
          <a:blip r:embed="rId7"/>
          <a:stretch>
            <a:fillRect/>
          </a:stretch>
        </p:blipFill>
        <p:spPr>
          <a:xfrm>
            <a:off x="7528618" y="4869046"/>
            <a:ext cx="2008072" cy="1912689"/>
          </a:xfrm>
          <a:prstGeom prst="rect">
            <a:avLst/>
          </a:prstGeom>
        </p:spPr>
      </p:pic>
    </p:spTree>
    <p:extLst>
      <p:ext uri="{BB962C8B-B14F-4D97-AF65-F5344CB8AC3E}">
        <p14:creationId xmlns:p14="http://schemas.microsoft.com/office/powerpoint/2010/main" val="659130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7585AF-1B7C-4C14-BD88-A7B529AF2120}"/>
              </a:ext>
            </a:extLst>
          </p:cNvPr>
          <p:cNvSpPr txBox="1"/>
          <p:nvPr/>
        </p:nvSpPr>
        <p:spPr>
          <a:xfrm>
            <a:off x="1196578" y="0"/>
            <a:ext cx="9798844" cy="830997"/>
          </a:xfrm>
          <a:prstGeom prst="rect">
            <a:avLst/>
          </a:prstGeom>
          <a:noFill/>
        </p:spPr>
        <p:txBody>
          <a:bodyPr wrap="square" rtlCol="0">
            <a:spAutoFit/>
          </a:bodyPr>
          <a:lstStyle/>
          <a:p>
            <a:pPr algn="ctr"/>
            <a:r>
              <a:rPr lang="en-US" sz="4800" dirty="0"/>
              <a:t>Common Insect Pests – Flea Beetles</a:t>
            </a:r>
          </a:p>
        </p:txBody>
      </p:sp>
      <p:sp>
        <p:nvSpPr>
          <p:cNvPr id="6" name="Rectangle 5">
            <a:extLst>
              <a:ext uri="{FF2B5EF4-FFF2-40B4-BE49-F238E27FC236}">
                <a16:creationId xmlns:a16="http://schemas.microsoft.com/office/drawing/2014/main" id="{D49B1E4B-0D69-4890-9E91-FCC2C9B17770}"/>
              </a:ext>
            </a:extLst>
          </p:cNvPr>
          <p:cNvSpPr/>
          <p:nvPr/>
        </p:nvSpPr>
        <p:spPr>
          <a:xfrm>
            <a:off x="139304" y="1074837"/>
            <a:ext cx="7310969" cy="5262979"/>
          </a:xfrm>
          <a:prstGeom prst="rect">
            <a:avLst/>
          </a:prstGeom>
        </p:spPr>
        <p:txBody>
          <a:bodyPr wrap="square">
            <a:spAutoFit/>
          </a:bodyPr>
          <a:lstStyle/>
          <a:p>
            <a:r>
              <a:rPr lang="en-US" sz="2400" b="1" dirty="0"/>
              <a:t>Tobacco </a:t>
            </a:r>
            <a:r>
              <a:rPr lang="en-US" sz="2400" dirty="0"/>
              <a:t>(</a:t>
            </a:r>
            <a:r>
              <a:rPr lang="en-US" sz="2400" i="1" dirty="0" err="1"/>
              <a:t>Epitrix</a:t>
            </a:r>
            <a:r>
              <a:rPr lang="en-US" sz="2400" i="1" dirty="0"/>
              <a:t> </a:t>
            </a:r>
            <a:r>
              <a:rPr lang="en-US" sz="2400" i="1" dirty="0" err="1"/>
              <a:t>hiritipennis</a:t>
            </a:r>
            <a:r>
              <a:rPr lang="en-US" sz="2400" dirty="0"/>
              <a:t>) - 1.4- 2.2 mm long, reddish, yellow brown, with a brown patch across the back</a:t>
            </a:r>
          </a:p>
          <a:p>
            <a:r>
              <a:rPr lang="en-US" sz="2400" b="1" dirty="0"/>
              <a:t>Southern tobacco </a:t>
            </a:r>
            <a:r>
              <a:rPr lang="en-US" sz="2400" dirty="0"/>
              <a:t>(</a:t>
            </a:r>
            <a:r>
              <a:rPr lang="en-US" sz="2400" dirty="0" err="1"/>
              <a:t>Epitrix</a:t>
            </a:r>
            <a:r>
              <a:rPr lang="en-US" sz="2400" dirty="0"/>
              <a:t> </a:t>
            </a:r>
            <a:r>
              <a:rPr lang="en-US" sz="2400" dirty="0" err="1"/>
              <a:t>fasciata</a:t>
            </a:r>
            <a:r>
              <a:rPr lang="en-US" sz="2400" dirty="0"/>
              <a:t>) -  slightly smaller and wider than the tobacco flea beetle</a:t>
            </a:r>
          </a:p>
          <a:p>
            <a:r>
              <a:rPr lang="en-US" sz="2400" b="1" dirty="0"/>
              <a:t>Pale striped </a:t>
            </a:r>
            <a:r>
              <a:rPr lang="en-US" sz="2400" dirty="0"/>
              <a:t>(</a:t>
            </a:r>
            <a:r>
              <a:rPr lang="en-US" sz="2400" i="1" dirty="0" err="1"/>
              <a:t>Systena</a:t>
            </a:r>
            <a:r>
              <a:rPr lang="en-US" sz="2400" i="1" dirty="0"/>
              <a:t> </a:t>
            </a:r>
            <a:r>
              <a:rPr lang="en-US" sz="2400" i="1" dirty="0" err="1"/>
              <a:t>blanda</a:t>
            </a:r>
            <a:r>
              <a:rPr lang="en-US" sz="2400" dirty="0"/>
              <a:t>) - 3.0-4.3 mm long, a pair of pale yellow stripes down the back</a:t>
            </a:r>
          </a:p>
          <a:p>
            <a:r>
              <a:rPr lang="en-US" sz="2400" b="1" dirty="0"/>
              <a:t>Eggplant</a:t>
            </a:r>
            <a:r>
              <a:rPr lang="en-US" sz="2400" dirty="0"/>
              <a:t> (</a:t>
            </a:r>
            <a:r>
              <a:rPr lang="en-US" sz="2400" i="1" dirty="0" err="1"/>
              <a:t>Epitrix</a:t>
            </a:r>
            <a:r>
              <a:rPr lang="en-US" sz="2400" i="1" dirty="0"/>
              <a:t> </a:t>
            </a:r>
            <a:r>
              <a:rPr lang="en-US" sz="2400" i="1" dirty="0" err="1"/>
              <a:t>fuscula</a:t>
            </a:r>
            <a:r>
              <a:rPr lang="en-US" sz="2400" dirty="0"/>
              <a:t>) - oval, black, 2 mm long</a:t>
            </a:r>
          </a:p>
          <a:p>
            <a:r>
              <a:rPr lang="en-US" sz="2400" b="1" dirty="0"/>
              <a:t>Damage</a:t>
            </a:r>
            <a:r>
              <a:rPr lang="en-US" sz="2400" dirty="0"/>
              <a:t>: </a:t>
            </a:r>
          </a:p>
          <a:p>
            <a:r>
              <a:rPr lang="en-US" sz="2400" dirty="0"/>
              <a:t>Adults chew small holes in leaves, giving them a </a:t>
            </a:r>
            <a:r>
              <a:rPr lang="en-US" sz="2400" dirty="0" err="1"/>
              <a:t>sievelike</a:t>
            </a:r>
            <a:r>
              <a:rPr lang="en-US" sz="2400" dirty="0"/>
              <a:t> appearance. </a:t>
            </a:r>
          </a:p>
          <a:p>
            <a:r>
              <a:rPr lang="en-US" sz="2400" dirty="0"/>
              <a:t>Larvae feed on underground plant parts. </a:t>
            </a:r>
          </a:p>
          <a:p>
            <a:r>
              <a:rPr lang="en-US" sz="2400" b="1" dirty="0"/>
              <a:t>Contro</a:t>
            </a:r>
            <a:r>
              <a:rPr lang="en-US" sz="2400" dirty="0"/>
              <a:t>l:</a:t>
            </a:r>
          </a:p>
          <a:p>
            <a:r>
              <a:rPr lang="en-US" sz="2400" dirty="0"/>
              <a:t>neem oil, Kaolin clay, carbaryl, permethrin, bifenthrin, imidacloprid</a:t>
            </a:r>
          </a:p>
        </p:txBody>
      </p:sp>
      <p:grpSp>
        <p:nvGrpSpPr>
          <p:cNvPr id="14" name="Group 13">
            <a:extLst>
              <a:ext uri="{FF2B5EF4-FFF2-40B4-BE49-F238E27FC236}">
                <a16:creationId xmlns:a16="http://schemas.microsoft.com/office/drawing/2014/main" id="{FA3ED65C-00AD-4829-96E3-37A5C22B4899}"/>
              </a:ext>
            </a:extLst>
          </p:cNvPr>
          <p:cNvGrpSpPr/>
          <p:nvPr/>
        </p:nvGrpSpPr>
        <p:grpSpPr>
          <a:xfrm>
            <a:off x="10469642" y="666626"/>
            <a:ext cx="1720124" cy="1776174"/>
            <a:chOff x="10332572" y="975360"/>
            <a:chExt cx="1720124" cy="1776174"/>
          </a:xfrm>
        </p:grpSpPr>
        <p:pic>
          <p:nvPicPr>
            <p:cNvPr id="3" name="Picture 2">
              <a:extLst>
                <a:ext uri="{FF2B5EF4-FFF2-40B4-BE49-F238E27FC236}">
                  <a16:creationId xmlns:a16="http://schemas.microsoft.com/office/drawing/2014/main" id="{68856493-946B-4EBA-A1E7-26DC9292BC82}"/>
                </a:ext>
              </a:extLst>
            </p:cNvPr>
            <p:cNvPicPr>
              <a:picLocks noChangeAspect="1"/>
            </p:cNvPicPr>
            <p:nvPr/>
          </p:nvPicPr>
          <p:blipFill rotWithShape="1">
            <a:blip r:embed="rId4"/>
            <a:srcRect l="9745" r="23616" b="16879"/>
            <a:stretch/>
          </p:blipFill>
          <p:spPr>
            <a:xfrm>
              <a:off x="10332572" y="975360"/>
              <a:ext cx="1720124" cy="1424341"/>
            </a:xfrm>
            <a:prstGeom prst="rect">
              <a:avLst/>
            </a:prstGeom>
          </p:spPr>
        </p:pic>
        <p:sp>
          <p:nvSpPr>
            <p:cNvPr id="5" name="TextBox 4">
              <a:extLst>
                <a:ext uri="{FF2B5EF4-FFF2-40B4-BE49-F238E27FC236}">
                  <a16:creationId xmlns:a16="http://schemas.microsoft.com/office/drawing/2014/main" id="{C4998094-5928-4DE9-B6EA-C311E5AE8E91}"/>
                </a:ext>
              </a:extLst>
            </p:cNvPr>
            <p:cNvSpPr txBox="1"/>
            <p:nvPr/>
          </p:nvSpPr>
          <p:spPr>
            <a:xfrm>
              <a:off x="10864884" y="2382202"/>
              <a:ext cx="1051560" cy="369332"/>
            </a:xfrm>
            <a:prstGeom prst="rect">
              <a:avLst/>
            </a:prstGeom>
            <a:noFill/>
          </p:spPr>
          <p:txBody>
            <a:bodyPr wrap="square" rtlCol="0">
              <a:spAutoFit/>
            </a:bodyPr>
            <a:lstStyle/>
            <a:p>
              <a:r>
                <a:rPr lang="en-US" dirty="0"/>
                <a:t>Tobacco</a:t>
              </a:r>
            </a:p>
          </p:txBody>
        </p:sp>
      </p:grpSp>
      <p:pic>
        <p:nvPicPr>
          <p:cNvPr id="15" name="Picture 14">
            <a:extLst>
              <a:ext uri="{FF2B5EF4-FFF2-40B4-BE49-F238E27FC236}">
                <a16:creationId xmlns:a16="http://schemas.microsoft.com/office/drawing/2014/main" id="{F3ABE1ED-DD34-4595-91CE-7D30DC33D378}"/>
              </a:ext>
            </a:extLst>
          </p:cNvPr>
          <p:cNvPicPr>
            <a:picLocks noChangeAspect="1"/>
          </p:cNvPicPr>
          <p:nvPr/>
        </p:nvPicPr>
        <p:blipFill rotWithShape="1">
          <a:blip r:embed="rId5"/>
          <a:srcRect r="10926" b="12293"/>
          <a:stretch/>
        </p:blipFill>
        <p:spPr>
          <a:xfrm>
            <a:off x="9471734" y="4985434"/>
            <a:ext cx="2680096" cy="1744501"/>
          </a:xfrm>
          <a:prstGeom prst="rect">
            <a:avLst/>
          </a:prstGeom>
        </p:spPr>
      </p:pic>
      <p:grpSp>
        <p:nvGrpSpPr>
          <p:cNvPr id="18" name="Group 17">
            <a:extLst>
              <a:ext uri="{FF2B5EF4-FFF2-40B4-BE49-F238E27FC236}">
                <a16:creationId xmlns:a16="http://schemas.microsoft.com/office/drawing/2014/main" id="{2E72B7E5-8339-4164-B392-300A72CDB8E9}"/>
              </a:ext>
            </a:extLst>
          </p:cNvPr>
          <p:cNvGrpSpPr/>
          <p:nvPr/>
        </p:nvGrpSpPr>
        <p:grpSpPr>
          <a:xfrm>
            <a:off x="10675076" y="2692313"/>
            <a:ext cx="1309256" cy="1610992"/>
            <a:chOff x="10469642" y="3110038"/>
            <a:chExt cx="1309256" cy="1610992"/>
          </a:xfrm>
        </p:grpSpPr>
        <p:pic>
          <p:nvPicPr>
            <p:cNvPr id="16" name="Picture 15">
              <a:extLst>
                <a:ext uri="{FF2B5EF4-FFF2-40B4-BE49-F238E27FC236}">
                  <a16:creationId xmlns:a16="http://schemas.microsoft.com/office/drawing/2014/main" id="{C356F640-E7CC-481D-B00E-5CCBD334D6E4}"/>
                </a:ext>
              </a:extLst>
            </p:cNvPr>
            <p:cNvPicPr>
              <a:picLocks noChangeAspect="1"/>
            </p:cNvPicPr>
            <p:nvPr/>
          </p:nvPicPr>
          <p:blipFill rotWithShape="1">
            <a:blip r:embed="rId6"/>
            <a:srcRect t="5333" b="7778"/>
            <a:stretch/>
          </p:blipFill>
          <p:spPr>
            <a:xfrm>
              <a:off x="10537984" y="3110038"/>
              <a:ext cx="1240914" cy="1010828"/>
            </a:xfrm>
            <a:prstGeom prst="rect">
              <a:avLst/>
            </a:prstGeom>
          </p:spPr>
        </p:pic>
        <p:sp>
          <p:nvSpPr>
            <p:cNvPr id="17" name="TextBox 16">
              <a:extLst>
                <a:ext uri="{FF2B5EF4-FFF2-40B4-BE49-F238E27FC236}">
                  <a16:creationId xmlns:a16="http://schemas.microsoft.com/office/drawing/2014/main" id="{FF84E9DF-74FB-46D3-A289-3C9E41CC9E18}"/>
                </a:ext>
              </a:extLst>
            </p:cNvPr>
            <p:cNvSpPr txBox="1"/>
            <p:nvPr/>
          </p:nvSpPr>
          <p:spPr>
            <a:xfrm>
              <a:off x="10469642" y="4074699"/>
              <a:ext cx="1309256" cy="646331"/>
            </a:xfrm>
            <a:prstGeom prst="rect">
              <a:avLst/>
            </a:prstGeom>
            <a:noFill/>
          </p:spPr>
          <p:txBody>
            <a:bodyPr wrap="square" rtlCol="0">
              <a:spAutoFit/>
            </a:bodyPr>
            <a:lstStyle/>
            <a:p>
              <a:r>
                <a:rPr lang="en-US" dirty="0"/>
                <a:t>Southern Tobacco</a:t>
              </a:r>
            </a:p>
          </p:txBody>
        </p:sp>
      </p:grpSp>
      <p:pic>
        <p:nvPicPr>
          <p:cNvPr id="19" name="Picture 18">
            <a:extLst>
              <a:ext uri="{FF2B5EF4-FFF2-40B4-BE49-F238E27FC236}">
                <a16:creationId xmlns:a16="http://schemas.microsoft.com/office/drawing/2014/main" id="{2FCDF905-29B6-45B0-A6A6-C8C64BC537AF}"/>
              </a:ext>
            </a:extLst>
          </p:cNvPr>
          <p:cNvPicPr>
            <a:picLocks noChangeAspect="1"/>
          </p:cNvPicPr>
          <p:nvPr/>
        </p:nvPicPr>
        <p:blipFill rotWithShape="1">
          <a:blip r:embed="rId7"/>
          <a:srcRect b="4465"/>
          <a:stretch/>
        </p:blipFill>
        <p:spPr>
          <a:xfrm>
            <a:off x="7037006" y="4985434"/>
            <a:ext cx="2434728" cy="1744501"/>
          </a:xfrm>
          <a:prstGeom prst="rect">
            <a:avLst/>
          </a:prstGeom>
        </p:spPr>
      </p:pic>
      <p:grpSp>
        <p:nvGrpSpPr>
          <p:cNvPr id="22" name="Group 21">
            <a:extLst>
              <a:ext uri="{FF2B5EF4-FFF2-40B4-BE49-F238E27FC236}">
                <a16:creationId xmlns:a16="http://schemas.microsoft.com/office/drawing/2014/main" id="{E9E294B3-C1D9-48D8-90FF-7F324C020F71}"/>
              </a:ext>
            </a:extLst>
          </p:cNvPr>
          <p:cNvGrpSpPr/>
          <p:nvPr/>
        </p:nvGrpSpPr>
        <p:grpSpPr>
          <a:xfrm>
            <a:off x="8644617" y="770037"/>
            <a:ext cx="1641743" cy="1739364"/>
            <a:chOff x="8165570" y="2804327"/>
            <a:chExt cx="1641743" cy="1739364"/>
          </a:xfrm>
        </p:grpSpPr>
        <p:pic>
          <p:nvPicPr>
            <p:cNvPr id="20" name="Picture 19">
              <a:extLst>
                <a:ext uri="{FF2B5EF4-FFF2-40B4-BE49-F238E27FC236}">
                  <a16:creationId xmlns:a16="http://schemas.microsoft.com/office/drawing/2014/main" id="{89F595F2-089F-4BA9-B127-371D436E7192}"/>
                </a:ext>
              </a:extLst>
            </p:cNvPr>
            <p:cNvPicPr>
              <a:picLocks noChangeAspect="1"/>
            </p:cNvPicPr>
            <p:nvPr/>
          </p:nvPicPr>
          <p:blipFill>
            <a:blip r:embed="rId8"/>
            <a:stretch>
              <a:fillRect/>
            </a:stretch>
          </p:blipFill>
          <p:spPr>
            <a:xfrm>
              <a:off x="8165570" y="2804327"/>
              <a:ext cx="1641743" cy="1357369"/>
            </a:xfrm>
            <a:prstGeom prst="rect">
              <a:avLst/>
            </a:prstGeom>
          </p:spPr>
        </p:pic>
        <p:sp>
          <p:nvSpPr>
            <p:cNvPr id="21" name="TextBox 20">
              <a:extLst>
                <a:ext uri="{FF2B5EF4-FFF2-40B4-BE49-F238E27FC236}">
                  <a16:creationId xmlns:a16="http://schemas.microsoft.com/office/drawing/2014/main" id="{823F4B5B-EB33-44CD-81CC-600A89C8AB8F}"/>
                </a:ext>
              </a:extLst>
            </p:cNvPr>
            <p:cNvSpPr txBox="1"/>
            <p:nvPr/>
          </p:nvSpPr>
          <p:spPr>
            <a:xfrm>
              <a:off x="8188504" y="4174359"/>
              <a:ext cx="1386840" cy="369332"/>
            </a:xfrm>
            <a:prstGeom prst="rect">
              <a:avLst/>
            </a:prstGeom>
            <a:noFill/>
          </p:spPr>
          <p:txBody>
            <a:bodyPr wrap="square" rtlCol="0">
              <a:spAutoFit/>
            </a:bodyPr>
            <a:lstStyle/>
            <a:p>
              <a:r>
                <a:rPr lang="en-US" dirty="0"/>
                <a:t>Pale Striped</a:t>
              </a:r>
            </a:p>
          </p:txBody>
        </p:sp>
      </p:grpSp>
      <p:grpSp>
        <p:nvGrpSpPr>
          <p:cNvPr id="25" name="Group 24">
            <a:extLst>
              <a:ext uri="{FF2B5EF4-FFF2-40B4-BE49-F238E27FC236}">
                <a16:creationId xmlns:a16="http://schemas.microsoft.com/office/drawing/2014/main" id="{7BDD85B5-5EA1-487D-8EB5-51F4F028194D}"/>
              </a:ext>
            </a:extLst>
          </p:cNvPr>
          <p:cNvGrpSpPr/>
          <p:nvPr/>
        </p:nvGrpSpPr>
        <p:grpSpPr>
          <a:xfrm>
            <a:off x="8977105" y="2551900"/>
            <a:ext cx="1309255" cy="2009039"/>
            <a:chOff x="8723281" y="2617196"/>
            <a:chExt cx="1309255" cy="2009039"/>
          </a:xfrm>
        </p:grpSpPr>
        <p:pic>
          <p:nvPicPr>
            <p:cNvPr id="23" name="Picture 22">
              <a:extLst>
                <a:ext uri="{FF2B5EF4-FFF2-40B4-BE49-F238E27FC236}">
                  <a16:creationId xmlns:a16="http://schemas.microsoft.com/office/drawing/2014/main" id="{5FB60BEA-45D7-4008-9BD7-A5F815984F35}"/>
                </a:ext>
              </a:extLst>
            </p:cNvPr>
            <p:cNvPicPr>
              <a:picLocks noChangeAspect="1"/>
            </p:cNvPicPr>
            <p:nvPr/>
          </p:nvPicPr>
          <p:blipFill>
            <a:blip r:embed="rId9"/>
            <a:stretch>
              <a:fillRect/>
            </a:stretch>
          </p:blipFill>
          <p:spPr>
            <a:xfrm>
              <a:off x="8723281" y="2617196"/>
              <a:ext cx="1309255" cy="1716578"/>
            </a:xfrm>
            <a:prstGeom prst="rect">
              <a:avLst/>
            </a:prstGeom>
          </p:spPr>
        </p:pic>
        <p:sp>
          <p:nvSpPr>
            <p:cNvPr id="24" name="TextBox 23">
              <a:extLst>
                <a:ext uri="{FF2B5EF4-FFF2-40B4-BE49-F238E27FC236}">
                  <a16:creationId xmlns:a16="http://schemas.microsoft.com/office/drawing/2014/main" id="{4275C4B9-EA58-4A12-8F17-5DB480E48D58}"/>
                </a:ext>
              </a:extLst>
            </p:cNvPr>
            <p:cNvSpPr txBox="1"/>
            <p:nvPr/>
          </p:nvSpPr>
          <p:spPr>
            <a:xfrm>
              <a:off x="8812891" y="4256903"/>
              <a:ext cx="1130034" cy="369332"/>
            </a:xfrm>
            <a:prstGeom prst="rect">
              <a:avLst/>
            </a:prstGeom>
            <a:noFill/>
          </p:spPr>
          <p:txBody>
            <a:bodyPr wrap="square" rtlCol="0">
              <a:spAutoFit/>
            </a:bodyPr>
            <a:lstStyle/>
            <a:p>
              <a:r>
                <a:rPr lang="en-US" dirty="0"/>
                <a:t>Eggplant</a:t>
              </a:r>
            </a:p>
          </p:txBody>
        </p:sp>
      </p:grpSp>
    </p:spTree>
    <p:extLst>
      <p:ext uri="{BB962C8B-B14F-4D97-AF65-F5344CB8AC3E}">
        <p14:creationId xmlns:p14="http://schemas.microsoft.com/office/powerpoint/2010/main" val="722678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BC62B6-89D6-4BB0-90A0-7D5087A0AD94}"/>
              </a:ext>
            </a:extLst>
          </p:cNvPr>
          <p:cNvPicPr>
            <a:picLocks noChangeAspect="1"/>
          </p:cNvPicPr>
          <p:nvPr/>
        </p:nvPicPr>
        <p:blipFill>
          <a:blip r:embed="rId3"/>
          <a:stretch>
            <a:fillRect/>
          </a:stretch>
        </p:blipFill>
        <p:spPr>
          <a:xfrm>
            <a:off x="6326323" y="1342471"/>
            <a:ext cx="3324225" cy="2051436"/>
          </a:xfrm>
          <a:prstGeom prst="rect">
            <a:avLst/>
          </a:prstGeom>
        </p:spPr>
      </p:pic>
      <p:sp>
        <p:nvSpPr>
          <p:cNvPr id="2" name="Rectangle 1">
            <a:extLst>
              <a:ext uri="{FF2B5EF4-FFF2-40B4-BE49-F238E27FC236}">
                <a16:creationId xmlns:a16="http://schemas.microsoft.com/office/drawing/2014/main" id="{83B020D9-0001-412C-9ADD-8246442B4207}"/>
              </a:ext>
            </a:extLst>
          </p:cNvPr>
          <p:cNvSpPr/>
          <p:nvPr/>
        </p:nvSpPr>
        <p:spPr>
          <a:xfrm>
            <a:off x="391717" y="901184"/>
            <a:ext cx="6435803" cy="6001643"/>
          </a:xfrm>
          <a:prstGeom prst="rect">
            <a:avLst/>
          </a:prstGeom>
        </p:spPr>
        <p:txBody>
          <a:bodyPr wrap="square">
            <a:spAutoFit/>
          </a:bodyPr>
          <a:lstStyle/>
          <a:p>
            <a:r>
              <a:rPr lang="en-US" sz="3200" b="1" dirty="0"/>
              <a:t>Colorado potato beetle </a:t>
            </a:r>
            <a:r>
              <a:rPr lang="en-US" sz="3200" dirty="0"/>
              <a:t>(</a:t>
            </a:r>
            <a:r>
              <a:rPr lang="en-US" sz="3200" i="1" dirty="0"/>
              <a:t>Leptinotarsa </a:t>
            </a:r>
            <a:r>
              <a:rPr lang="en-US" sz="3200" i="1" dirty="0" err="1"/>
              <a:t>decemlineata</a:t>
            </a:r>
            <a:r>
              <a:rPr lang="en-US" sz="3200" dirty="0"/>
              <a:t>) -  Adults - light tan to dark brown, oval. Five black lines on each side with light tan lines in</a:t>
            </a:r>
          </a:p>
          <a:p>
            <a:r>
              <a:rPr lang="en-US" sz="3200" dirty="0"/>
              <a:t>between. The head is orange and brown with a triangular black</a:t>
            </a:r>
          </a:p>
          <a:p>
            <a:r>
              <a:rPr lang="en-US" sz="3200" dirty="0"/>
              <a:t>spot. Larvae – plump reddish and black with two rows of black spots on each side of the abdomen.</a:t>
            </a:r>
          </a:p>
          <a:p>
            <a:r>
              <a:rPr lang="en-US" sz="3200" b="1" dirty="0"/>
              <a:t>Damage</a:t>
            </a:r>
            <a:r>
              <a:rPr lang="en-US" sz="3200" dirty="0"/>
              <a:t>: Plant defoliation</a:t>
            </a:r>
          </a:p>
          <a:p>
            <a:r>
              <a:rPr lang="en-US" sz="3200" b="1" dirty="0"/>
              <a:t>Control</a:t>
            </a:r>
            <a:r>
              <a:rPr lang="en-US" sz="3200" dirty="0"/>
              <a:t>: </a:t>
            </a:r>
            <a:r>
              <a:rPr lang="en-US" sz="3200" i="1" dirty="0"/>
              <a:t>Beauveria </a:t>
            </a:r>
            <a:r>
              <a:rPr lang="en-US" sz="3200" i="1" dirty="0" err="1"/>
              <a:t>bassiana</a:t>
            </a:r>
            <a:r>
              <a:rPr lang="en-US" sz="3200" dirty="0"/>
              <a:t>, Neem, Spinosad, Azadirachtin</a:t>
            </a:r>
            <a:endParaRPr lang="en-US" sz="3200" i="1" dirty="0"/>
          </a:p>
        </p:txBody>
      </p:sp>
      <p:sp>
        <p:nvSpPr>
          <p:cNvPr id="4" name="TextBox 3">
            <a:extLst>
              <a:ext uri="{FF2B5EF4-FFF2-40B4-BE49-F238E27FC236}">
                <a16:creationId xmlns:a16="http://schemas.microsoft.com/office/drawing/2014/main" id="{E3BD28FF-E89A-4180-8DDE-0C2B90C62543}"/>
              </a:ext>
            </a:extLst>
          </p:cNvPr>
          <p:cNvSpPr txBox="1"/>
          <p:nvPr/>
        </p:nvSpPr>
        <p:spPr>
          <a:xfrm>
            <a:off x="0" y="0"/>
            <a:ext cx="12192000" cy="830997"/>
          </a:xfrm>
          <a:prstGeom prst="rect">
            <a:avLst/>
          </a:prstGeom>
          <a:noFill/>
        </p:spPr>
        <p:txBody>
          <a:bodyPr wrap="square" rtlCol="0">
            <a:spAutoFit/>
          </a:bodyPr>
          <a:lstStyle/>
          <a:p>
            <a:pPr algn="ctr"/>
            <a:r>
              <a:rPr lang="en-US" sz="4800" dirty="0"/>
              <a:t>Common Insect Pests – Colorado Potato Beetle</a:t>
            </a:r>
          </a:p>
        </p:txBody>
      </p:sp>
      <p:pic>
        <p:nvPicPr>
          <p:cNvPr id="7" name="Picture 6">
            <a:extLst>
              <a:ext uri="{FF2B5EF4-FFF2-40B4-BE49-F238E27FC236}">
                <a16:creationId xmlns:a16="http://schemas.microsoft.com/office/drawing/2014/main" id="{C95F64B9-D2EB-4787-94B6-C667F8FD9C4E}"/>
              </a:ext>
            </a:extLst>
          </p:cNvPr>
          <p:cNvPicPr>
            <a:picLocks noChangeAspect="1"/>
          </p:cNvPicPr>
          <p:nvPr/>
        </p:nvPicPr>
        <p:blipFill rotWithShape="1">
          <a:blip r:embed="rId4"/>
          <a:srcRect l="24444" t="27110" r="16889" b="21334"/>
          <a:stretch/>
        </p:blipFill>
        <p:spPr>
          <a:xfrm>
            <a:off x="9650548" y="901184"/>
            <a:ext cx="2334393" cy="2051436"/>
          </a:xfrm>
          <a:prstGeom prst="rect">
            <a:avLst/>
          </a:prstGeom>
        </p:spPr>
      </p:pic>
      <p:pic>
        <p:nvPicPr>
          <p:cNvPr id="8" name="Picture 7">
            <a:extLst>
              <a:ext uri="{FF2B5EF4-FFF2-40B4-BE49-F238E27FC236}">
                <a16:creationId xmlns:a16="http://schemas.microsoft.com/office/drawing/2014/main" id="{4C1BCD77-9C4A-4F40-9E54-77DB79877DE8}"/>
              </a:ext>
            </a:extLst>
          </p:cNvPr>
          <p:cNvPicPr>
            <a:picLocks noChangeAspect="1"/>
          </p:cNvPicPr>
          <p:nvPr/>
        </p:nvPicPr>
        <p:blipFill>
          <a:blip r:embed="rId5"/>
          <a:stretch>
            <a:fillRect/>
          </a:stretch>
        </p:blipFill>
        <p:spPr>
          <a:xfrm>
            <a:off x="7650479" y="3902005"/>
            <a:ext cx="3629025" cy="2439821"/>
          </a:xfrm>
          <a:prstGeom prst="rect">
            <a:avLst/>
          </a:prstGeom>
        </p:spPr>
      </p:pic>
    </p:spTree>
    <p:extLst>
      <p:ext uri="{BB962C8B-B14F-4D97-AF65-F5344CB8AC3E}">
        <p14:creationId xmlns:p14="http://schemas.microsoft.com/office/powerpoint/2010/main" val="4183514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2B8E0E-0790-47EE-B212-5A78A67720A9}"/>
              </a:ext>
            </a:extLst>
          </p:cNvPr>
          <p:cNvSpPr txBox="1"/>
          <p:nvPr/>
        </p:nvSpPr>
        <p:spPr>
          <a:xfrm>
            <a:off x="254320" y="671691"/>
            <a:ext cx="9986960" cy="6186309"/>
          </a:xfrm>
          <a:prstGeom prst="rect">
            <a:avLst/>
          </a:prstGeom>
          <a:noFill/>
        </p:spPr>
        <p:txBody>
          <a:bodyPr wrap="square" rtlCol="0">
            <a:spAutoFit/>
          </a:bodyPr>
          <a:lstStyle/>
          <a:p>
            <a:r>
              <a:rPr lang="en-US" sz="3600" b="1" dirty="0"/>
              <a:t>Solanaceae - </a:t>
            </a:r>
            <a:r>
              <a:rPr lang="en-US" sz="3600" dirty="0"/>
              <a:t>Characteristics:</a:t>
            </a:r>
          </a:p>
          <a:p>
            <a:pPr marL="571500" indent="-571500">
              <a:buFont typeface="Arial" panose="020B0604020202020204" pitchFamily="34" charset="0"/>
              <a:buChar char="•"/>
            </a:pPr>
            <a:r>
              <a:rPr lang="en-US" sz="3600" dirty="0"/>
              <a:t>Alternating leaf arrangement </a:t>
            </a:r>
          </a:p>
          <a:p>
            <a:pPr marL="571500" indent="-571500">
              <a:buFont typeface="Arial" panose="020B0604020202020204" pitchFamily="34" charset="0"/>
              <a:buChar char="•"/>
            </a:pPr>
            <a:r>
              <a:rPr lang="en-US" sz="3600" dirty="0"/>
              <a:t>Vegetative parts often contain alkaloids</a:t>
            </a:r>
          </a:p>
          <a:p>
            <a:pPr marL="571500" indent="-571500">
              <a:buFont typeface="Arial" panose="020B0604020202020204" pitchFamily="34" charset="0"/>
              <a:buChar char="•"/>
            </a:pPr>
            <a:r>
              <a:rPr lang="en-US" sz="3600" dirty="0"/>
              <a:t>Flower:</a:t>
            </a:r>
          </a:p>
          <a:p>
            <a:pPr marL="1028700" lvl="1" indent="-571500">
              <a:buFont typeface="Arial" panose="020B0604020202020204" pitchFamily="34" charset="0"/>
              <a:buChar char="•"/>
            </a:pPr>
            <a:r>
              <a:rPr lang="en-US" sz="3600" dirty="0"/>
              <a:t>Solitary or Clustered</a:t>
            </a:r>
          </a:p>
          <a:p>
            <a:pPr marL="1028700" lvl="1" indent="-571500">
              <a:buFont typeface="Arial" panose="020B0604020202020204" pitchFamily="34" charset="0"/>
              <a:buChar char="•"/>
            </a:pPr>
            <a:r>
              <a:rPr lang="en-US" sz="3600" dirty="0"/>
              <a:t>Flower parts in 5’s</a:t>
            </a:r>
          </a:p>
          <a:p>
            <a:pPr marL="1028700" lvl="1" indent="-571500">
              <a:buFont typeface="Arial" panose="020B0604020202020204" pitchFamily="34" charset="0"/>
              <a:buChar char="•"/>
            </a:pPr>
            <a:r>
              <a:rPr lang="en-US" sz="3600" dirty="0"/>
              <a:t>Petals and Sepals fused</a:t>
            </a:r>
          </a:p>
          <a:p>
            <a:pPr marL="571500" indent="-571500">
              <a:buFont typeface="Arial" panose="020B0604020202020204" pitchFamily="34" charset="0"/>
              <a:buChar char="•"/>
            </a:pPr>
            <a:r>
              <a:rPr lang="en-US" sz="3600" dirty="0"/>
              <a:t>Fruit is a berry or capsule</a:t>
            </a:r>
          </a:p>
          <a:p>
            <a:pPr marL="571500" indent="-571500">
              <a:buFont typeface="Arial" panose="020B0604020202020204" pitchFamily="34" charset="0"/>
              <a:buChar char="•"/>
            </a:pPr>
            <a:r>
              <a:rPr lang="en-US" sz="3600" dirty="0"/>
              <a:t>Berry - a simple fleshy fruit with many seeds, derived from a single ovary of an individual flower.</a:t>
            </a:r>
          </a:p>
        </p:txBody>
      </p:sp>
      <p:sp>
        <p:nvSpPr>
          <p:cNvPr id="2" name="TextBox 1">
            <a:extLst>
              <a:ext uri="{FF2B5EF4-FFF2-40B4-BE49-F238E27FC236}">
                <a16:creationId xmlns:a16="http://schemas.microsoft.com/office/drawing/2014/main" id="{FE263B2E-067C-447F-A0D0-A2507877612A}"/>
              </a:ext>
            </a:extLst>
          </p:cNvPr>
          <p:cNvSpPr txBox="1"/>
          <p:nvPr/>
        </p:nvSpPr>
        <p:spPr>
          <a:xfrm>
            <a:off x="1702593" y="0"/>
            <a:ext cx="8786813" cy="830997"/>
          </a:xfrm>
          <a:prstGeom prst="rect">
            <a:avLst/>
          </a:prstGeom>
          <a:noFill/>
        </p:spPr>
        <p:txBody>
          <a:bodyPr wrap="square" rtlCol="0">
            <a:spAutoFit/>
          </a:bodyPr>
          <a:lstStyle/>
          <a:p>
            <a:pPr algn="ctr"/>
            <a:r>
              <a:rPr lang="en-US" sz="4800" dirty="0"/>
              <a:t>Solanaceous Crops</a:t>
            </a:r>
          </a:p>
        </p:txBody>
      </p:sp>
      <p:pic>
        <p:nvPicPr>
          <p:cNvPr id="6" name="Picture 5">
            <a:extLst>
              <a:ext uri="{FF2B5EF4-FFF2-40B4-BE49-F238E27FC236}">
                <a16:creationId xmlns:a16="http://schemas.microsoft.com/office/drawing/2014/main" id="{5693852E-C7AA-4487-8B09-D853EF282AE0}"/>
              </a:ext>
            </a:extLst>
          </p:cNvPr>
          <p:cNvPicPr>
            <a:picLocks noChangeAspect="1"/>
          </p:cNvPicPr>
          <p:nvPr/>
        </p:nvPicPr>
        <p:blipFill>
          <a:blip r:embed="rId4"/>
          <a:stretch>
            <a:fillRect/>
          </a:stretch>
        </p:blipFill>
        <p:spPr>
          <a:xfrm>
            <a:off x="8351520" y="786265"/>
            <a:ext cx="3840480" cy="1860605"/>
          </a:xfrm>
          <a:prstGeom prst="rect">
            <a:avLst/>
          </a:prstGeom>
        </p:spPr>
      </p:pic>
      <p:pic>
        <p:nvPicPr>
          <p:cNvPr id="7" name="Picture 6">
            <a:extLst>
              <a:ext uri="{FF2B5EF4-FFF2-40B4-BE49-F238E27FC236}">
                <a16:creationId xmlns:a16="http://schemas.microsoft.com/office/drawing/2014/main" id="{443719E8-B24F-4EA2-9305-4C1897E4CFEA}"/>
              </a:ext>
            </a:extLst>
          </p:cNvPr>
          <p:cNvPicPr>
            <a:picLocks noChangeAspect="1"/>
          </p:cNvPicPr>
          <p:nvPr/>
        </p:nvPicPr>
        <p:blipFill>
          <a:blip r:embed="rId5"/>
          <a:stretch>
            <a:fillRect/>
          </a:stretch>
        </p:blipFill>
        <p:spPr>
          <a:xfrm>
            <a:off x="6364843" y="2722947"/>
            <a:ext cx="2667000" cy="2000250"/>
          </a:xfrm>
          <a:prstGeom prst="rect">
            <a:avLst/>
          </a:prstGeom>
        </p:spPr>
      </p:pic>
      <p:pic>
        <p:nvPicPr>
          <p:cNvPr id="8" name="Picture 7">
            <a:extLst>
              <a:ext uri="{FF2B5EF4-FFF2-40B4-BE49-F238E27FC236}">
                <a16:creationId xmlns:a16="http://schemas.microsoft.com/office/drawing/2014/main" id="{169B971C-B873-4472-88BD-B849E5A4B153}"/>
              </a:ext>
            </a:extLst>
          </p:cNvPr>
          <p:cNvPicPr>
            <a:picLocks noChangeAspect="1"/>
          </p:cNvPicPr>
          <p:nvPr/>
        </p:nvPicPr>
        <p:blipFill rotWithShape="1">
          <a:blip r:embed="rId6"/>
          <a:srcRect l="6500" t="6889" r="9833" b="12573"/>
          <a:stretch/>
        </p:blipFill>
        <p:spPr>
          <a:xfrm>
            <a:off x="9743120" y="2843756"/>
            <a:ext cx="2194560" cy="1584349"/>
          </a:xfrm>
          <a:prstGeom prst="rect">
            <a:avLst/>
          </a:prstGeom>
        </p:spPr>
      </p:pic>
      <p:pic>
        <p:nvPicPr>
          <p:cNvPr id="9" name="Picture 8">
            <a:extLst>
              <a:ext uri="{FF2B5EF4-FFF2-40B4-BE49-F238E27FC236}">
                <a16:creationId xmlns:a16="http://schemas.microsoft.com/office/drawing/2014/main" id="{CD90600E-BBA7-48BD-B048-84492D1D9A5C}"/>
              </a:ext>
            </a:extLst>
          </p:cNvPr>
          <p:cNvPicPr>
            <a:picLocks noChangeAspect="1"/>
          </p:cNvPicPr>
          <p:nvPr/>
        </p:nvPicPr>
        <p:blipFill rotWithShape="1">
          <a:blip r:embed="rId7"/>
          <a:srcRect l="22317" t="15556" r="16549" b="9794"/>
          <a:stretch/>
        </p:blipFill>
        <p:spPr>
          <a:xfrm>
            <a:off x="9969936" y="4717606"/>
            <a:ext cx="1752125" cy="1850893"/>
          </a:xfrm>
          <a:prstGeom prst="rect">
            <a:avLst/>
          </a:prstGeom>
        </p:spPr>
      </p:pic>
    </p:spTree>
    <p:extLst>
      <p:ext uri="{BB962C8B-B14F-4D97-AF65-F5344CB8AC3E}">
        <p14:creationId xmlns:p14="http://schemas.microsoft.com/office/powerpoint/2010/main" val="40856916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817E3C-6EF8-43E8-8A2D-B2F3A2E76782}"/>
              </a:ext>
            </a:extLst>
          </p:cNvPr>
          <p:cNvSpPr/>
          <p:nvPr/>
        </p:nvSpPr>
        <p:spPr>
          <a:xfrm>
            <a:off x="5296847" y="-54709"/>
            <a:ext cx="1598323"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Mites</a:t>
            </a:r>
          </a:p>
        </p:txBody>
      </p:sp>
      <p:sp>
        <p:nvSpPr>
          <p:cNvPr id="12" name="Rectangle 11">
            <a:extLst>
              <a:ext uri="{FF2B5EF4-FFF2-40B4-BE49-F238E27FC236}">
                <a16:creationId xmlns:a16="http://schemas.microsoft.com/office/drawing/2014/main" id="{B8D6F972-8B22-40BF-AC74-A3C19173F954}"/>
              </a:ext>
            </a:extLst>
          </p:cNvPr>
          <p:cNvSpPr/>
          <p:nvPr/>
        </p:nvSpPr>
        <p:spPr>
          <a:xfrm>
            <a:off x="108769" y="776288"/>
            <a:ext cx="5188078" cy="6001643"/>
          </a:xfrm>
          <a:prstGeom prst="rect">
            <a:avLst/>
          </a:prstGeom>
        </p:spPr>
        <p:txBody>
          <a:bodyPr wrap="square">
            <a:spAutoFit/>
          </a:bodyPr>
          <a:lstStyle/>
          <a:p>
            <a:r>
              <a:rPr lang="en-US" sz="3200" b="1" dirty="0" err="1"/>
              <a:t>Twospotted</a:t>
            </a:r>
            <a:r>
              <a:rPr lang="en-US" sz="3200" b="1" dirty="0"/>
              <a:t> spider mite </a:t>
            </a:r>
            <a:r>
              <a:rPr lang="en-US" sz="3200" dirty="0"/>
              <a:t>(</a:t>
            </a:r>
            <a:r>
              <a:rPr lang="en-US" sz="3200" i="1" dirty="0" err="1"/>
              <a:t>Tetranychus</a:t>
            </a:r>
            <a:r>
              <a:rPr lang="en-US" sz="3200" i="1" dirty="0"/>
              <a:t> </a:t>
            </a:r>
            <a:r>
              <a:rPr lang="en-US" sz="3200" i="1" dirty="0" err="1"/>
              <a:t>urticae</a:t>
            </a:r>
            <a:r>
              <a:rPr lang="en-US" sz="3200" dirty="0"/>
              <a:t>) - Adults are 0.4 to 0.5 mm long, Actively feeding females are clear to greenish with dark spots on the body.</a:t>
            </a:r>
          </a:p>
          <a:p>
            <a:r>
              <a:rPr lang="en-US" sz="3200" b="1" dirty="0"/>
              <a:t>Damage</a:t>
            </a:r>
            <a:r>
              <a:rPr lang="en-US" sz="3200" dirty="0"/>
              <a:t>: Feed on leaf underside causing stippling, wilt, desiccation, abscission, distortion. Webbing</a:t>
            </a:r>
          </a:p>
          <a:p>
            <a:r>
              <a:rPr lang="en-US" sz="3200" b="1" dirty="0"/>
              <a:t>Control</a:t>
            </a:r>
            <a:r>
              <a:rPr lang="en-US" sz="3200" dirty="0"/>
              <a:t>: Predatory mites, Neem, abamectin</a:t>
            </a:r>
          </a:p>
        </p:txBody>
      </p:sp>
      <p:pic>
        <p:nvPicPr>
          <p:cNvPr id="13" name="Picture 12">
            <a:extLst>
              <a:ext uri="{FF2B5EF4-FFF2-40B4-BE49-F238E27FC236}">
                <a16:creationId xmlns:a16="http://schemas.microsoft.com/office/drawing/2014/main" id="{DD66024D-3CEA-4D82-AC3F-41E03F08CA88}"/>
              </a:ext>
            </a:extLst>
          </p:cNvPr>
          <p:cNvPicPr>
            <a:picLocks noChangeAspect="1"/>
          </p:cNvPicPr>
          <p:nvPr/>
        </p:nvPicPr>
        <p:blipFill>
          <a:blip r:embed="rId3"/>
          <a:stretch>
            <a:fillRect/>
          </a:stretch>
        </p:blipFill>
        <p:spPr>
          <a:xfrm>
            <a:off x="8890445" y="958334"/>
            <a:ext cx="3084195" cy="2064355"/>
          </a:xfrm>
          <a:prstGeom prst="rect">
            <a:avLst/>
          </a:prstGeom>
        </p:spPr>
      </p:pic>
      <p:pic>
        <p:nvPicPr>
          <p:cNvPr id="14" name="Picture 13">
            <a:extLst>
              <a:ext uri="{FF2B5EF4-FFF2-40B4-BE49-F238E27FC236}">
                <a16:creationId xmlns:a16="http://schemas.microsoft.com/office/drawing/2014/main" id="{A1D1CBCA-55C7-439A-8461-A56D427E81CD}"/>
              </a:ext>
            </a:extLst>
          </p:cNvPr>
          <p:cNvPicPr>
            <a:picLocks noChangeAspect="1"/>
          </p:cNvPicPr>
          <p:nvPr/>
        </p:nvPicPr>
        <p:blipFill>
          <a:blip r:embed="rId4"/>
          <a:stretch>
            <a:fillRect/>
          </a:stretch>
        </p:blipFill>
        <p:spPr>
          <a:xfrm>
            <a:off x="8507540" y="4177606"/>
            <a:ext cx="3467100" cy="2600325"/>
          </a:xfrm>
          <a:prstGeom prst="rect">
            <a:avLst/>
          </a:prstGeom>
        </p:spPr>
      </p:pic>
      <p:pic>
        <p:nvPicPr>
          <p:cNvPr id="15" name="Picture 14">
            <a:extLst>
              <a:ext uri="{FF2B5EF4-FFF2-40B4-BE49-F238E27FC236}">
                <a16:creationId xmlns:a16="http://schemas.microsoft.com/office/drawing/2014/main" id="{7F92EBA3-5E62-43C1-BA0F-02BFAA59E6EB}"/>
              </a:ext>
            </a:extLst>
          </p:cNvPr>
          <p:cNvPicPr>
            <a:picLocks noChangeAspect="1"/>
          </p:cNvPicPr>
          <p:nvPr/>
        </p:nvPicPr>
        <p:blipFill>
          <a:blip r:embed="rId5"/>
          <a:stretch>
            <a:fillRect/>
          </a:stretch>
        </p:blipFill>
        <p:spPr>
          <a:xfrm>
            <a:off x="5360096" y="1380231"/>
            <a:ext cx="3467100" cy="2600325"/>
          </a:xfrm>
          <a:prstGeom prst="rect">
            <a:avLst/>
          </a:prstGeom>
        </p:spPr>
      </p:pic>
    </p:spTree>
    <p:extLst>
      <p:ext uri="{BB962C8B-B14F-4D97-AF65-F5344CB8AC3E}">
        <p14:creationId xmlns:p14="http://schemas.microsoft.com/office/powerpoint/2010/main" val="1092935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955727-2715-47C9-A868-DFE5A7BCF09B}"/>
              </a:ext>
            </a:extLst>
          </p:cNvPr>
          <p:cNvSpPr txBox="1"/>
          <p:nvPr/>
        </p:nvSpPr>
        <p:spPr>
          <a:xfrm>
            <a:off x="982980" y="0"/>
            <a:ext cx="10226040" cy="830997"/>
          </a:xfrm>
          <a:prstGeom prst="rect">
            <a:avLst/>
          </a:prstGeom>
          <a:noFill/>
        </p:spPr>
        <p:txBody>
          <a:bodyPr wrap="square" rtlCol="0">
            <a:spAutoFit/>
          </a:bodyPr>
          <a:lstStyle/>
          <a:p>
            <a:pPr algn="ctr"/>
            <a:r>
              <a:rPr lang="en-US" sz="4800" dirty="0"/>
              <a:t>Solanaceous Vegetable Diseases</a:t>
            </a:r>
          </a:p>
        </p:txBody>
      </p:sp>
      <p:sp>
        <p:nvSpPr>
          <p:cNvPr id="4" name="TextBox 3">
            <a:extLst>
              <a:ext uri="{FF2B5EF4-FFF2-40B4-BE49-F238E27FC236}">
                <a16:creationId xmlns:a16="http://schemas.microsoft.com/office/drawing/2014/main" id="{980C74BB-C092-4A95-91C5-7818B2C12EDE}"/>
              </a:ext>
            </a:extLst>
          </p:cNvPr>
          <p:cNvSpPr txBox="1"/>
          <p:nvPr/>
        </p:nvSpPr>
        <p:spPr>
          <a:xfrm>
            <a:off x="1184910" y="1273522"/>
            <a:ext cx="9822180" cy="5078313"/>
          </a:xfrm>
          <a:prstGeom prst="rect">
            <a:avLst/>
          </a:prstGeom>
          <a:noFill/>
        </p:spPr>
        <p:txBody>
          <a:bodyPr wrap="square" rtlCol="0">
            <a:spAutoFit/>
          </a:bodyPr>
          <a:lstStyle/>
          <a:p>
            <a:r>
              <a:rPr lang="en-US" sz="3600" dirty="0"/>
              <a:t>Tomato – American </a:t>
            </a:r>
            <a:r>
              <a:rPr lang="en-US" sz="3600" dirty="0" err="1"/>
              <a:t>Phytopathological</a:t>
            </a:r>
            <a:r>
              <a:rPr lang="en-US" sz="3600" dirty="0"/>
              <a:t> Society lists: </a:t>
            </a:r>
          </a:p>
          <a:p>
            <a:r>
              <a:rPr lang="en-US" sz="3600" dirty="0"/>
              <a:t>Bacterial – 13</a:t>
            </a:r>
          </a:p>
          <a:p>
            <a:r>
              <a:rPr lang="en-US" sz="3600" dirty="0"/>
              <a:t>Phytoplasma - 3</a:t>
            </a:r>
          </a:p>
          <a:p>
            <a:r>
              <a:rPr lang="en-US" sz="3600" dirty="0"/>
              <a:t>Fungal – 33</a:t>
            </a:r>
          </a:p>
          <a:p>
            <a:r>
              <a:rPr lang="en-US" sz="3600" dirty="0"/>
              <a:t>Viral – 20</a:t>
            </a:r>
          </a:p>
          <a:p>
            <a:r>
              <a:rPr lang="en-US" sz="3600" dirty="0"/>
              <a:t>Viroid - 6</a:t>
            </a:r>
          </a:p>
          <a:p>
            <a:r>
              <a:rPr lang="en-US" sz="3600" dirty="0"/>
              <a:t>Nematode – 4</a:t>
            </a:r>
          </a:p>
          <a:p>
            <a:endParaRPr lang="en-US" sz="3600" dirty="0"/>
          </a:p>
          <a:p>
            <a:r>
              <a:rPr lang="en-US" sz="3600" dirty="0"/>
              <a:t>We will only highlight some common ones.</a:t>
            </a:r>
          </a:p>
        </p:txBody>
      </p:sp>
    </p:spTree>
    <p:extLst>
      <p:ext uri="{BB962C8B-B14F-4D97-AF65-F5344CB8AC3E}">
        <p14:creationId xmlns:p14="http://schemas.microsoft.com/office/powerpoint/2010/main" val="4277825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7967FA-93A1-4958-8F5D-46C0E8EC2962}"/>
              </a:ext>
            </a:extLst>
          </p:cNvPr>
          <p:cNvSpPr txBox="1"/>
          <p:nvPr/>
        </p:nvSpPr>
        <p:spPr>
          <a:xfrm>
            <a:off x="1950720" y="0"/>
            <a:ext cx="8290560" cy="830997"/>
          </a:xfrm>
          <a:prstGeom prst="rect">
            <a:avLst/>
          </a:prstGeom>
          <a:noFill/>
        </p:spPr>
        <p:txBody>
          <a:bodyPr wrap="square" rtlCol="0">
            <a:spAutoFit/>
          </a:bodyPr>
          <a:lstStyle/>
          <a:p>
            <a:pPr algn="ctr"/>
            <a:r>
              <a:rPr lang="en-US" sz="4800" dirty="0"/>
              <a:t>Common Diseases</a:t>
            </a:r>
          </a:p>
        </p:txBody>
      </p:sp>
      <p:sp>
        <p:nvSpPr>
          <p:cNvPr id="3" name="Rectangle 2">
            <a:extLst>
              <a:ext uri="{FF2B5EF4-FFF2-40B4-BE49-F238E27FC236}">
                <a16:creationId xmlns:a16="http://schemas.microsoft.com/office/drawing/2014/main" id="{8C38084B-F6A0-4F7A-AD57-289B5E45B7CF}"/>
              </a:ext>
            </a:extLst>
          </p:cNvPr>
          <p:cNvSpPr/>
          <p:nvPr/>
        </p:nvSpPr>
        <p:spPr>
          <a:xfrm>
            <a:off x="242058" y="734437"/>
            <a:ext cx="5649167" cy="6124754"/>
          </a:xfrm>
          <a:prstGeom prst="rect">
            <a:avLst/>
          </a:prstGeom>
        </p:spPr>
        <p:txBody>
          <a:bodyPr wrap="square">
            <a:spAutoFit/>
          </a:bodyPr>
          <a:lstStyle/>
          <a:p>
            <a:r>
              <a:rPr lang="en-US" sz="2800" b="1" dirty="0"/>
              <a:t>Early blight </a:t>
            </a:r>
            <a:r>
              <a:rPr lang="en-US" sz="2800" dirty="0"/>
              <a:t>(</a:t>
            </a:r>
            <a:r>
              <a:rPr lang="en-US" sz="2800" i="1" dirty="0"/>
              <a:t>Alternaria </a:t>
            </a:r>
            <a:r>
              <a:rPr lang="en-US" sz="2800" i="1" dirty="0" err="1"/>
              <a:t>solani</a:t>
            </a:r>
            <a:r>
              <a:rPr lang="en-US" sz="2800" i="1" dirty="0"/>
              <a:t>, Alternaria </a:t>
            </a:r>
            <a:r>
              <a:rPr lang="en-US" sz="2800" i="1" dirty="0" err="1"/>
              <a:t>alternata</a:t>
            </a:r>
            <a:r>
              <a:rPr lang="en-US" sz="2800" dirty="0"/>
              <a:t>)- Tomato and Potato.  </a:t>
            </a:r>
          </a:p>
          <a:p>
            <a:r>
              <a:rPr lang="en-US" sz="2800" b="1" dirty="0"/>
              <a:t>Symptoms</a:t>
            </a:r>
            <a:r>
              <a:rPr lang="en-US" sz="2800" dirty="0"/>
              <a:t>: Affects stems, leaves and fruit. Symptoms usually start at the bottom of the plant. Typical symptoms are irregular-shaped brown spots with dark, concentric rings frequently surrounded by a yellow halo. Spots (cankers) on the stem are elongated and can girdle the stem causing the stem to collapse. </a:t>
            </a:r>
            <a:r>
              <a:rPr lang="en-US" sz="2800" b="1" dirty="0"/>
              <a:t>Control</a:t>
            </a:r>
            <a:r>
              <a:rPr lang="en-US" sz="2800" dirty="0"/>
              <a:t>: Resistant varieties. Improving. Mancozeb. Chlorothalonil.</a:t>
            </a:r>
          </a:p>
        </p:txBody>
      </p:sp>
      <p:pic>
        <p:nvPicPr>
          <p:cNvPr id="7" name="Picture 6">
            <a:extLst>
              <a:ext uri="{FF2B5EF4-FFF2-40B4-BE49-F238E27FC236}">
                <a16:creationId xmlns:a16="http://schemas.microsoft.com/office/drawing/2014/main" id="{26ED576C-7E74-4E73-9237-C2596C15B2EA}"/>
              </a:ext>
            </a:extLst>
          </p:cNvPr>
          <p:cNvPicPr>
            <a:picLocks noChangeAspect="1"/>
          </p:cNvPicPr>
          <p:nvPr/>
        </p:nvPicPr>
        <p:blipFill>
          <a:blip r:embed="rId3"/>
          <a:stretch>
            <a:fillRect/>
          </a:stretch>
        </p:blipFill>
        <p:spPr>
          <a:xfrm>
            <a:off x="9138806" y="830998"/>
            <a:ext cx="2811136" cy="2105638"/>
          </a:xfrm>
          <a:prstGeom prst="rect">
            <a:avLst/>
          </a:prstGeom>
        </p:spPr>
      </p:pic>
      <p:pic>
        <p:nvPicPr>
          <p:cNvPr id="8" name="Picture 7">
            <a:extLst>
              <a:ext uri="{FF2B5EF4-FFF2-40B4-BE49-F238E27FC236}">
                <a16:creationId xmlns:a16="http://schemas.microsoft.com/office/drawing/2014/main" id="{04F7A64B-D022-4D6C-B09A-ABED4E6CCDB0}"/>
              </a:ext>
            </a:extLst>
          </p:cNvPr>
          <p:cNvPicPr>
            <a:picLocks noChangeAspect="1"/>
          </p:cNvPicPr>
          <p:nvPr/>
        </p:nvPicPr>
        <p:blipFill>
          <a:blip r:embed="rId4"/>
          <a:stretch>
            <a:fillRect/>
          </a:stretch>
        </p:blipFill>
        <p:spPr>
          <a:xfrm>
            <a:off x="6096000" y="959281"/>
            <a:ext cx="2773680" cy="1872234"/>
          </a:xfrm>
          <a:prstGeom prst="rect">
            <a:avLst/>
          </a:prstGeom>
        </p:spPr>
      </p:pic>
      <p:pic>
        <p:nvPicPr>
          <p:cNvPr id="9" name="Picture 8">
            <a:extLst>
              <a:ext uri="{FF2B5EF4-FFF2-40B4-BE49-F238E27FC236}">
                <a16:creationId xmlns:a16="http://schemas.microsoft.com/office/drawing/2014/main" id="{2C4C1824-E47E-4AFB-944F-4D2B13EDDD0A}"/>
              </a:ext>
            </a:extLst>
          </p:cNvPr>
          <p:cNvPicPr>
            <a:picLocks noChangeAspect="1"/>
          </p:cNvPicPr>
          <p:nvPr/>
        </p:nvPicPr>
        <p:blipFill>
          <a:blip r:embed="rId5"/>
          <a:stretch>
            <a:fillRect/>
          </a:stretch>
        </p:blipFill>
        <p:spPr>
          <a:xfrm>
            <a:off x="9203385" y="3465421"/>
            <a:ext cx="2807517" cy="2105638"/>
          </a:xfrm>
          <a:prstGeom prst="rect">
            <a:avLst/>
          </a:prstGeom>
        </p:spPr>
      </p:pic>
      <p:pic>
        <p:nvPicPr>
          <p:cNvPr id="10" name="Picture 9">
            <a:extLst>
              <a:ext uri="{FF2B5EF4-FFF2-40B4-BE49-F238E27FC236}">
                <a16:creationId xmlns:a16="http://schemas.microsoft.com/office/drawing/2014/main" id="{4EF01B1D-630B-4F40-92B4-A636FC6E9520}"/>
              </a:ext>
            </a:extLst>
          </p:cNvPr>
          <p:cNvPicPr>
            <a:picLocks noChangeAspect="1"/>
          </p:cNvPicPr>
          <p:nvPr/>
        </p:nvPicPr>
        <p:blipFill>
          <a:blip r:embed="rId6"/>
          <a:stretch>
            <a:fillRect/>
          </a:stretch>
        </p:blipFill>
        <p:spPr>
          <a:xfrm>
            <a:off x="5891226" y="3756659"/>
            <a:ext cx="3213089" cy="2142059"/>
          </a:xfrm>
          <a:prstGeom prst="rect">
            <a:avLst/>
          </a:prstGeom>
        </p:spPr>
      </p:pic>
    </p:spTree>
    <p:extLst>
      <p:ext uri="{BB962C8B-B14F-4D97-AF65-F5344CB8AC3E}">
        <p14:creationId xmlns:p14="http://schemas.microsoft.com/office/powerpoint/2010/main" val="2959767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CF4C48-78DB-434F-B7D2-FA98029373DC}"/>
              </a:ext>
            </a:extLst>
          </p:cNvPr>
          <p:cNvSpPr txBox="1"/>
          <p:nvPr/>
        </p:nvSpPr>
        <p:spPr>
          <a:xfrm>
            <a:off x="2468880" y="-137160"/>
            <a:ext cx="725424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Common Diseases</a:t>
            </a:r>
          </a:p>
        </p:txBody>
      </p:sp>
      <p:sp>
        <p:nvSpPr>
          <p:cNvPr id="4" name="Rectangle 3">
            <a:extLst>
              <a:ext uri="{FF2B5EF4-FFF2-40B4-BE49-F238E27FC236}">
                <a16:creationId xmlns:a16="http://schemas.microsoft.com/office/drawing/2014/main" id="{8BB96C75-E9A1-4C0B-B08C-2786574EB5B0}"/>
              </a:ext>
            </a:extLst>
          </p:cNvPr>
          <p:cNvSpPr/>
          <p:nvPr/>
        </p:nvSpPr>
        <p:spPr>
          <a:xfrm>
            <a:off x="0" y="693837"/>
            <a:ext cx="6076550" cy="600164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Late blight </a:t>
            </a:r>
            <a:r>
              <a:rPr kumimoji="0" lang="en-US" sz="320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3200" i="1" u="none" strike="noStrike" kern="1200" cap="none" spc="0" normalizeH="0" baseline="0" noProof="0" dirty="0" err="1">
                <a:ln>
                  <a:noFill/>
                </a:ln>
                <a:solidFill>
                  <a:prstClr val="black"/>
                </a:solidFill>
                <a:effectLst/>
                <a:uLnTx/>
                <a:uFillTx/>
                <a:latin typeface="Calibri" panose="020F0502020204030204"/>
                <a:ea typeface="+mn-ea"/>
                <a:cs typeface="+mn-cs"/>
              </a:rPr>
              <a:t>Phytohthora</a:t>
            </a:r>
            <a:r>
              <a:rPr kumimoji="0" lang="en-US" sz="320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i="1" u="none" strike="noStrike" kern="1200" cap="none" spc="0" normalizeH="0" baseline="0" noProof="0" dirty="0" err="1">
                <a:ln>
                  <a:noFill/>
                </a:ln>
                <a:solidFill>
                  <a:prstClr val="black"/>
                </a:solidFill>
                <a:effectLst/>
                <a:uLnTx/>
                <a:uFillTx/>
                <a:latin typeface="Calibri" panose="020F0502020204030204"/>
                <a:ea typeface="+mn-ea"/>
                <a:cs typeface="+mn-cs"/>
              </a:rPr>
              <a:t>infestans</a:t>
            </a:r>
            <a:r>
              <a:rPr kumimoji="0" lang="en-US" sz="320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sz="3200" dirty="0">
                <a:solidFill>
                  <a:prstClr val="black"/>
                </a:solidFill>
                <a:latin typeface="Calibri" panose="020F0502020204030204"/>
              </a:rPr>
              <a:t>T</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omato</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and Potato.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Symptoms</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appear on all aboveground plant parts and tubers. Irregular, water-soaked, dark necrotic lesions. Rapidly enlarges to entire leaf.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a:solidFill>
                  <a:prstClr val="black"/>
                </a:solidFill>
                <a:latin typeface="Calibri" panose="020F0502020204030204"/>
              </a:rPr>
              <a:t>Control</a:t>
            </a:r>
            <a:r>
              <a:rPr lang="en-US" sz="3200" dirty="0">
                <a:solidFill>
                  <a:prstClr val="black"/>
                </a:solidFill>
                <a:latin typeface="Calibri" panose="020F0502020204030204"/>
              </a:rPr>
              <a:t>: </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Remove and destroy any infected plants. Resistant varieties. Chlorothalonil</a:t>
            </a:r>
            <a:r>
              <a:rPr lang="en-US" sz="3200" dirty="0">
                <a:solidFill>
                  <a:prstClr val="black"/>
                </a:solidFill>
                <a:latin typeface="Calibri" panose="020F0502020204030204"/>
              </a:rPr>
              <a: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Mancozeb. copper or a combination of mancozeb plus copper. </a:t>
            </a:r>
          </a:p>
        </p:txBody>
      </p:sp>
      <p:pic>
        <p:nvPicPr>
          <p:cNvPr id="5" name="Picture 4">
            <a:extLst>
              <a:ext uri="{FF2B5EF4-FFF2-40B4-BE49-F238E27FC236}">
                <a16:creationId xmlns:a16="http://schemas.microsoft.com/office/drawing/2014/main" id="{3857D142-31E9-463A-9610-7009AC80DCEE}"/>
              </a:ext>
            </a:extLst>
          </p:cNvPr>
          <p:cNvPicPr>
            <a:picLocks noChangeAspect="1"/>
          </p:cNvPicPr>
          <p:nvPr/>
        </p:nvPicPr>
        <p:blipFill>
          <a:blip r:embed="rId4"/>
          <a:stretch>
            <a:fillRect/>
          </a:stretch>
        </p:blipFill>
        <p:spPr>
          <a:xfrm>
            <a:off x="9477773" y="1524000"/>
            <a:ext cx="2543175" cy="1905000"/>
          </a:xfrm>
          <a:prstGeom prst="rect">
            <a:avLst/>
          </a:prstGeom>
        </p:spPr>
      </p:pic>
      <p:pic>
        <p:nvPicPr>
          <p:cNvPr id="6" name="Picture 5">
            <a:extLst>
              <a:ext uri="{FF2B5EF4-FFF2-40B4-BE49-F238E27FC236}">
                <a16:creationId xmlns:a16="http://schemas.microsoft.com/office/drawing/2014/main" id="{D5777FC7-837B-4B15-9521-69018BA61A64}"/>
              </a:ext>
            </a:extLst>
          </p:cNvPr>
          <p:cNvPicPr>
            <a:picLocks noChangeAspect="1"/>
          </p:cNvPicPr>
          <p:nvPr/>
        </p:nvPicPr>
        <p:blipFill>
          <a:blip r:embed="rId5"/>
          <a:stretch>
            <a:fillRect/>
          </a:stretch>
        </p:blipFill>
        <p:spPr>
          <a:xfrm>
            <a:off x="9376009" y="3822151"/>
            <a:ext cx="2644939" cy="1877907"/>
          </a:xfrm>
          <a:prstGeom prst="rect">
            <a:avLst/>
          </a:prstGeom>
        </p:spPr>
      </p:pic>
      <p:pic>
        <p:nvPicPr>
          <p:cNvPr id="7" name="Picture 6">
            <a:extLst>
              <a:ext uri="{FF2B5EF4-FFF2-40B4-BE49-F238E27FC236}">
                <a16:creationId xmlns:a16="http://schemas.microsoft.com/office/drawing/2014/main" id="{472881DD-9C29-4FB9-B887-8B490B8E4AA6}"/>
              </a:ext>
            </a:extLst>
          </p:cNvPr>
          <p:cNvPicPr>
            <a:picLocks noChangeAspect="1"/>
          </p:cNvPicPr>
          <p:nvPr/>
        </p:nvPicPr>
        <p:blipFill>
          <a:blip r:embed="rId6"/>
          <a:stretch>
            <a:fillRect/>
          </a:stretch>
        </p:blipFill>
        <p:spPr>
          <a:xfrm>
            <a:off x="6030931" y="617637"/>
            <a:ext cx="3284849" cy="2290412"/>
          </a:xfrm>
          <a:prstGeom prst="rect">
            <a:avLst/>
          </a:prstGeom>
        </p:spPr>
      </p:pic>
      <p:pic>
        <p:nvPicPr>
          <p:cNvPr id="8" name="Picture 7">
            <a:extLst>
              <a:ext uri="{FF2B5EF4-FFF2-40B4-BE49-F238E27FC236}">
                <a16:creationId xmlns:a16="http://schemas.microsoft.com/office/drawing/2014/main" id="{BDCABB3B-9E4F-47A4-98A7-4FF29C51C27D}"/>
              </a:ext>
            </a:extLst>
          </p:cNvPr>
          <p:cNvPicPr>
            <a:picLocks noChangeAspect="1"/>
          </p:cNvPicPr>
          <p:nvPr/>
        </p:nvPicPr>
        <p:blipFill rotWithShape="1">
          <a:blip r:embed="rId7"/>
          <a:srcRect l="16800" t="8400" r="16450"/>
          <a:stretch/>
        </p:blipFill>
        <p:spPr>
          <a:xfrm>
            <a:off x="6030931" y="3082587"/>
            <a:ext cx="3284849" cy="3380811"/>
          </a:xfrm>
          <a:prstGeom prst="rect">
            <a:avLst/>
          </a:prstGeom>
        </p:spPr>
      </p:pic>
    </p:spTree>
    <p:extLst>
      <p:ext uri="{BB962C8B-B14F-4D97-AF65-F5344CB8AC3E}">
        <p14:creationId xmlns:p14="http://schemas.microsoft.com/office/powerpoint/2010/main" val="3065995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CF4C48-78DB-434F-B7D2-FA98029373DC}"/>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8BB96C75-E9A1-4C0B-B08C-2786574EB5B0}"/>
              </a:ext>
            </a:extLst>
          </p:cNvPr>
          <p:cNvSpPr/>
          <p:nvPr/>
        </p:nvSpPr>
        <p:spPr>
          <a:xfrm>
            <a:off x="-1" y="552450"/>
            <a:ext cx="6535071" cy="6124754"/>
          </a:xfrm>
          <a:prstGeom prst="rect">
            <a:avLst/>
          </a:prstGeom>
        </p:spPr>
        <p:txBody>
          <a:bodyPr wrap="square">
            <a:spAutoFit/>
          </a:bodyPr>
          <a:lstStyle/>
          <a:p>
            <a:r>
              <a:rPr lang="en-US" sz="2800" b="1" dirty="0"/>
              <a:t>Southern blight</a:t>
            </a:r>
            <a:r>
              <a:rPr lang="en-US" sz="2800" dirty="0"/>
              <a:t> (</a:t>
            </a:r>
            <a:r>
              <a:rPr lang="en-US" sz="2800" i="1" dirty="0"/>
              <a:t>Sclerotium </a:t>
            </a:r>
            <a:r>
              <a:rPr lang="en-US" sz="2800" i="1" dirty="0" err="1"/>
              <a:t>rolfsii</a:t>
            </a:r>
            <a:r>
              <a:rPr lang="en-US" sz="2800" dirty="0"/>
              <a:t>)</a:t>
            </a:r>
            <a:r>
              <a:rPr lang="en-US" sz="2800" b="1" dirty="0"/>
              <a:t> </a:t>
            </a:r>
            <a:r>
              <a:rPr lang="en-US" sz="2800" dirty="0"/>
              <a:t>a soil-borne fungus. Tomato, potato, pepper, eggplant.</a:t>
            </a:r>
          </a:p>
          <a:p>
            <a:r>
              <a:rPr lang="en-US" sz="2800" b="1" dirty="0"/>
              <a:t>Symptoms</a:t>
            </a:r>
            <a:r>
              <a:rPr lang="en-US" sz="2800" dirty="0"/>
              <a:t>: Attacks the crown of the plant at the soil line causing stem girdling, plant wilting. White fungal growth at the base of the plant and the nearby soil. In later stages, the fungus develops mustard seed-like structures (sclerotia) on the stem near the soil line. </a:t>
            </a:r>
          </a:p>
          <a:p>
            <a:r>
              <a:rPr lang="en-US" sz="2800" b="1" dirty="0"/>
              <a:t>Control</a:t>
            </a:r>
            <a:r>
              <a:rPr lang="en-US" sz="2800" dirty="0"/>
              <a:t>: No fungicides registered use. When symptoms are first observed, remove and discard the affected plants along with the associated topsoil. Soil solarization.</a:t>
            </a:r>
          </a:p>
        </p:txBody>
      </p:sp>
      <p:pic>
        <p:nvPicPr>
          <p:cNvPr id="2" name="Picture 1">
            <a:extLst>
              <a:ext uri="{FF2B5EF4-FFF2-40B4-BE49-F238E27FC236}">
                <a16:creationId xmlns:a16="http://schemas.microsoft.com/office/drawing/2014/main" id="{6A0C1C2C-F3EB-4639-AE1B-37977148368C}"/>
              </a:ext>
            </a:extLst>
          </p:cNvPr>
          <p:cNvPicPr>
            <a:picLocks noChangeAspect="1"/>
          </p:cNvPicPr>
          <p:nvPr/>
        </p:nvPicPr>
        <p:blipFill>
          <a:blip r:embed="rId4"/>
          <a:stretch>
            <a:fillRect/>
          </a:stretch>
        </p:blipFill>
        <p:spPr>
          <a:xfrm>
            <a:off x="9429688" y="802553"/>
            <a:ext cx="2762311" cy="2071733"/>
          </a:xfrm>
          <a:prstGeom prst="rect">
            <a:avLst/>
          </a:prstGeom>
        </p:spPr>
      </p:pic>
      <p:pic>
        <p:nvPicPr>
          <p:cNvPr id="9" name="Picture 8">
            <a:extLst>
              <a:ext uri="{FF2B5EF4-FFF2-40B4-BE49-F238E27FC236}">
                <a16:creationId xmlns:a16="http://schemas.microsoft.com/office/drawing/2014/main" id="{A11D9758-D69F-48C0-B4A8-0D9468F681FF}"/>
              </a:ext>
            </a:extLst>
          </p:cNvPr>
          <p:cNvPicPr>
            <a:picLocks noChangeAspect="1"/>
          </p:cNvPicPr>
          <p:nvPr/>
        </p:nvPicPr>
        <p:blipFill>
          <a:blip r:embed="rId5"/>
          <a:stretch>
            <a:fillRect/>
          </a:stretch>
        </p:blipFill>
        <p:spPr>
          <a:xfrm>
            <a:off x="9429690" y="3215640"/>
            <a:ext cx="2762310" cy="2758680"/>
          </a:xfrm>
          <a:prstGeom prst="rect">
            <a:avLst/>
          </a:prstGeom>
        </p:spPr>
      </p:pic>
      <p:pic>
        <p:nvPicPr>
          <p:cNvPr id="10" name="Picture 9">
            <a:extLst>
              <a:ext uri="{FF2B5EF4-FFF2-40B4-BE49-F238E27FC236}">
                <a16:creationId xmlns:a16="http://schemas.microsoft.com/office/drawing/2014/main" id="{091AB12D-2CC1-473D-A6D8-441B46DD9D88}"/>
              </a:ext>
            </a:extLst>
          </p:cNvPr>
          <p:cNvPicPr>
            <a:picLocks noChangeAspect="1"/>
          </p:cNvPicPr>
          <p:nvPr/>
        </p:nvPicPr>
        <p:blipFill>
          <a:blip r:embed="rId6"/>
          <a:stretch>
            <a:fillRect/>
          </a:stretch>
        </p:blipFill>
        <p:spPr>
          <a:xfrm>
            <a:off x="6535071" y="1929859"/>
            <a:ext cx="2806065" cy="3741420"/>
          </a:xfrm>
          <a:prstGeom prst="rect">
            <a:avLst/>
          </a:prstGeom>
        </p:spPr>
      </p:pic>
    </p:spTree>
    <p:extLst>
      <p:ext uri="{BB962C8B-B14F-4D97-AF65-F5344CB8AC3E}">
        <p14:creationId xmlns:p14="http://schemas.microsoft.com/office/powerpoint/2010/main" val="3006525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B61047-4333-4477-9FAE-4439779D788D}"/>
              </a:ext>
            </a:extLst>
          </p:cNvPr>
          <p:cNvPicPr>
            <a:picLocks noChangeAspect="1"/>
          </p:cNvPicPr>
          <p:nvPr/>
        </p:nvPicPr>
        <p:blipFill>
          <a:blip r:embed="rId3"/>
          <a:stretch>
            <a:fillRect/>
          </a:stretch>
        </p:blipFill>
        <p:spPr>
          <a:xfrm>
            <a:off x="9711898" y="278338"/>
            <a:ext cx="2480102" cy="2480102"/>
          </a:xfrm>
          <a:prstGeom prst="rect">
            <a:avLst/>
          </a:prstGeom>
        </p:spPr>
      </p:pic>
      <p:sp>
        <p:nvSpPr>
          <p:cNvPr id="4" name="TextBox 3">
            <a:extLst>
              <a:ext uri="{FF2B5EF4-FFF2-40B4-BE49-F238E27FC236}">
                <a16:creationId xmlns:a16="http://schemas.microsoft.com/office/drawing/2014/main" id="{497D41D2-EB43-4996-956F-1C57B60E0317}"/>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sp>
        <p:nvSpPr>
          <p:cNvPr id="5" name="Rectangle 4">
            <a:extLst>
              <a:ext uri="{FF2B5EF4-FFF2-40B4-BE49-F238E27FC236}">
                <a16:creationId xmlns:a16="http://schemas.microsoft.com/office/drawing/2014/main" id="{1A04F36A-DE63-40FE-8565-52BFED53C7FF}"/>
              </a:ext>
            </a:extLst>
          </p:cNvPr>
          <p:cNvSpPr/>
          <p:nvPr/>
        </p:nvSpPr>
        <p:spPr>
          <a:xfrm>
            <a:off x="0" y="561320"/>
            <a:ext cx="6888480" cy="6124754"/>
          </a:xfrm>
          <a:prstGeom prst="rect">
            <a:avLst/>
          </a:prstGeom>
        </p:spPr>
        <p:txBody>
          <a:bodyPr wrap="square">
            <a:spAutoFit/>
          </a:bodyPr>
          <a:lstStyle/>
          <a:p>
            <a:r>
              <a:rPr lang="en-US" sz="2800" b="1" dirty="0" err="1"/>
              <a:t>Cercospora</a:t>
            </a:r>
            <a:r>
              <a:rPr lang="en-US" sz="2800" b="1" dirty="0"/>
              <a:t> leaf spot/frogeye leaf spot </a:t>
            </a:r>
            <a:r>
              <a:rPr lang="en-US" sz="2800" dirty="0"/>
              <a:t>(</a:t>
            </a:r>
            <a:r>
              <a:rPr lang="en-US" sz="2800" i="1" dirty="0" err="1"/>
              <a:t>Cercospora</a:t>
            </a:r>
            <a:r>
              <a:rPr lang="en-US" sz="2800" i="1" dirty="0"/>
              <a:t> </a:t>
            </a:r>
            <a:r>
              <a:rPr lang="en-US" sz="2800" i="1" dirty="0" err="1"/>
              <a:t>melongenae</a:t>
            </a:r>
            <a:r>
              <a:rPr lang="en-US" sz="2800" i="1" dirty="0"/>
              <a:t>, C. </a:t>
            </a:r>
            <a:r>
              <a:rPr lang="en-US" sz="2800" i="1" dirty="0" err="1"/>
              <a:t>capsici</a:t>
            </a:r>
            <a:r>
              <a:rPr lang="en-US" sz="2800" dirty="0"/>
              <a:t>) Eggplant, pepper.</a:t>
            </a:r>
          </a:p>
          <a:p>
            <a:r>
              <a:rPr lang="en-US" sz="2800" b="1" dirty="0"/>
              <a:t>Symptoms</a:t>
            </a:r>
            <a:r>
              <a:rPr lang="en-US" sz="2800" dirty="0"/>
              <a:t>: Initial symptoms are small circular or oval chlorotic spots on leaves which develop light to dark brown centers;. Spots usually appear on the lower leaves first and move up the canopy. May develop concentric zones; severely infested leaves may dry out and curl then drop from the plant. </a:t>
            </a:r>
          </a:p>
          <a:p>
            <a:r>
              <a:rPr lang="en-US" sz="2800" b="1" dirty="0"/>
              <a:t>Control</a:t>
            </a:r>
            <a:r>
              <a:rPr lang="en-US" sz="2800" dirty="0"/>
              <a:t>: mancozeb, chlorothalonil. If left unmanaged, the plants will drop their leaves prematurely, exposing the fruit to direct sunlight, resulting in sunscald.</a:t>
            </a:r>
          </a:p>
        </p:txBody>
      </p:sp>
      <p:pic>
        <p:nvPicPr>
          <p:cNvPr id="6" name="Picture 5">
            <a:extLst>
              <a:ext uri="{FF2B5EF4-FFF2-40B4-BE49-F238E27FC236}">
                <a16:creationId xmlns:a16="http://schemas.microsoft.com/office/drawing/2014/main" id="{267B05FE-8727-48DA-ACB9-BF5C2CC5EEBE}"/>
              </a:ext>
            </a:extLst>
          </p:cNvPr>
          <p:cNvPicPr>
            <a:picLocks noChangeAspect="1"/>
          </p:cNvPicPr>
          <p:nvPr/>
        </p:nvPicPr>
        <p:blipFill>
          <a:blip r:embed="rId4"/>
          <a:stretch>
            <a:fillRect/>
          </a:stretch>
        </p:blipFill>
        <p:spPr>
          <a:xfrm>
            <a:off x="9878743" y="3495319"/>
            <a:ext cx="2313257" cy="3084343"/>
          </a:xfrm>
          <a:prstGeom prst="rect">
            <a:avLst/>
          </a:prstGeom>
        </p:spPr>
      </p:pic>
      <p:pic>
        <p:nvPicPr>
          <p:cNvPr id="7" name="Picture 6">
            <a:extLst>
              <a:ext uri="{FF2B5EF4-FFF2-40B4-BE49-F238E27FC236}">
                <a16:creationId xmlns:a16="http://schemas.microsoft.com/office/drawing/2014/main" id="{E7FA5FAE-FD36-45DB-972C-FDF2973342DA}"/>
              </a:ext>
            </a:extLst>
          </p:cNvPr>
          <p:cNvPicPr>
            <a:picLocks noChangeAspect="1"/>
          </p:cNvPicPr>
          <p:nvPr/>
        </p:nvPicPr>
        <p:blipFill>
          <a:blip r:embed="rId5"/>
          <a:stretch>
            <a:fillRect/>
          </a:stretch>
        </p:blipFill>
        <p:spPr>
          <a:xfrm rot="16200000">
            <a:off x="6614301" y="2712802"/>
            <a:ext cx="3745542" cy="2449652"/>
          </a:xfrm>
          <a:prstGeom prst="rect">
            <a:avLst/>
          </a:prstGeom>
        </p:spPr>
      </p:pic>
    </p:spTree>
    <p:extLst>
      <p:ext uri="{BB962C8B-B14F-4D97-AF65-F5344CB8AC3E}">
        <p14:creationId xmlns:p14="http://schemas.microsoft.com/office/powerpoint/2010/main" val="2031881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0C5683-20F5-4B6F-ABA8-6F840F47DDDE}"/>
              </a:ext>
            </a:extLst>
          </p:cNvPr>
          <p:cNvSpPr/>
          <p:nvPr/>
        </p:nvSpPr>
        <p:spPr>
          <a:xfrm>
            <a:off x="126684" y="680608"/>
            <a:ext cx="6361270" cy="6093976"/>
          </a:xfrm>
          <a:prstGeom prst="rect">
            <a:avLst/>
          </a:prstGeom>
        </p:spPr>
        <p:txBody>
          <a:bodyPr wrap="square">
            <a:spAutoFit/>
          </a:bodyPr>
          <a:lstStyle/>
          <a:p>
            <a:r>
              <a:rPr lang="en-US" sz="2600" b="1" dirty="0"/>
              <a:t>Bacterial spot </a:t>
            </a:r>
            <a:r>
              <a:rPr lang="en-US" sz="2600" dirty="0"/>
              <a:t>(</a:t>
            </a:r>
            <a:r>
              <a:rPr lang="en-US" sz="2600" i="1" dirty="0"/>
              <a:t>Xanthomonas</a:t>
            </a:r>
            <a:r>
              <a:rPr lang="en-US" sz="2600" dirty="0"/>
              <a:t> spp.) is caused by a seed-borne bacterium. Tomato, pepper.</a:t>
            </a:r>
          </a:p>
          <a:p>
            <a:r>
              <a:rPr lang="en-US" sz="2600" b="1" dirty="0"/>
              <a:t>Symptoms</a:t>
            </a:r>
            <a:r>
              <a:rPr lang="en-US" sz="2600" dirty="0"/>
              <a:t>: attacks the leaves, stems and fruit. Tomato - small irregular shaped, water-soaked spots. Older spots are crusty and have a yellow halo. </a:t>
            </a:r>
          </a:p>
          <a:p>
            <a:r>
              <a:rPr lang="en-US" sz="2600" dirty="0"/>
              <a:t>Pepper - Symptoms first appear as small circular water-soaked spots with a yellow halo. Leaf turns yellow and drops off prematurely.</a:t>
            </a:r>
          </a:p>
          <a:p>
            <a:r>
              <a:rPr lang="en-US" sz="2600" dirty="0"/>
              <a:t>Control: Relies on prevention. Resistant varieties. Certified disease-free seed and transplants. Avoid overhead watering. Copper-based fungicides can be used prophylactically. </a:t>
            </a:r>
          </a:p>
        </p:txBody>
      </p:sp>
      <p:pic>
        <p:nvPicPr>
          <p:cNvPr id="4" name="Picture 3">
            <a:extLst>
              <a:ext uri="{FF2B5EF4-FFF2-40B4-BE49-F238E27FC236}">
                <a16:creationId xmlns:a16="http://schemas.microsoft.com/office/drawing/2014/main" id="{8DB2D354-C934-49EC-BBDA-38BBB9F429D1}"/>
              </a:ext>
            </a:extLst>
          </p:cNvPr>
          <p:cNvPicPr>
            <a:picLocks noChangeAspect="1"/>
          </p:cNvPicPr>
          <p:nvPr/>
        </p:nvPicPr>
        <p:blipFill>
          <a:blip r:embed="rId3"/>
          <a:stretch>
            <a:fillRect/>
          </a:stretch>
        </p:blipFill>
        <p:spPr>
          <a:xfrm>
            <a:off x="9017317" y="1058227"/>
            <a:ext cx="2905125" cy="1571625"/>
          </a:xfrm>
          <a:prstGeom prst="rect">
            <a:avLst/>
          </a:prstGeom>
        </p:spPr>
      </p:pic>
      <p:sp>
        <p:nvSpPr>
          <p:cNvPr id="6" name="TextBox 5">
            <a:extLst>
              <a:ext uri="{FF2B5EF4-FFF2-40B4-BE49-F238E27FC236}">
                <a16:creationId xmlns:a16="http://schemas.microsoft.com/office/drawing/2014/main" id="{9A80782E-4F30-4243-B8CC-091981D3D203}"/>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pic>
        <p:nvPicPr>
          <p:cNvPr id="7" name="Picture 6">
            <a:extLst>
              <a:ext uri="{FF2B5EF4-FFF2-40B4-BE49-F238E27FC236}">
                <a16:creationId xmlns:a16="http://schemas.microsoft.com/office/drawing/2014/main" id="{02BF9445-4557-4658-9596-2FE53011087C}"/>
              </a:ext>
            </a:extLst>
          </p:cNvPr>
          <p:cNvPicPr>
            <a:picLocks noChangeAspect="1"/>
          </p:cNvPicPr>
          <p:nvPr/>
        </p:nvPicPr>
        <p:blipFill>
          <a:blip r:embed="rId4"/>
          <a:stretch>
            <a:fillRect/>
          </a:stretch>
        </p:blipFill>
        <p:spPr>
          <a:xfrm>
            <a:off x="9341167" y="2802255"/>
            <a:ext cx="2581275" cy="1771650"/>
          </a:xfrm>
          <a:prstGeom prst="rect">
            <a:avLst/>
          </a:prstGeom>
        </p:spPr>
      </p:pic>
      <p:pic>
        <p:nvPicPr>
          <p:cNvPr id="8" name="Picture 7">
            <a:extLst>
              <a:ext uri="{FF2B5EF4-FFF2-40B4-BE49-F238E27FC236}">
                <a16:creationId xmlns:a16="http://schemas.microsoft.com/office/drawing/2014/main" id="{9D2CC42E-75D4-4E4E-AA46-0870D066CB08}"/>
              </a:ext>
            </a:extLst>
          </p:cNvPr>
          <p:cNvPicPr>
            <a:picLocks noChangeAspect="1"/>
          </p:cNvPicPr>
          <p:nvPr/>
        </p:nvPicPr>
        <p:blipFill>
          <a:blip r:embed="rId5"/>
          <a:stretch>
            <a:fillRect/>
          </a:stretch>
        </p:blipFill>
        <p:spPr>
          <a:xfrm>
            <a:off x="10789920" y="4746307"/>
            <a:ext cx="1275396" cy="2071943"/>
          </a:xfrm>
          <a:prstGeom prst="rect">
            <a:avLst/>
          </a:prstGeom>
        </p:spPr>
      </p:pic>
      <p:pic>
        <p:nvPicPr>
          <p:cNvPr id="9" name="Picture 8">
            <a:extLst>
              <a:ext uri="{FF2B5EF4-FFF2-40B4-BE49-F238E27FC236}">
                <a16:creationId xmlns:a16="http://schemas.microsoft.com/office/drawing/2014/main" id="{18865F0F-27BE-4C2B-80CF-2F3BA24399EE}"/>
              </a:ext>
            </a:extLst>
          </p:cNvPr>
          <p:cNvPicPr>
            <a:picLocks noChangeAspect="1"/>
          </p:cNvPicPr>
          <p:nvPr/>
        </p:nvPicPr>
        <p:blipFill rotWithShape="1">
          <a:blip r:embed="rId6"/>
          <a:srcRect l="15770" r="15770"/>
          <a:stretch/>
        </p:blipFill>
        <p:spPr>
          <a:xfrm>
            <a:off x="6549866" y="2622325"/>
            <a:ext cx="2464117" cy="2024642"/>
          </a:xfrm>
          <a:prstGeom prst="rect">
            <a:avLst/>
          </a:prstGeom>
        </p:spPr>
      </p:pic>
      <p:pic>
        <p:nvPicPr>
          <p:cNvPr id="10" name="Picture 9">
            <a:extLst>
              <a:ext uri="{FF2B5EF4-FFF2-40B4-BE49-F238E27FC236}">
                <a16:creationId xmlns:a16="http://schemas.microsoft.com/office/drawing/2014/main" id="{968E2027-4595-45D9-AC98-6EEDB54A8BFC}"/>
              </a:ext>
            </a:extLst>
          </p:cNvPr>
          <p:cNvPicPr>
            <a:picLocks noChangeAspect="1"/>
          </p:cNvPicPr>
          <p:nvPr/>
        </p:nvPicPr>
        <p:blipFill>
          <a:blip r:embed="rId7"/>
          <a:stretch>
            <a:fillRect/>
          </a:stretch>
        </p:blipFill>
        <p:spPr>
          <a:xfrm>
            <a:off x="6608445" y="794491"/>
            <a:ext cx="2346960" cy="1727180"/>
          </a:xfrm>
          <a:prstGeom prst="rect">
            <a:avLst/>
          </a:prstGeom>
        </p:spPr>
      </p:pic>
      <p:pic>
        <p:nvPicPr>
          <p:cNvPr id="11" name="Picture 10">
            <a:extLst>
              <a:ext uri="{FF2B5EF4-FFF2-40B4-BE49-F238E27FC236}">
                <a16:creationId xmlns:a16="http://schemas.microsoft.com/office/drawing/2014/main" id="{C9991D02-832E-45C2-BF31-616462C56286}"/>
              </a:ext>
            </a:extLst>
          </p:cNvPr>
          <p:cNvPicPr>
            <a:picLocks noChangeAspect="1"/>
          </p:cNvPicPr>
          <p:nvPr/>
        </p:nvPicPr>
        <p:blipFill>
          <a:blip r:embed="rId8"/>
          <a:stretch>
            <a:fillRect/>
          </a:stretch>
        </p:blipFill>
        <p:spPr>
          <a:xfrm>
            <a:off x="8274367" y="4675125"/>
            <a:ext cx="2133600" cy="2143125"/>
          </a:xfrm>
          <a:prstGeom prst="rect">
            <a:avLst/>
          </a:prstGeom>
        </p:spPr>
      </p:pic>
    </p:spTree>
    <p:extLst>
      <p:ext uri="{BB962C8B-B14F-4D97-AF65-F5344CB8AC3E}">
        <p14:creationId xmlns:p14="http://schemas.microsoft.com/office/powerpoint/2010/main" val="2110038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AB749B-434E-4A9D-AD64-0DF9A5E31B91}"/>
              </a:ext>
            </a:extLst>
          </p:cNvPr>
          <p:cNvSpPr/>
          <p:nvPr/>
        </p:nvSpPr>
        <p:spPr>
          <a:xfrm>
            <a:off x="0" y="659904"/>
            <a:ext cx="7513320" cy="6124754"/>
          </a:xfrm>
          <a:prstGeom prst="rect">
            <a:avLst/>
          </a:prstGeom>
        </p:spPr>
        <p:txBody>
          <a:bodyPr wrap="square">
            <a:spAutoFit/>
          </a:bodyPr>
          <a:lstStyle/>
          <a:p>
            <a:r>
              <a:rPr lang="en-US" sz="2800" b="1" dirty="0"/>
              <a:t>Southern bacterial wilt </a:t>
            </a:r>
            <a:r>
              <a:rPr lang="en-US" sz="2800" dirty="0"/>
              <a:t>(</a:t>
            </a:r>
            <a:r>
              <a:rPr lang="en-US" sz="2800" i="1" dirty="0" err="1"/>
              <a:t>Ralstonia</a:t>
            </a:r>
            <a:r>
              <a:rPr lang="en-US" sz="2800" i="1" dirty="0"/>
              <a:t> solanacearum)</a:t>
            </a:r>
            <a:r>
              <a:rPr lang="en-US" sz="2800" dirty="0"/>
              <a:t> - a soil-borne bacterium. Tomato, pepper, eggplant, potato. </a:t>
            </a:r>
          </a:p>
          <a:p>
            <a:r>
              <a:rPr lang="en-US" sz="2800" b="1" dirty="0"/>
              <a:t>Symptoms</a:t>
            </a:r>
            <a:r>
              <a:rPr lang="en-US" sz="2800" dirty="0"/>
              <a:t>: Mature plants begin to wilt at the top of the plant when temperatures rise. Within two to three days the entire plant wilts and dies. The inner stem tissue will have a brownish color. The bacterium can survive in the soil for long periods of time even in the absence of a host plant. </a:t>
            </a:r>
          </a:p>
          <a:p>
            <a:r>
              <a:rPr lang="en-US" sz="2800" b="1" dirty="0"/>
              <a:t>Control</a:t>
            </a:r>
            <a:r>
              <a:rPr lang="en-US" sz="2800" dirty="0"/>
              <a:t>: Remove and discard diseased plants, including the root system and any soil surrounding the root system. Soil sterilization. Grafted plants on resistant rootstock. No registered pesticides or resistant varieties.</a:t>
            </a:r>
          </a:p>
        </p:txBody>
      </p:sp>
      <p:pic>
        <p:nvPicPr>
          <p:cNvPr id="3" name="Picture 2">
            <a:extLst>
              <a:ext uri="{FF2B5EF4-FFF2-40B4-BE49-F238E27FC236}">
                <a16:creationId xmlns:a16="http://schemas.microsoft.com/office/drawing/2014/main" id="{650870C3-FF60-4AD5-A812-B870737D6ADA}"/>
              </a:ext>
            </a:extLst>
          </p:cNvPr>
          <p:cNvPicPr>
            <a:picLocks noChangeAspect="1"/>
          </p:cNvPicPr>
          <p:nvPr/>
        </p:nvPicPr>
        <p:blipFill>
          <a:blip r:embed="rId3"/>
          <a:stretch>
            <a:fillRect/>
          </a:stretch>
        </p:blipFill>
        <p:spPr>
          <a:xfrm>
            <a:off x="8720138" y="382317"/>
            <a:ext cx="3471862" cy="2146242"/>
          </a:xfrm>
          <a:prstGeom prst="rect">
            <a:avLst/>
          </a:prstGeom>
        </p:spPr>
      </p:pic>
      <p:sp>
        <p:nvSpPr>
          <p:cNvPr id="5" name="TextBox 4">
            <a:extLst>
              <a:ext uri="{FF2B5EF4-FFF2-40B4-BE49-F238E27FC236}">
                <a16:creationId xmlns:a16="http://schemas.microsoft.com/office/drawing/2014/main" id="{EEA059AE-4880-4C24-92D4-31D8E413C96D}"/>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pic>
        <p:nvPicPr>
          <p:cNvPr id="6" name="Picture 5">
            <a:extLst>
              <a:ext uri="{FF2B5EF4-FFF2-40B4-BE49-F238E27FC236}">
                <a16:creationId xmlns:a16="http://schemas.microsoft.com/office/drawing/2014/main" id="{F8FBD73D-9494-4868-9418-391FD1530A0F}"/>
              </a:ext>
            </a:extLst>
          </p:cNvPr>
          <p:cNvPicPr>
            <a:picLocks noChangeAspect="1"/>
          </p:cNvPicPr>
          <p:nvPr/>
        </p:nvPicPr>
        <p:blipFill>
          <a:blip r:embed="rId4"/>
          <a:stretch>
            <a:fillRect/>
          </a:stretch>
        </p:blipFill>
        <p:spPr>
          <a:xfrm>
            <a:off x="9128311" y="5013406"/>
            <a:ext cx="2907534" cy="1797385"/>
          </a:xfrm>
          <a:prstGeom prst="rect">
            <a:avLst/>
          </a:prstGeom>
        </p:spPr>
      </p:pic>
      <p:pic>
        <p:nvPicPr>
          <p:cNvPr id="7" name="Picture 6">
            <a:extLst>
              <a:ext uri="{FF2B5EF4-FFF2-40B4-BE49-F238E27FC236}">
                <a16:creationId xmlns:a16="http://schemas.microsoft.com/office/drawing/2014/main" id="{49CF7E62-8D24-4922-B5BD-D8D3B66E360A}"/>
              </a:ext>
            </a:extLst>
          </p:cNvPr>
          <p:cNvPicPr>
            <a:picLocks noChangeAspect="1"/>
          </p:cNvPicPr>
          <p:nvPr/>
        </p:nvPicPr>
        <p:blipFill rotWithShape="1">
          <a:blip r:embed="rId5"/>
          <a:srcRect l="5625" r="11042" b="5555"/>
          <a:stretch/>
        </p:blipFill>
        <p:spPr>
          <a:xfrm>
            <a:off x="9128311" y="2590544"/>
            <a:ext cx="2693725" cy="2289666"/>
          </a:xfrm>
          <a:prstGeom prst="rect">
            <a:avLst/>
          </a:prstGeom>
        </p:spPr>
      </p:pic>
    </p:spTree>
    <p:extLst>
      <p:ext uri="{BB962C8B-B14F-4D97-AF65-F5344CB8AC3E}">
        <p14:creationId xmlns:p14="http://schemas.microsoft.com/office/powerpoint/2010/main" val="246038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BBD6079-D1BB-47F5-9AA2-E3506BF4B084}"/>
              </a:ext>
            </a:extLst>
          </p:cNvPr>
          <p:cNvSpPr/>
          <p:nvPr/>
        </p:nvSpPr>
        <p:spPr>
          <a:xfrm>
            <a:off x="-1" y="787182"/>
            <a:ext cx="6451868" cy="5693866"/>
          </a:xfrm>
          <a:prstGeom prst="rect">
            <a:avLst/>
          </a:prstGeom>
        </p:spPr>
        <p:txBody>
          <a:bodyPr wrap="square">
            <a:spAutoFit/>
          </a:bodyPr>
          <a:lstStyle/>
          <a:p>
            <a:r>
              <a:rPr lang="en-US" sz="2800" b="1" dirty="0"/>
              <a:t>Phomopsis fruit rot and blight</a:t>
            </a:r>
            <a:r>
              <a:rPr lang="en-US" sz="2800" dirty="0"/>
              <a:t> (</a:t>
            </a:r>
            <a:r>
              <a:rPr lang="en-US" sz="2800" i="1" dirty="0"/>
              <a:t>Phomopsis </a:t>
            </a:r>
            <a:r>
              <a:rPr lang="en-US" sz="2800" i="1" dirty="0" err="1"/>
              <a:t>vexans</a:t>
            </a:r>
            <a:r>
              <a:rPr lang="en-US" sz="2800" dirty="0"/>
              <a:t>) – Eggplant</a:t>
            </a:r>
          </a:p>
          <a:p>
            <a:r>
              <a:rPr lang="en-US" sz="2800" b="1" dirty="0"/>
              <a:t>Symptoms</a:t>
            </a:r>
            <a:r>
              <a:rPr lang="en-US" sz="2800" dirty="0"/>
              <a:t>: affects all above ground parts of the plant. Stems - have brown, elongated lesions. The leaves attached to the stem wilt and die. Fruit - multiple, tan colored, sunken lesions develop eventually covering most of the fruit surface. Persists in seed and overwinters in residue. Spores spread by splashing water. </a:t>
            </a:r>
          </a:p>
          <a:p>
            <a:r>
              <a:rPr lang="en-US" sz="2800" b="1" dirty="0"/>
              <a:t>Control</a:t>
            </a:r>
            <a:r>
              <a:rPr lang="en-US" sz="2800" dirty="0"/>
              <a:t>: Resistant varieties. Mancozeb. Copper. Remove and Discard diseased fruit and dead plants.</a:t>
            </a:r>
          </a:p>
        </p:txBody>
      </p:sp>
      <p:pic>
        <p:nvPicPr>
          <p:cNvPr id="3" name="Picture 2">
            <a:extLst>
              <a:ext uri="{FF2B5EF4-FFF2-40B4-BE49-F238E27FC236}">
                <a16:creationId xmlns:a16="http://schemas.microsoft.com/office/drawing/2014/main" id="{882D9953-16AB-4F5B-826E-8180FBA35EB2}"/>
              </a:ext>
            </a:extLst>
          </p:cNvPr>
          <p:cNvPicPr>
            <a:picLocks noChangeAspect="1"/>
          </p:cNvPicPr>
          <p:nvPr/>
        </p:nvPicPr>
        <p:blipFill>
          <a:blip r:embed="rId3"/>
          <a:stretch>
            <a:fillRect/>
          </a:stretch>
        </p:blipFill>
        <p:spPr>
          <a:xfrm>
            <a:off x="9311640" y="325766"/>
            <a:ext cx="2775245" cy="1851609"/>
          </a:xfrm>
          <a:prstGeom prst="rect">
            <a:avLst/>
          </a:prstGeom>
        </p:spPr>
      </p:pic>
      <p:sp>
        <p:nvSpPr>
          <p:cNvPr id="6" name="TextBox 5">
            <a:extLst>
              <a:ext uri="{FF2B5EF4-FFF2-40B4-BE49-F238E27FC236}">
                <a16:creationId xmlns:a16="http://schemas.microsoft.com/office/drawing/2014/main" id="{8B7BC523-DFD3-4660-857C-AA72BCEB343F}"/>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pic>
        <p:nvPicPr>
          <p:cNvPr id="7" name="Picture 6">
            <a:extLst>
              <a:ext uri="{FF2B5EF4-FFF2-40B4-BE49-F238E27FC236}">
                <a16:creationId xmlns:a16="http://schemas.microsoft.com/office/drawing/2014/main" id="{CCB4DC9A-F5DD-45E7-A587-0B7D849F8596}"/>
              </a:ext>
            </a:extLst>
          </p:cNvPr>
          <p:cNvPicPr>
            <a:picLocks noChangeAspect="1"/>
          </p:cNvPicPr>
          <p:nvPr/>
        </p:nvPicPr>
        <p:blipFill>
          <a:blip r:embed="rId4"/>
          <a:stretch>
            <a:fillRect/>
          </a:stretch>
        </p:blipFill>
        <p:spPr>
          <a:xfrm>
            <a:off x="6727904" y="1638211"/>
            <a:ext cx="2466975" cy="1847850"/>
          </a:xfrm>
          <a:prstGeom prst="rect">
            <a:avLst/>
          </a:prstGeom>
        </p:spPr>
      </p:pic>
      <p:pic>
        <p:nvPicPr>
          <p:cNvPr id="8" name="Picture 7">
            <a:extLst>
              <a:ext uri="{FF2B5EF4-FFF2-40B4-BE49-F238E27FC236}">
                <a16:creationId xmlns:a16="http://schemas.microsoft.com/office/drawing/2014/main" id="{2BE6DDEA-838B-4F86-90AF-58C5FB29A5DA}"/>
              </a:ext>
            </a:extLst>
          </p:cNvPr>
          <p:cNvPicPr>
            <a:picLocks noChangeAspect="1"/>
          </p:cNvPicPr>
          <p:nvPr/>
        </p:nvPicPr>
        <p:blipFill>
          <a:blip r:embed="rId5"/>
          <a:stretch>
            <a:fillRect/>
          </a:stretch>
        </p:blipFill>
        <p:spPr>
          <a:xfrm>
            <a:off x="7232729" y="3996988"/>
            <a:ext cx="1962150" cy="2333625"/>
          </a:xfrm>
          <a:prstGeom prst="rect">
            <a:avLst/>
          </a:prstGeom>
        </p:spPr>
      </p:pic>
      <p:pic>
        <p:nvPicPr>
          <p:cNvPr id="9" name="Picture 8">
            <a:extLst>
              <a:ext uri="{FF2B5EF4-FFF2-40B4-BE49-F238E27FC236}">
                <a16:creationId xmlns:a16="http://schemas.microsoft.com/office/drawing/2014/main" id="{177DEF27-6864-4377-96C0-760AA5622E93}"/>
              </a:ext>
            </a:extLst>
          </p:cNvPr>
          <p:cNvPicPr>
            <a:picLocks noChangeAspect="1"/>
          </p:cNvPicPr>
          <p:nvPr/>
        </p:nvPicPr>
        <p:blipFill>
          <a:blip r:embed="rId6"/>
          <a:stretch>
            <a:fillRect/>
          </a:stretch>
        </p:blipFill>
        <p:spPr>
          <a:xfrm>
            <a:off x="9470916" y="4371161"/>
            <a:ext cx="2615969" cy="1959452"/>
          </a:xfrm>
          <a:prstGeom prst="rect">
            <a:avLst/>
          </a:prstGeom>
        </p:spPr>
      </p:pic>
      <p:pic>
        <p:nvPicPr>
          <p:cNvPr id="10" name="Picture 9">
            <a:extLst>
              <a:ext uri="{FF2B5EF4-FFF2-40B4-BE49-F238E27FC236}">
                <a16:creationId xmlns:a16="http://schemas.microsoft.com/office/drawing/2014/main" id="{6206200C-2BA4-4FA5-BBE9-634A8FDA0BA0}"/>
              </a:ext>
            </a:extLst>
          </p:cNvPr>
          <p:cNvPicPr>
            <a:picLocks noChangeAspect="1"/>
          </p:cNvPicPr>
          <p:nvPr/>
        </p:nvPicPr>
        <p:blipFill>
          <a:blip r:embed="rId7"/>
          <a:stretch>
            <a:fillRect/>
          </a:stretch>
        </p:blipFill>
        <p:spPr>
          <a:xfrm>
            <a:off x="9576031" y="2387099"/>
            <a:ext cx="2615969" cy="1564614"/>
          </a:xfrm>
          <a:prstGeom prst="rect">
            <a:avLst/>
          </a:prstGeom>
        </p:spPr>
      </p:pic>
    </p:spTree>
    <p:extLst>
      <p:ext uri="{BB962C8B-B14F-4D97-AF65-F5344CB8AC3E}">
        <p14:creationId xmlns:p14="http://schemas.microsoft.com/office/powerpoint/2010/main" val="1362043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77489D5-60E1-48AC-B52E-ED3E44F58C6A}"/>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sp>
        <p:nvSpPr>
          <p:cNvPr id="6" name="Rectangle 5">
            <a:extLst>
              <a:ext uri="{FF2B5EF4-FFF2-40B4-BE49-F238E27FC236}">
                <a16:creationId xmlns:a16="http://schemas.microsoft.com/office/drawing/2014/main" id="{DD157990-E049-49D1-9CB5-F5A66866FABB}"/>
              </a:ext>
            </a:extLst>
          </p:cNvPr>
          <p:cNvSpPr/>
          <p:nvPr/>
        </p:nvSpPr>
        <p:spPr>
          <a:xfrm>
            <a:off x="196930" y="580518"/>
            <a:ext cx="5323522" cy="6124754"/>
          </a:xfrm>
          <a:prstGeom prst="rect">
            <a:avLst/>
          </a:prstGeom>
        </p:spPr>
        <p:txBody>
          <a:bodyPr wrap="square">
            <a:spAutoFit/>
          </a:bodyPr>
          <a:lstStyle/>
          <a:p>
            <a:r>
              <a:rPr lang="en-US" sz="2800" b="1" dirty="0"/>
              <a:t>Anthracnose fruit rot </a:t>
            </a:r>
            <a:r>
              <a:rPr lang="en-US" sz="2800" dirty="0"/>
              <a:t>(</a:t>
            </a:r>
            <a:r>
              <a:rPr lang="en-US" sz="2800" i="1" dirty="0"/>
              <a:t>Colletotrichum</a:t>
            </a:r>
            <a:r>
              <a:rPr lang="en-US" sz="2800" dirty="0"/>
              <a:t> spp.) – Pepper, tomato, eggplant, potato.</a:t>
            </a:r>
          </a:p>
          <a:p>
            <a:r>
              <a:rPr lang="en-US" sz="2800" b="1" dirty="0"/>
              <a:t>Symptoms</a:t>
            </a:r>
            <a:r>
              <a:rPr lang="en-US" sz="2800" dirty="0"/>
              <a:t>: Medium to large sunken lesions on fruit or tubers. Spots may be covered with masses of salmon-colored spores. The fungus can survive on seed, in the soil or on plant debris. </a:t>
            </a:r>
          </a:p>
          <a:p>
            <a:r>
              <a:rPr lang="en-US" sz="2800" b="1" dirty="0"/>
              <a:t>Control</a:t>
            </a:r>
            <a:r>
              <a:rPr lang="en-US" sz="2800" dirty="0"/>
              <a:t>: Mulch - Protect plants from soil splashing. Avoid the use of overhead watering. Diseased fruit should be bagged and discarded. Remove plant debris.</a:t>
            </a:r>
          </a:p>
        </p:txBody>
      </p:sp>
      <p:pic>
        <p:nvPicPr>
          <p:cNvPr id="9" name="Picture 8">
            <a:extLst>
              <a:ext uri="{FF2B5EF4-FFF2-40B4-BE49-F238E27FC236}">
                <a16:creationId xmlns:a16="http://schemas.microsoft.com/office/drawing/2014/main" id="{F285A62E-4D39-499F-B139-FEB2B0ACAB74}"/>
              </a:ext>
            </a:extLst>
          </p:cNvPr>
          <p:cNvPicPr>
            <a:picLocks noChangeAspect="1"/>
          </p:cNvPicPr>
          <p:nvPr/>
        </p:nvPicPr>
        <p:blipFill>
          <a:blip r:embed="rId3"/>
          <a:stretch>
            <a:fillRect/>
          </a:stretch>
        </p:blipFill>
        <p:spPr>
          <a:xfrm>
            <a:off x="9723120" y="828675"/>
            <a:ext cx="2286000" cy="2000250"/>
          </a:xfrm>
          <a:prstGeom prst="rect">
            <a:avLst/>
          </a:prstGeom>
        </p:spPr>
      </p:pic>
      <p:pic>
        <p:nvPicPr>
          <p:cNvPr id="10" name="Picture 9">
            <a:extLst>
              <a:ext uri="{FF2B5EF4-FFF2-40B4-BE49-F238E27FC236}">
                <a16:creationId xmlns:a16="http://schemas.microsoft.com/office/drawing/2014/main" id="{81AE74B6-F65D-4915-8C11-F6D7BD727FBF}"/>
              </a:ext>
            </a:extLst>
          </p:cNvPr>
          <p:cNvPicPr>
            <a:picLocks noChangeAspect="1"/>
          </p:cNvPicPr>
          <p:nvPr/>
        </p:nvPicPr>
        <p:blipFill>
          <a:blip r:embed="rId4"/>
          <a:stretch>
            <a:fillRect/>
          </a:stretch>
        </p:blipFill>
        <p:spPr>
          <a:xfrm>
            <a:off x="9530715" y="2963763"/>
            <a:ext cx="2524125" cy="1809750"/>
          </a:xfrm>
          <a:prstGeom prst="rect">
            <a:avLst/>
          </a:prstGeom>
        </p:spPr>
      </p:pic>
      <p:pic>
        <p:nvPicPr>
          <p:cNvPr id="11" name="Picture 10">
            <a:extLst>
              <a:ext uri="{FF2B5EF4-FFF2-40B4-BE49-F238E27FC236}">
                <a16:creationId xmlns:a16="http://schemas.microsoft.com/office/drawing/2014/main" id="{B0876248-23EA-4E75-94C6-06B336BD451E}"/>
              </a:ext>
            </a:extLst>
          </p:cNvPr>
          <p:cNvPicPr>
            <a:picLocks noChangeAspect="1"/>
          </p:cNvPicPr>
          <p:nvPr/>
        </p:nvPicPr>
        <p:blipFill>
          <a:blip r:embed="rId5"/>
          <a:stretch>
            <a:fillRect/>
          </a:stretch>
        </p:blipFill>
        <p:spPr>
          <a:xfrm>
            <a:off x="7048500" y="796796"/>
            <a:ext cx="2362200" cy="1933575"/>
          </a:xfrm>
          <a:prstGeom prst="rect">
            <a:avLst/>
          </a:prstGeom>
        </p:spPr>
      </p:pic>
      <p:pic>
        <p:nvPicPr>
          <p:cNvPr id="12" name="Picture 11">
            <a:extLst>
              <a:ext uri="{FF2B5EF4-FFF2-40B4-BE49-F238E27FC236}">
                <a16:creationId xmlns:a16="http://schemas.microsoft.com/office/drawing/2014/main" id="{7CD34A01-654A-4965-A286-F02F12504B48}"/>
              </a:ext>
            </a:extLst>
          </p:cNvPr>
          <p:cNvPicPr>
            <a:picLocks noChangeAspect="1"/>
          </p:cNvPicPr>
          <p:nvPr/>
        </p:nvPicPr>
        <p:blipFill>
          <a:blip r:embed="rId6"/>
          <a:stretch>
            <a:fillRect/>
          </a:stretch>
        </p:blipFill>
        <p:spPr>
          <a:xfrm>
            <a:off x="7480459" y="2922717"/>
            <a:ext cx="1895475" cy="2409825"/>
          </a:xfrm>
          <a:prstGeom prst="rect">
            <a:avLst/>
          </a:prstGeom>
        </p:spPr>
      </p:pic>
      <p:pic>
        <p:nvPicPr>
          <p:cNvPr id="13" name="Picture 12">
            <a:extLst>
              <a:ext uri="{FF2B5EF4-FFF2-40B4-BE49-F238E27FC236}">
                <a16:creationId xmlns:a16="http://schemas.microsoft.com/office/drawing/2014/main" id="{FCAC6FDD-9CEE-43B5-A791-E2A6C41AF509}"/>
              </a:ext>
            </a:extLst>
          </p:cNvPr>
          <p:cNvPicPr>
            <a:picLocks noChangeAspect="1"/>
          </p:cNvPicPr>
          <p:nvPr/>
        </p:nvPicPr>
        <p:blipFill>
          <a:blip r:embed="rId7"/>
          <a:stretch>
            <a:fillRect/>
          </a:stretch>
        </p:blipFill>
        <p:spPr>
          <a:xfrm>
            <a:off x="5597842" y="4085302"/>
            <a:ext cx="1857375" cy="2457450"/>
          </a:xfrm>
          <a:prstGeom prst="rect">
            <a:avLst/>
          </a:prstGeom>
        </p:spPr>
      </p:pic>
      <p:pic>
        <p:nvPicPr>
          <p:cNvPr id="14" name="Picture 13">
            <a:extLst>
              <a:ext uri="{FF2B5EF4-FFF2-40B4-BE49-F238E27FC236}">
                <a16:creationId xmlns:a16="http://schemas.microsoft.com/office/drawing/2014/main" id="{BE62EE04-568A-4715-B155-1C2398D2488A}"/>
              </a:ext>
            </a:extLst>
          </p:cNvPr>
          <p:cNvPicPr>
            <a:picLocks noChangeAspect="1"/>
          </p:cNvPicPr>
          <p:nvPr/>
        </p:nvPicPr>
        <p:blipFill>
          <a:blip r:embed="rId8"/>
          <a:stretch>
            <a:fillRect/>
          </a:stretch>
        </p:blipFill>
        <p:spPr>
          <a:xfrm>
            <a:off x="9401176" y="5000297"/>
            <a:ext cx="2686050" cy="1704975"/>
          </a:xfrm>
          <a:prstGeom prst="rect">
            <a:avLst/>
          </a:prstGeom>
        </p:spPr>
      </p:pic>
    </p:spTree>
    <p:extLst>
      <p:ext uri="{BB962C8B-B14F-4D97-AF65-F5344CB8AC3E}">
        <p14:creationId xmlns:p14="http://schemas.microsoft.com/office/powerpoint/2010/main" val="3222289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9ECEE2-1D18-466D-9A45-0C06CDBD8426}"/>
              </a:ext>
            </a:extLst>
          </p:cNvPr>
          <p:cNvSpPr txBox="1"/>
          <p:nvPr/>
        </p:nvSpPr>
        <p:spPr>
          <a:xfrm>
            <a:off x="1672167" y="-31022"/>
            <a:ext cx="8658225" cy="830997"/>
          </a:xfrm>
          <a:prstGeom prst="rect">
            <a:avLst/>
          </a:prstGeom>
          <a:noFill/>
        </p:spPr>
        <p:txBody>
          <a:bodyPr wrap="square" rtlCol="0">
            <a:spAutoFit/>
          </a:bodyPr>
          <a:lstStyle/>
          <a:p>
            <a:pPr algn="ctr"/>
            <a:r>
              <a:rPr lang="en-US" sz="4800" dirty="0"/>
              <a:t>Common Solanaceous Vegetables</a:t>
            </a:r>
          </a:p>
        </p:txBody>
      </p:sp>
      <p:pic>
        <p:nvPicPr>
          <p:cNvPr id="17" name="Picture 16">
            <a:extLst>
              <a:ext uri="{FF2B5EF4-FFF2-40B4-BE49-F238E27FC236}">
                <a16:creationId xmlns:a16="http://schemas.microsoft.com/office/drawing/2014/main" id="{4C3505CB-7328-4CA4-88A5-A425D6B07059}"/>
              </a:ext>
            </a:extLst>
          </p:cNvPr>
          <p:cNvPicPr>
            <a:picLocks noChangeAspect="1"/>
          </p:cNvPicPr>
          <p:nvPr/>
        </p:nvPicPr>
        <p:blipFill>
          <a:blip r:embed="rId3"/>
          <a:stretch>
            <a:fillRect/>
          </a:stretch>
        </p:blipFill>
        <p:spPr>
          <a:xfrm>
            <a:off x="2384822" y="1283910"/>
            <a:ext cx="1905000" cy="2538413"/>
          </a:xfrm>
          <a:prstGeom prst="rect">
            <a:avLst/>
          </a:prstGeom>
        </p:spPr>
      </p:pic>
      <p:pic>
        <p:nvPicPr>
          <p:cNvPr id="19" name="Picture 18">
            <a:extLst>
              <a:ext uri="{FF2B5EF4-FFF2-40B4-BE49-F238E27FC236}">
                <a16:creationId xmlns:a16="http://schemas.microsoft.com/office/drawing/2014/main" id="{2481EB4C-83A4-4C46-8241-55E1002B09DB}"/>
              </a:ext>
            </a:extLst>
          </p:cNvPr>
          <p:cNvPicPr>
            <a:picLocks noChangeAspect="1"/>
          </p:cNvPicPr>
          <p:nvPr/>
        </p:nvPicPr>
        <p:blipFill>
          <a:blip r:embed="rId4"/>
          <a:stretch>
            <a:fillRect/>
          </a:stretch>
        </p:blipFill>
        <p:spPr>
          <a:xfrm>
            <a:off x="163499" y="1447800"/>
            <a:ext cx="1981200" cy="1981200"/>
          </a:xfrm>
          <a:prstGeom prst="rect">
            <a:avLst/>
          </a:prstGeom>
        </p:spPr>
      </p:pic>
      <p:pic>
        <p:nvPicPr>
          <p:cNvPr id="21" name="Picture 20">
            <a:extLst>
              <a:ext uri="{FF2B5EF4-FFF2-40B4-BE49-F238E27FC236}">
                <a16:creationId xmlns:a16="http://schemas.microsoft.com/office/drawing/2014/main" id="{5CF5E8BC-50F3-44AD-BF51-E599EA65C512}"/>
              </a:ext>
            </a:extLst>
          </p:cNvPr>
          <p:cNvPicPr>
            <a:picLocks noChangeAspect="1"/>
          </p:cNvPicPr>
          <p:nvPr/>
        </p:nvPicPr>
        <p:blipFill>
          <a:blip r:embed="rId5"/>
          <a:stretch>
            <a:fillRect/>
          </a:stretch>
        </p:blipFill>
        <p:spPr>
          <a:xfrm>
            <a:off x="409575" y="3958596"/>
            <a:ext cx="1619250" cy="2159000"/>
          </a:xfrm>
          <a:prstGeom prst="rect">
            <a:avLst/>
          </a:prstGeom>
        </p:spPr>
      </p:pic>
      <p:pic>
        <p:nvPicPr>
          <p:cNvPr id="23" name="Picture 22">
            <a:extLst>
              <a:ext uri="{FF2B5EF4-FFF2-40B4-BE49-F238E27FC236}">
                <a16:creationId xmlns:a16="http://schemas.microsoft.com/office/drawing/2014/main" id="{4FCC5078-C238-4EF5-AF8A-60655F2FE7B5}"/>
              </a:ext>
            </a:extLst>
          </p:cNvPr>
          <p:cNvPicPr>
            <a:picLocks noChangeAspect="1"/>
          </p:cNvPicPr>
          <p:nvPr/>
        </p:nvPicPr>
        <p:blipFill>
          <a:blip r:embed="rId6"/>
          <a:stretch>
            <a:fillRect/>
          </a:stretch>
        </p:blipFill>
        <p:spPr>
          <a:xfrm>
            <a:off x="9784080" y="1161739"/>
            <a:ext cx="2042160" cy="2042160"/>
          </a:xfrm>
          <a:prstGeom prst="rect">
            <a:avLst/>
          </a:prstGeom>
        </p:spPr>
      </p:pic>
      <p:pic>
        <p:nvPicPr>
          <p:cNvPr id="25" name="Picture 24">
            <a:extLst>
              <a:ext uri="{FF2B5EF4-FFF2-40B4-BE49-F238E27FC236}">
                <a16:creationId xmlns:a16="http://schemas.microsoft.com/office/drawing/2014/main" id="{3CED0765-FD12-4F31-927B-C60F5221F3EF}"/>
              </a:ext>
            </a:extLst>
          </p:cNvPr>
          <p:cNvPicPr>
            <a:picLocks noChangeAspect="1"/>
          </p:cNvPicPr>
          <p:nvPr/>
        </p:nvPicPr>
        <p:blipFill>
          <a:blip r:embed="rId7"/>
          <a:stretch>
            <a:fillRect/>
          </a:stretch>
        </p:blipFill>
        <p:spPr>
          <a:xfrm>
            <a:off x="7073979" y="1179612"/>
            <a:ext cx="2581275" cy="1771650"/>
          </a:xfrm>
          <a:prstGeom prst="rect">
            <a:avLst/>
          </a:prstGeom>
        </p:spPr>
      </p:pic>
      <p:pic>
        <p:nvPicPr>
          <p:cNvPr id="27" name="Picture 26">
            <a:extLst>
              <a:ext uri="{FF2B5EF4-FFF2-40B4-BE49-F238E27FC236}">
                <a16:creationId xmlns:a16="http://schemas.microsoft.com/office/drawing/2014/main" id="{E86F5427-A6C6-4D75-B88B-70B1DD976192}"/>
              </a:ext>
            </a:extLst>
          </p:cNvPr>
          <p:cNvPicPr>
            <a:picLocks noChangeAspect="1"/>
          </p:cNvPicPr>
          <p:nvPr/>
        </p:nvPicPr>
        <p:blipFill>
          <a:blip r:embed="rId8"/>
          <a:stretch>
            <a:fillRect/>
          </a:stretch>
        </p:blipFill>
        <p:spPr>
          <a:xfrm>
            <a:off x="9849802" y="3565663"/>
            <a:ext cx="2143125" cy="2143125"/>
          </a:xfrm>
          <a:prstGeom prst="rect">
            <a:avLst/>
          </a:prstGeom>
        </p:spPr>
      </p:pic>
      <p:pic>
        <p:nvPicPr>
          <p:cNvPr id="29" name="Picture 28">
            <a:extLst>
              <a:ext uri="{FF2B5EF4-FFF2-40B4-BE49-F238E27FC236}">
                <a16:creationId xmlns:a16="http://schemas.microsoft.com/office/drawing/2014/main" id="{3BC907E6-85E4-4380-A2EA-DFA279C8316F}"/>
              </a:ext>
            </a:extLst>
          </p:cNvPr>
          <p:cNvPicPr>
            <a:picLocks noChangeAspect="1"/>
          </p:cNvPicPr>
          <p:nvPr/>
        </p:nvPicPr>
        <p:blipFill>
          <a:blip r:embed="rId9"/>
          <a:stretch>
            <a:fillRect/>
          </a:stretch>
        </p:blipFill>
        <p:spPr>
          <a:xfrm>
            <a:off x="4607057" y="1481553"/>
            <a:ext cx="2143125" cy="2143125"/>
          </a:xfrm>
          <a:prstGeom prst="rect">
            <a:avLst/>
          </a:prstGeom>
        </p:spPr>
      </p:pic>
      <p:pic>
        <p:nvPicPr>
          <p:cNvPr id="31" name="Picture 30">
            <a:extLst>
              <a:ext uri="{FF2B5EF4-FFF2-40B4-BE49-F238E27FC236}">
                <a16:creationId xmlns:a16="http://schemas.microsoft.com/office/drawing/2014/main" id="{038E1D20-44A9-49B4-9602-E0A5E864E3D9}"/>
              </a:ext>
            </a:extLst>
          </p:cNvPr>
          <p:cNvPicPr>
            <a:picLocks noChangeAspect="1"/>
          </p:cNvPicPr>
          <p:nvPr/>
        </p:nvPicPr>
        <p:blipFill>
          <a:blip r:embed="rId10"/>
          <a:stretch>
            <a:fillRect/>
          </a:stretch>
        </p:blipFill>
        <p:spPr>
          <a:xfrm>
            <a:off x="6990304" y="3148019"/>
            <a:ext cx="2619375" cy="1743075"/>
          </a:xfrm>
          <a:prstGeom prst="rect">
            <a:avLst/>
          </a:prstGeom>
        </p:spPr>
      </p:pic>
      <p:pic>
        <p:nvPicPr>
          <p:cNvPr id="33" name="Picture 32">
            <a:extLst>
              <a:ext uri="{FF2B5EF4-FFF2-40B4-BE49-F238E27FC236}">
                <a16:creationId xmlns:a16="http://schemas.microsoft.com/office/drawing/2014/main" id="{59CD96B1-C4F2-41F3-9115-A4FFA7B14065}"/>
              </a:ext>
            </a:extLst>
          </p:cNvPr>
          <p:cNvPicPr>
            <a:picLocks noChangeAspect="1"/>
          </p:cNvPicPr>
          <p:nvPr/>
        </p:nvPicPr>
        <p:blipFill>
          <a:blip r:embed="rId11"/>
          <a:stretch>
            <a:fillRect/>
          </a:stretch>
        </p:blipFill>
        <p:spPr>
          <a:xfrm>
            <a:off x="6756783" y="5044440"/>
            <a:ext cx="2609850" cy="1752600"/>
          </a:xfrm>
          <a:prstGeom prst="rect">
            <a:avLst/>
          </a:prstGeom>
        </p:spPr>
      </p:pic>
      <p:pic>
        <p:nvPicPr>
          <p:cNvPr id="48" name="Picture 47">
            <a:extLst>
              <a:ext uri="{FF2B5EF4-FFF2-40B4-BE49-F238E27FC236}">
                <a16:creationId xmlns:a16="http://schemas.microsoft.com/office/drawing/2014/main" id="{D4A939FD-A153-453C-B44C-987D6905DF79}"/>
              </a:ext>
            </a:extLst>
          </p:cNvPr>
          <p:cNvPicPr>
            <a:picLocks noChangeAspect="1"/>
          </p:cNvPicPr>
          <p:nvPr/>
        </p:nvPicPr>
        <p:blipFill>
          <a:blip r:embed="rId12"/>
          <a:stretch>
            <a:fillRect/>
          </a:stretch>
        </p:blipFill>
        <p:spPr>
          <a:xfrm>
            <a:off x="2698680" y="4268700"/>
            <a:ext cx="3220543" cy="2143125"/>
          </a:xfrm>
          <a:prstGeom prst="rect">
            <a:avLst/>
          </a:prstGeom>
        </p:spPr>
      </p:pic>
    </p:spTree>
    <p:extLst>
      <p:ext uri="{BB962C8B-B14F-4D97-AF65-F5344CB8AC3E}">
        <p14:creationId xmlns:p14="http://schemas.microsoft.com/office/powerpoint/2010/main" val="1927012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9BA3ED-E47D-4960-9DF9-8EE4DC7BF76D}"/>
              </a:ext>
            </a:extLst>
          </p:cNvPr>
          <p:cNvSpPr/>
          <p:nvPr/>
        </p:nvSpPr>
        <p:spPr>
          <a:xfrm>
            <a:off x="259080" y="814983"/>
            <a:ext cx="5836920" cy="5632311"/>
          </a:xfrm>
          <a:prstGeom prst="rect">
            <a:avLst/>
          </a:prstGeom>
        </p:spPr>
        <p:txBody>
          <a:bodyPr wrap="square">
            <a:spAutoFit/>
          </a:bodyPr>
          <a:lstStyle/>
          <a:p>
            <a:r>
              <a:rPr lang="en-US" sz="3000" b="1" dirty="0"/>
              <a:t>Tomato spotted wilt virus (TSWV) </a:t>
            </a:r>
            <a:r>
              <a:rPr lang="en-US" sz="3000" dirty="0"/>
              <a:t>– Tomato, pepper, eggplant, potato – Vectored by thrips.</a:t>
            </a:r>
          </a:p>
          <a:p>
            <a:r>
              <a:rPr lang="en-US" sz="3000" b="1" dirty="0"/>
              <a:t>Symptoms</a:t>
            </a:r>
            <a:r>
              <a:rPr lang="en-US" sz="3000" dirty="0"/>
              <a:t>: TSWV symptoms include stunting,</a:t>
            </a:r>
          </a:p>
          <a:p>
            <a:r>
              <a:rPr lang="en-US" sz="3000" dirty="0"/>
              <a:t>bronze spots on the leaves and twisted or cupped leaves. Dark spots and necrotic ringspots, often with chlorotic halos.</a:t>
            </a:r>
          </a:p>
          <a:p>
            <a:r>
              <a:rPr lang="en-US" sz="3000" b="1" dirty="0"/>
              <a:t>Control</a:t>
            </a:r>
            <a:r>
              <a:rPr lang="en-US" sz="3000" dirty="0"/>
              <a:t>: Resistant varieties (none for eggplant). Weed control. Vector control. Remove diseased plants.</a:t>
            </a:r>
          </a:p>
        </p:txBody>
      </p:sp>
      <p:sp>
        <p:nvSpPr>
          <p:cNvPr id="5" name="TextBox 4">
            <a:extLst>
              <a:ext uri="{FF2B5EF4-FFF2-40B4-BE49-F238E27FC236}">
                <a16:creationId xmlns:a16="http://schemas.microsoft.com/office/drawing/2014/main" id="{ED2ABDED-F0FF-4263-96AF-3AF46F5484F0}"/>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pic>
        <p:nvPicPr>
          <p:cNvPr id="6" name="Picture 5">
            <a:extLst>
              <a:ext uri="{FF2B5EF4-FFF2-40B4-BE49-F238E27FC236}">
                <a16:creationId xmlns:a16="http://schemas.microsoft.com/office/drawing/2014/main" id="{A9F85CE5-DDC9-48A7-B12C-94A5C760DDF8}"/>
              </a:ext>
            </a:extLst>
          </p:cNvPr>
          <p:cNvPicPr>
            <a:picLocks noChangeAspect="1"/>
          </p:cNvPicPr>
          <p:nvPr/>
        </p:nvPicPr>
        <p:blipFill>
          <a:blip r:embed="rId3"/>
          <a:stretch>
            <a:fillRect/>
          </a:stretch>
        </p:blipFill>
        <p:spPr>
          <a:xfrm>
            <a:off x="10156564" y="0"/>
            <a:ext cx="1892141" cy="2843381"/>
          </a:xfrm>
          <a:prstGeom prst="rect">
            <a:avLst/>
          </a:prstGeom>
        </p:spPr>
      </p:pic>
      <p:pic>
        <p:nvPicPr>
          <p:cNvPr id="7" name="Picture 6">
            <a:extLst>
              <a:ext uri="{FF2B5EF4-FFF2-40B4-BE49-F238E27FC236}">
                <a16:creationId xmlns:a16="http://schemas.microsoft.com/office/drawing/2014/main" id="{C0ABF276-CC26-467D-9432-A0C36902B4F4}"/>
              </a:ext>
            </a:extLst>
          </p:cNvPr>
          <p:cNvPicPr>
            <a:picLocks noChangeAspect="1"/>
          </p:cNvPicPr>
          <p:nvPr/>
        </p:nvPicPr>
        <p:blipFill>
          <a:blip r:embed="rId4"/>
          <a:stretch>
            <a:fillRect/>
          </a:stretch>
        </p:blipFill>
        <p:spPr>
          <a:xfrm>
            <a:off x="9540210" y="3220711"/>
            <a:ext cx="2487735" cy="1156910"/>
          </a:xfrm>
          <a:prstGeom prst="rect">
            <a:avLst/>
          </a:prstGeom>
        </p:spPr>
      </p:pic>
      <p:pic>
        <p:nvPicPr>
          <p:cNvPr id="8" name="Picture 7">
            <a:extLst>
              <a:ext uri="{FF2B5EF4-FFF2-40B4-BE49-F238E27FC236}">
                <a16:creationId xmlns:a16="http://schemas.microsoft.com/office/drawing/2014/main" id="{842BE7A7-714E-425A-8B97-D877C9158B5D}"/>
              </a:ext>
            </a:extLst>
          </p:cNvPr>
          <p:cNvPicPr>
            <a:picLocks noChangeAspect="1"/>
          </p:cNvPicPr>
          <p:nvPr/>
        </p:nvPicPr>
        <p:blipFill rotWithShape="1">
          <a:blip r:embed="rId5"/>
          <a:srcRect l="22519" t="15333" r="14695"/>
          <a:stretch/>
        </p:blipFill>
        <p:spPr>
          <a:xfrm>
            <a:off x="7997147" y="624643"/>
            <a:ext cx="1974000" cy="2438400"/>
          </a:xfrm>
          <a:prstGeom prst="rect">
            <a:avLst/>
          </a:prstGeom>
        </p:spPr>
      </p:pic>
      <p:pic>
        <p:nvPicPr>
          <p:cNvPr id="9" name="Picture 8">
            <a:extLst>
              <a:ext uri="{FF2B5EF4-FFF2-40B4-BE49-F238E27FC236}">
                <a16:creationId xmlns:a16="http://schemas.microsoft.com/office/drawing/2014/main" id="{647BDDC1-3C1E-4253-BB37-AF2DAE649D4C}"/>
              </a:ext>
            </a:extLst>
          </p:cNvPr>
          <p:cNvPicPr>
            <a:picLocks noChangeAspect="1"/>
          </p:cNvPicPr>
          <p:nvPr/>
        </p:nvPicPr>
        <p:blipFill rotWithShape="1">
          <a:blip r:embed="rId6"/>
          <a:srcRect l="37111" t="6000" r="8545" b="10843"/>
          <a:stretch/>
        </p:blipFill>
        <p:spPr>
          <a:xfrm>
            <a:off x="7017123" y="3857248"/>
            <a:ext cx="2423161" cy="2906294"/>
          </a:xfrm>
          <a:prstGeom prst="rect">
            <a:avLst/>
          </a:prstGeom>
        </p:spPr>
      </p:pic>
      <p:pic>
        <p:nvPicPr>
          <p:cNvPr id="10" name="Picture 9">
            <a:extLst>
              <a:ext uri="{FF2B5EF4-FFF2-40B4-BE49-F238E27FC236}">
                <a16:creationId xmlns:a16="http://schemas.microsoft.com/office/drawing/2014/main" id="{7F06BA16-660F-4603-B2F0-6DF43EA9801D}"/>
              </a:ext>
            </a:extLst>
          </p:cNvPr>
          <p:cNvPicPr>
            <a:picLocks noChangeAspect="1"/>
          </p:cNvPicPr>
          <p:nvPr/>
        </p:nvPicPr>
        <p:blipFill>
          <a:blip r:embed="rId7"/>
          <a:stretch>
            <a:fillRect/>
          </a:stretch>
        </p:blipFill>
        <p:spPr>
          <a:xfrm>
            <a:off x="5892515" y="1492753"/>
            <a:ext cx="1887910" cy="2306413"/>
          </a:xfrm>
          <a:prstGeom prst="rect">
            <a:avLst/>
          </a:prstGeom>
        </p:spPr>
      </p:pic>
      <p:pic>
        <p:nvPicPr>
          <p:cNvPr id="11" name="Picture 10">
            <a:extLst>
              <a:ext uri="{FF2B5EF4-FFF2-40B4-BE49-F238E27FC236}">
                <a16:creationId xmlns:a16="http://schemas.microsoft.com/office/drawing/2014/main" id="{632787BB-333A-42B7-8C96-FBABA9DECD0F}"/>
              </a:ext>
            </a:extLst>
          </p:cNvPr>
          <p:cNvPicPr>
            <a:picLocks noChangeAspect="1"/>
          </p:cNvPicPr>
          <p:nvPr/>
        </p:nvPicPr>
        <p:blipFill>
          <a:blip r:embed="rId8"/>
          <a:stretch>
            <a:fillRect/>
          </a:stretch>
        </p:blipFill>
        <p:spPr>
          <a:xfrm>
            <a:off x="9690735" y="4713742"/>
            <a:ext cx="2466975" cy="1847850"/>
          </a:xfrm>
          <a:prstGeom prst="rect">
            <a:avLst/>
          </a:prstGeom>
        </p:spPr>
      </p:pic>
    </p:spTree>
    <p:extLst>
      <p:ext uri="{BB962C8B-B14F-4D97-AF65-F5344CB8AC3E}">
        <p14:creationId xmlns:p14="http://schemas.microsoft.com/office/powerpoint/2010/main" val="40884738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303818B-C4CD-4E19-8129-AB453B39EC09}"/>
              </a:ext>
            </a:extLst>
          </p:cNvPr>
          <p:cNvSpPr/>
          <p:nvPr/>
        </p:nvSpPr>
        <p:spPr>
          <a:xfrm>
            <a:off x="152400" y="1228397"/>
            <a:ext cx="5699760" cy="3970318"/>
          </a:xfrm>
          <a:prstGeom prst="rect">
            <a:avLst/>
          </a:prstGeom>
        </p:spPr>
        <p:txBody>
          <a:bodyPr wrap="square">
            <a:spAutoFit/>
          </a:bodyPr>
          <a:lstStyle/>
          <a:p>
            <a:r>
              <a:rPr lang="en-US" sz="2800" b="1" dirty="0"/>
              <a:t>Tomato yellow leaf curl virus (TYLCV) </a:t>
            </a:r>
            <a:r>
              <a:rPr lang="en-US" sz="2800" dirty="0"/>
              <a:t>– Tomato, pepper, eggplant, potato. TYLCV vectored by whiteflies. </a:t>
            </a:r>
          </a:p>
          <a:p>
            <a:r>
              <a:rPr lang="en-US" sz="2800" b="1" dirty="0"/>
              <a:t>Symptoms</a:t>
            </a:r>
            <a:r>
              <a:rPr lang="en-US" sz="2800" dirty="0"/>
              <a:t>: Yellowing and distortion of leaves. Affected plants appear stunted with abnormally small leaves.</a:t>
            </a:r>
          </a:p>
          <a:p>
            <a:r>
              <a:rPr lang="en-US" sz="2800" b="1" dirty="0"/>
              <a:t>Control</a:t>
            </a:r>
            <a:r>
              <a:rPr lang="en-US" sz="2800" dirty="0"/>
              <a:t>: Resistant varieties. Remove diseased plants. Control vectors. Remove weeds.</a:t>
            </a:r>
          </a:p>
        </p:txBody>
      </p:sp>
      <p:sp>
        <p:nvSpPr>
          <p:cNvPr id="9" name="TextBox 8">
            <a:extLst>
              <a:ext uri="{FF2B5EF4-FFF2-40B4-BE49-F238E27FC236}">
                <a16:creationId xmlns:a16="http://schemas.microsoft.com/office/drawing/2014/main" id="{4E64439E-6BBF-41B5-9433-02CD1A1AD07B}"/>
              </a:ext>
            </a:extLst>
          </p:cNvPr>
          <p:cNvSpPr txBox="1"/>
          <p:nvPr/>
        </p:nvSpPr>
        <p:spPr>
          <a:xfrm>
            <a:off x="2468880" y="-137160"/>
            <a:ext cx="7254240" cy="830997"/>
          </a:xfrm>
          <a:prstGeom prst="rect">
            <a:avLst/>
          </a:prstGeom>
          <a:noFill/>
        </p:spPr>
        <p:txBody>
          <a:bodyPr wrap="square" rtlCol="0">
            <a:spAutoFit/>
          </a:bodyPr>
          <a:lstStyle/>
          <a:p>
            <a:pPr algn="ctr"/>
            <a:r>
              <a:rPr lang="en-US" sz="4800" dirty="0"/>
              <a:t>Common Diseases</a:t>
            </a:r>
          </a:p>
        </p:txBody>
      </p:sp>
      <p:pic>
        <p:nvPicPr>
          <p:cNvPr id="10" name="Picture 9">
            <a:extLst>
              <a:ext uri="{FF2B5EF4-FFF2-40B4-BE49-F238E27FC236}">
                <a16:creationId xmlns:a16="http://schemas.microsoft.com/office/drawing/2014/main" id="{B080E1DB-C81D-41A0-BF23-79AD59041ADE}"/>
              </a:ext>
            </a:extLst>
          </p:cNvPr>
          <p:cNvPicPr>
            <a:picLocks noChangeAspect="1"/>
          </p:cNvPicPr>
          <p:nvPr/>
        </p:nvPicPr>
        <p:blipFill>
          <a:blip r:embed="rId3"/>
          <a:stretch>
            <a:fillRect/>
          </a:stretch>
        </p:blipFill>
        <p:spPr>
          <a:xfrm>
            <a:off x="6507480" y="822345"/>
            <a:ext cx="3566160" cy="1783080"/>
          </a:xfrm>
          <a:prstGeom prst="rect">
            <a:avLst/>
          </a:prstGeom>
        </p:spPr>
      </p:pic>
      <p:pic>
        <p:nvPicPr>
          <p:cNvPr id="11" name="Picture 10">
            <a:extLst>
              <a:ext uri="{FF2B5EF4-FFF2-40B4-BE49-F238E27FC236}">
                <a16:creationId xmlns:a16="http://schemas.microsoft.com/office/drawing/2014/main" id="{E365FB70-312A-4C59-BC25-E3361F0B5729}"/>
              </a:ext>
            </a:extLst>
          </p:cNvPr>
          <p:cNvPicPr>
            <a:picLocks noChangeAspect="1"/>
          </p:cNvPicPr>
          <p:nvPr/>
        </p:nvPicPr>
        <p:blipFill>
          <a:blip r:embed="rId4"/>
          <a:stretch>
            <a:fillRect/>
          </a:stretch>
        </p:blipFill>
        <p:spPr>
          <a:xfrm>
            <a:off x="8485288" y="2686129"/>
            <a:ext cx="3554312" cy="1783080"/>
          </a:xfrm>
          <a:prstGeom prst="rect">
            <a:avLst/>
          </a:prstGeom>
        </p:spPr>
      </p:pic>
      <p:pic>
        <p:nvPicPr>
          <p:cNvPr id="12" name="Picture 11">
            <a:extLst>
              <a:ext uri="{FF2B5EF4-FFF2-40B4-BE49-F238E27FC236}">
                <a16:creationId xmlns:a16="http://schemas.microsoft.com/office/drawing/2014/main" id="{BD6E20C4-6260-4C6C-B8A8-BDD47A732FC5}"/>
              </a:ext>
            </a:extLst>
          </p:cNvPr>
          <p:cNvPicPr>
            <a:picLocks noChangeAspect="1"/>
          </p:cNvPicPr>
          <p:nvPr/>
        </p:nvPicPr>
        <p:blipFill>
          <a:blip r:embed="rId5"/>
          <a:stretch>
            <a:fillRect/>
          </a:stretch>
        </p:blipFill>
        <p:spPr>
          <a:xfrm>
            <a:off x="5399188" y="4372303"/>
            <a:ext cx="3086100" cy="2514600"/>
          </a:xfrm>
          <a:prstGeom prst="rect">
            <a:avLst/>
          </a:prstGeom>
        </p:spPr>
      </p:pic>
    </p:spTree>
    <p:extLst>
      <p:ext uri="{BB962C8B-B14F-4D97-AF65-F5344CB8AC3E}">
        <p14:creationId xmlns:p14="http://schemas.microsoft.com/office/powerpoint/2010/main" val="2103607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3791414E-77CC-4225-98DB-BB47B7FE818D}"/>
              </a:ext>
            </a:extLst>
          </p:cNvPr>
          <p:cNvSpPr txBox="1"/>
          <p:nvPr/>
        </p:nvSpPr>
        <p:spPr>
          <a:xfrm>
            <a:off x="2979894" y="182880"/>
            <a:ext cx="4285423" cy="2308324"/>
          </a:xfrm>
          <a:prstGeom prst="rect">
            <a:avLst/>
          </a:prstGeom>
          <a:noFill/>
        </p:spPr>
        <p:txBody>
          <a:bodyPr wrap="square" rtlCol="0">
            <a:spAutoFit/>
          </a:bodyPr>
          <a:lstStyle/>
          <a:p>
            <a:r>
              <a:rPr lang="en-US" sz="4800" dirty="0"/>
              <a:t>This Can Come From YOUR Garden!</a:t>
            </a:r>
          </a:p>
        </p:txBody>
      </p:sp>
      <p:pic>
        <p:nvPicPr>
          <p:cNvPr id="14" name="Picture 13">
            <a:extLst>
              <a:ext uri="{FF2B5EF4-FFF2-40B4-BE49-F238E27FC236}">
                <a16:creationId xmlns:a16="http://schemas.microsoft.com/office/drawing/2014/main" id="{C78A66AC-603F-47D9-8C40-09ED981B0CDB}"/>
              </a:ext>
            </a:extLst>
          </p:cNvPr>
          <p:cNvPicPr>
            <a:picLocks noChangeAspect="1"/>
          </p:cNvPicPr>
          <p:nvPr/>
        </p:nvPicPr>
        <p:blipFill>
          <a:blip r:embed="rId3"/>
          <a:stretch>
            <a:fillRect/>
          </a:stretch>
        </p:blipFill>
        <p:spPr>
          <a:xfrm>
            <a:off x="131919" y="536942"/>
            <a:ext cx="2847975" cy="1600200"/>
          </a:xfrm>
          <a:prstGeom prst="rect">
            <a:avLst/>
          </a:prstGeom>
        </p:spPr>
      </p:pic>
      <p:pic>
        <p:nvPicPr>
          <p:cNvPr id="15" name="Picture 14">
            <a:extLst>
              <a:ext uri="{FF2B5EF4-FFF2-40B4-BE49-F238E27FC236}">
                <a16:creationId xmlns:a16="http://schemas.microsoft.com/office/drawing/2014/main" id="{1295F6F0-E4E2-4A9E-8DD5-1D0C3790F9D1}"/>
              </a:ext>
            </a:extLst>
          </p:cNvPr>
          <p:cNvPicPr>
            <a:picLocks noChangeAspect="1"/>
          </p:cNvPicPr>
          <p:nvPr/>
        </p:nvPicPr>
        <p:blipFill>
          <a:blip r:embed="rId4"/>
          <a:stretch>
            <a:fillRect/>
          </a:stretch>
        </p:blipFill>
        <p:spPr>
          <a:xfrm>
            <a:off x="269079" y="2283142"/>
            <a:ext cx="2619375" cy="1743075"/>
          </a:xfrm>
          <a:prstGeom prst="rect">
            <a:avLst/>
          </a:prstGeom>
        </p:spPr>
      </p:pic>
      <p:pic>
        <p:nvPicPr>
          <p:cNvPr id="16" name="Picture 15">
            <a:extLst>
              <a:ext uri="{FF2B5EF4-FFF2-40B4-BE49-F238E27FC236}">
                <a16:creationId xmlns:a16="http://schemas.microsoft.com/office/drawing/2014/main" id="{283AD96B-1EAA-4030-A9BD-12F03F02F901}"/>
              </a:ext>
            </a:extLst>
          </p:cNvPr>
          <p:cNvPicPr>
            <a:picLocks noChangeAspect="1"/>
          </p:cNvPicPr>
          <p:nvPr/>
        </p:nvPicPr>
        <p:blipFill>
          <a:blip r:embed="rId5"/>
          <a:stretch>
            <a:fillRect/>
          </a:stretch>
        </p:blipFill>
        <p:spPr>
          <a:xfrm>
            <a:off x="3789002" y="2505075"/>
            <a:ext cx="2466975" cy="1847850"/>
          </a:xfrm>
          <a:prstGeom prst="rect">
            <a:avLst/>
          </a:prstGeom>
        </p:spPr>
      </p:pic>
      <p:pic>
        <p:nvPicPr>
          <p:cNvPr id="17" name="Picture 16">
            <a:extLst>
              <a:ext uri="{FF2B5EF4-FFF2-40B4-BE49-F238E27FC236}">
                <a16:creationId xmlns:a16="http://schemas.microsoft.com/office/drawing/2014/main" id="{7BE696A1-A4C8-43A8-A0FD-428E0AC49471}"/>
              </a:ext>
            </a:extLst>
          </p:cNvPr>
          <p:cNvPicPr>
            <a:picLocks noChangeAspect="1"/>
          </p:cNvPicPr>
          <p:nvPr/>
        </p:nvPicPr>
        <p:blipFill>
          <a:blip r:embed="rId6"/>
          <a:stretch>
            <a:fillRect/>
          </a:stretch>
        </p:blipFill>
        <p:spPr>
          <a:xfrm>
            <a:off x="7356757" y="265479"/>
            <a:ext cx="2143125" cy="2143125"/>
          </a:xfrm>
          <a:prstGeom prst="rect">
            <a:avLst/>
          </a:prstGeom>
        </p:spPr>
      </p:pic>
      <p:pic>
        <p:nvPicPr>
          <p:cNvPr id="18" name="Picture 17">
            <a:extLst>
              <a:ext uri="{FF2B5EF4-FFF2-40B4-BE49-F238E27FC236}">
                <a16:creationId xmlns:a16="http://schemas.microsoft.com/office/drawing/2014/main" id="{64A0A8B5-CA4B-4BD6-ABF5-6702E6EBBB54}"/>
              </a:ext>
            </a:extLst>
          </p:cNvPr>
          <p:cNvPicPr>
            <a:picLocks noChangeAspect="1"/>
          </p:cNvPicPr>
          <p:nvPr/>
        </p:nvPicPr>
        <p:blipFill>
          <a:blip r:embed="rId7"/>
          <a:stretch>
            <a:fillRect/>
          </a:stretch>
        </p:blipFill>
        <p:spPr>
          <a:xfrm>
            <a:off x="10011256" y="536942"/>
            <a:ext cx="1943100" cy="2352675"/>
          </a:xfrm>
          <a:prstGeom prst="rect">
            <a:avLst/>
          </a:prstGeom>
        </p:spPr>
      </p:pic>
      <p:pic>
        <p:nvPicPr>
          <p:cNvPr id="19" name="Picture 18">
            <a:extLst>
              <a:ext uri="{FF2B5EF4-FFF2-40B4-BE49-F238E27FC236}">
                <a16:creationId xmlns:a16="http://schemas.microsoft.com/office/drawing/2014/main" id="{53F1C170-5919-4884-98D0-3D0B03ED3FE2}"/>
              </a:ext>
            </a:extLst>
          </p:cNvPr>
          <p:cNvPicPr>
            <a:picLocks noChangeAspect="1"/>
          </p:cNvPicPr>
          <p:nvPr/>
        </p:nvPicPr>
        <p:blipFill>
          <a:blip r:embed="rId8"/>
          <a:stretch>
            <a:fillRect/>
          </a:stretch>
        </p:blipFill>
        <p:spPr>
          <a:xfrm>
            <a:off x="7509340" y="2690812"/>
            <a:ext cx="2047875" cy="2238375"/>
          </a:xfrm>
          <a:prstGeom prst="rect">
            <a:avLst/>
          </a:prstGeom>
        </p:spPr>
      </p:pic>
      <p:pic>
        <p:nvPicPr>
          <p:cNvPr id="20" name="Picture 19">
            <a:extLst>
              <a:ext uri="{FF2B5EF4-FFF2-40B4-BE49-F238E27FC236}">
                <a16:creationId xmlns:a16="http://schemas.microsoft.com/office/drawing/2014/main" id="{5A6A7DF2-F3D3-4C07-BCBD-FABD9FD5E520}"/>
              </a:ext>
            </a:extLst>
          </p:cNvPr>
          <p:cNvPicPr>
            <a:picLocks noChangeAspect="1"/>
          </p:cNvPicPr>
          <p:nvPr/>
        </p:nvPicPr>
        <p:blipFill>
          <a:blip r:embed="rId9"/>
          <a:stretch>
            <a:fillRect/>
          </a:stretch>
        </p:blipFill>
        <p:spPr>
          <a:xfrm>
            <a:off x="9858856" y="3154679"/>
            <a:ext cx="2247900" cy="2028825"/>
          </a:xfrm>
          <a:prstGeom prst="rect">
            <a:avLst/>
          </a:prstGeom>
        </p:spPr>
      </p:pic>
      <p:pic>
        <p:nvPicPr>
          <p:cNvPr id="21" name="Picture 20">
            <a:extLst>
              <a:ext uri="{FF2B5EF4-FFF2-40B4-BE49-F238E27FC236}">
                <a16:creationId xmlns:a16="http://schemas.microsoft.com/office/drawing/2014/main" id="{324EE48C-0342-4B80-A146-E00D9FE1FFBE}"/>
              </a:ext>
            </a:extLst>
          </p:cNvPr>
          <p:cNvPicPr>
            <a:picLocks noChangeAspect="1"/>
          </p:cNvPicPr>
          <p:nvPr/>
        </p:nvPicPr>
        <p:blipFill>
          <a:blip r:embed="rId10"/>
          <a:stretch>
            <a:fillRect/>
          </a:stretch>
        </p:blipFill>
        <p:spPr>
          <a:xfrm>
            <a:off x="7194831" y="5010150"/>
            <a:ext cx="2466975" cy="1847850"/>
          </a:xfrm>
          <a:prstGeom prst="rect">
            <a:avLst/>
          </a:prstGeom>
        </p:spPr>
      </p:pic>
      <p:pic>
        <p:nvPicPr>
          <p:cNvPr id="22" name="Picture 21">
            <a:extLst>
              <a:ext uri="{FF2B5EF4-FFF2-40B4-BE49-F238E27FC236}">
                <a16:creationId xmlns:a16="http://schemas.microsoft.com/office/drawing/2014/main" id="{D79323B6-134F-43B3-8DAB-79837B0B5210}"/>
              </a:ext>
            </a:extLst>
          </p:cNvPr>
          <p:cNvPicPr>
            <a:picLocks noChangeAspect="1"/>
          </p:cNvPicPr>
          <p:nvPr/>
        </p:nvPicPr>
        <p:blipFill>
          <a:blip r:embed="rId11"/>
          <a:stretch>
            <a:fillRect/>
          </a:stretch>
        </p:blipFill>
        <p:spPr>
          <a:xfrm>
            <a:off x="10178897" y="5448566"/>
            <a:ext cx="1647344" cy="1317875"/>
          </a:xfrm>
          <a:prstGeom prst="rect">
            <a:avLst/>
          </a:prstGeom>
        </p:spPr>
      </p:pic>
      <p:pic>
        <p:nvPicPr>
          <p:cNvPr id="23" name="Picture 22">
            <a:extLst>
              <a:ext uri="{FF2B5EF4-FFF2-40B4-BE49-F238E27FC236}">
                <a16:creationId xmlns:a16="http://schemas.microsoft.com/office/drawing/2014/main" id="{1925A3AD-0AE2-49CA-AE7E-9471131CBFE5}"/>
              </a:ext>
            </a:extLst>
          </p:cNvPr>
          <p:cNvPicPr>
            <a:picLocks noChangeAspect="1"/>
          </p:cNvPicPr>
          <p:nvPr/>
        </p:nvPicPr>
        <p:blipFill>
          <a:blip r:embed="rId12"/>
          <a:stretch>
            <a:fillRect/>
          </a:stretch>
        </p:blipFill>
        <p:spPr>
          <a:xfrm>
            <a:off x="85244" y="4929187"/>
            <a:ext cx="1743075" cy="1743075"/>
          </a:xfrm>
          <a:prstGeom prst="rect">
            <a:avLst/>
          </a:prstGeom>
        </p:spPr>
      </p:pic>
      <p:pic>
        <p:nvPicPr>
          <p:cNvPr id="24" name="Picture 23">
            <a:extLst>
              <a:ext uri="{FF2B5EF4-FFF2-40B4-BE49-F238E27FC236}">
                <a16:creationId xmlns:a16="http://schemas.microsoft.com/office/drawing/2014/main" id="{C7B92CC8-F997-45AA-801F-F81D8ABDEDD9}"/>
              </a:ext>
            </a:extLst>
          </p:cNvPr>
          <p:cNvPicPr>
            <a:picLocks noChangeAspect="1"/>
          </p:cNvPicPr>
          <p:nvPr/>
        </p:nvPicPr>
        <p:blipFill>
          <a:blip r:embed="rId13"/>
          <a:stretch>
            <a:fillRect/>
          </a:stretch>
        </p:blipFill>
        <p:spPr>
          <a:xfrm>
            <a:off x="1901252" y="4360372"/>
            <a:ext cx="1973651" cy="1514475"/>
          </a:xfrm>
          <a:prstGeom prst="rect">
            <a:avLst/>
          </a:prstGeom>
        </p:spPr>
      </p:pic>
      <p:pic>
        <p:nvPicPr>
          <p:cNvPr id="25" name="Picture 24">
            <a:extLst>
              <a:ext uri="{FF2B5EF4-FFF2-40B4-BE49-F238E27FC236}">
                <a16:creationId xmlns:a16="http://schemas.microsoft.com/office/drawing/2014/main" id="{9AE5F723-00DB-405D-9CC5-E0425248A0CA}"/>
              </a:ext>
            </a:extLst>
          </p:cNvPr>
          <p:cNvPicPr>
            <a:picLocks noChangeAspect="1"/>
          </p:cNvPicPr>
          <p:nvPr/>
        </p:nvPicPr>
        <p:blipFill>
          <a:blip r:embed="rId14"/>
          <a:stretch>
            <a:fillRect/>
          </a:stretch>
        </p:blipFill>
        <p:spPr>
          <a:xfrm>
            <a:off x="3947836" y="5157787"/>
            <a:ext cx="3028950" cy="1514475"/>
          </a:xfrm>
          <a:prstGeom prst="rect">
            <a:avLst/>
          </a:prstGeom>
        </p:spPr>
      </p:pic>
    </p:spTree>
    <p:extLst>
      <p:ext uri="{BB962C8B-B14F-4D97-AF65-F5344CB8AC3E}">
        <p14:creationId xmlns:p14="http://schemas.microsoft.com/office/powerpoint/2010/main" val="997388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
        <p:nvSpPr>
          <p:cNvPr id="8" name="Subtitle 2">
            <a:extLst>
              <a:ext uri="{FF2B5EF4-FFF2-40B4-BE49-F238E27FC236}">
                <a16:creationId xmlns:a16="http://schemas.microsoft.com/office/drawing/2014/main" id="{706FD581-6505-45F1-A26C-AA0DB0558CDC}"/>
              </a:ext>
            </a:extLst>
          </p:cNvPr>
          <p:cNvSpPr>
            <a:spLocks noGrp="1"/>
          </p:cNvSpPr>
          <p:nvPr>
            <p:ph type="subTitle" idx="1"/>
          </p:nvPr>
        </p:nvSpPr>
        <p:spPr>
          <a:xfrm>
            <a:off x="6458512" y="3290471"/>
            <a:ext cx="4645250" cy="2090773"/>
          </a:xfrm>
        </p:spPr>
        <p:txBody>
          <a:bodyPr anchor="t">
            <a:normAutofit/>
          </a:bodyPr>
          <a:lstStyle/>
          <a:p>
            <a:pPr algn="l"/>
            <a:r>
              <a:rPr lang="en-US" sz="2000" dirty="0"/>
              <a:t>Please post all your questions and results to the message board that was emailed to you. </a:t>
            </a:r>
          </a:p>
          <a:p>
            <a:pPr algn="l"/>
            <a:endParaRPr lang="en-US" sz="2000" dirty="0"/>
          </a:p>
          <a:p>
            <a:pPr algn="l"/>
            <a:r>
              <a:rPr lang="en-US" sz="2000" dirty="0">
                <a:hlinkClick r:id="rId4">
                  <a:extLst>
                    <a:ext uri="{A12FA001-AC4F-418D-AE19-62706E023703}">
                      <ahyp:hlinkClr xmlns:ahyp="http://schemas.microsoft.com/office/drawing/2018/hyperlinkcolor" val="tx"/>
                    </a:ext>
                  </a:extLst>
                </a:hlinkClick>
              </a:rPr>
              <a:t>https://www.facebook.com/groups/538153443545779/</a:t>
            </a:r>
            <a:endParaRPr lang="en-US" sz="2000" dirty="0"/>
          </a:p>
        </p:txBody>
      </p:sp>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334E1A-F292-4D7F-96ED-E74996F3786A}"/>
              </a:ext>
            </a:extLst>
          </p:cNvPr>
          <p:cNvSpPr txBox="1"/>
          <p:nvPr/>
        </p:nvSpPr>
        <p:spPr>
          <a:xfrm>
            <a:off x="3588543" y="-28575"/>
            <a:ext cx="5014913" cy="830997"/>
          </a:xfrm>
          <a:prstGeom prst="rect">
            <a:avLst/>
          </a:prstGeom>
          <a:noFill/>
        </p:spPr>
        <p:txBody>
          <a:bodyPr wrap="square" rtlCol="0">
            <a:spAutoFit/>
          </a:bodyPr>
          <a:lstStyle/>
          <a:p>
            <a:pPr algn="ctr"/>
            <a:r>
              <a:rPr lang="en-US" sz="4800" dirty="0"/>
              <a:t>Growing</a:t>
            </a:r>
          </a:p>
        </p:txBody>
      </p:sp>
      <p:sp>
        <p:nvSpPr>
          <p:cNvPr id="3" name="TextBox 2">
            <a:extLst>
              <a:ext uri="{FF2B5EF4-FFF2-40B4-BE49-F238E27FC236}">
                <a16:creationId xmlns:a16="http://schemas.microsoft.com/office/drawing/2014/main" id="{639747F3-19E6-4599-9E6C-DF1F618259C2}"/>
              </a:ext>
            </a:extLst>
          </p:cNvPr>
          <p:cNvSpPr txBox="1"/>
          <p:nvPr/>
        </p:nvSpPr>
        <p:spPr>
          <a:xfrm>
            <a:off x="347336" y="1412890"/>
            <a:ext cx="9434513" cy="3600986"/>
          </a:xfrm>
          <a:prstGeom prst="rect">
            <a:avLst/>
          </a:prstGeom>
          <a:noFill/>
        </p:spPr>
        <p:txBody>
          <a:bodyPr wrap="square" rtlCol="0">
            <a:spAutoFit/>
          </a:bodyPr>
          <a:lstStyle/>
          <a:p>
            <a:pPr marL="571500" indent="-571500">
              <a:buFont typeface="Arial" panose="020B0604020202020204" pitchFamily="34" charset="0"/>
              <a:buChar char="•"/>
            </a:pPr>
            <a:r>
              <a:rPr lang="en-US" sz="3800" dirty="0"/>
              <a:t>Warm Season Crops (Spring/Summer)</a:t>
            </a:r>
          </a:p>
          <a:p>
            <a:pPr marL="571500" indent="-571500">
              <a:buFont typeface="Arial" panose="020B0604020202020204" pitchFamily="34" charset="0"/>
              <a:buChar char="•"/>
            </a:pPr>
            <a:r>
              <a:rPr lang="en-US" sz="3800" dirty="0"/>
              <a:t>Easily damaged by mild frosts</a:t>
            </a:r>
          </a:p>
          <a:p>
            <a:pPr marL="571500" indent="-571500">
              <a:buFont typeface="Arial" panose="020B0604020202020204" pitchFamily="34" charset="0"/>
              <a:buChar char="•"/>
            </a:pPr>
            <a:r>
              <a:rPr lang="en-US" sz="3800" dirty="0"/>
              <a:t>Seeds will germinate as low as 60</a:t>
            </a:r>
            <a:r>
              <a:rPr lang="en-US" sz="3800" baseline="30000" dirty="0"/>
              <a:t>o</a:t>
            </a:r>
            <a:r>
              <a:rPr lang="en-US" sz="3800" dirty="0"/>
              <a:t>F; optimum usually 65-85</a:t>
            </a:r>
            <a:r>
              <a:rPr lang="en-US" sz="3800" baseline="30000" dirty="0"/>
              <a:t>o</a:t>
            </a:r>
            <a:r>
              <a:rPr lang="en-US" sz="3800" dirty="0"/>
              <a:t>F</a:t>
            </a:r>
          </a:p>
          <a:p>
            <a:pPr marL="571500" indent="-571500">
              <a:buFont typeface="Arial" panose="020B0604020202020204" pitchFamily="34" charset="0"/>
              <a:buChar char="•"/>
            </a:pPr>
            <a:r>
              <a:rPr lang="en-US" sz="3800" dirty="0"/>
              <a:t>Transplant: Tomato, Eggplant, Pepper</a:t>
            </a:r>
          </a:p>
          <a:p>
            <a:pPr marL="571500" indent="-571500">
              <a:buFont typeface="Arial" panose="020B0604020202020204" pitchFamily="34" charset="0"/>
              <a:buChar char="•"/>
            </a:pPr>
            <a:r>
              <a:rPr lang="en-US" sz="3800" dirty="0"/>
              <a:t>Vegetative: Potato</a:t>
            </a:r>
          </a:p>
        </p:txBody>
      </p:sp>
      <p:pic>
        <p:nvPicPr>
          <p:cNvPr id="5" name="Picture 4">
            <a:extLst>
              <a:ext uri="{FF2B5EF4-FFF2-40B4-BE49-F238E27FC236}">
                <a16:creationId xmlns:a16="http://schemas.microsoft.com/office/drawing/2014/main" id="{56EA8684-7B99-4D26-8D48-A9BF889294F3}"/>
              </a:ext>
            </a:extLst>
          </p:cNvPr>
          <p:cNvPicPr>
            <a:picLocks noChangeAspect="1"/>
          </p:cNvPicPr>
          <p:nvPr/>
        </p:nvPicPr>
        <p:blipFill>
          <a:blip r:embed="rId3"/>
          <a:stretch>
            <a:fillRect/>
          </a:stretch>
        </p:blipFill>
        <p:spPr>
          <a:xfrm>
            <a:off x="9781849" y="1102685"/>
            <a:ext cx="2333951" cy="4439270"/>
          </a:xfrm>
          <a:prstGeom prst="rect">
            <a:avLst/>
          </a:prstGeom>
        </p:spPr>
      </p:pic>
    </p:spTree>
    <p:extLst>
      <p:ext uri="{BB962C8B-B14F-4D97-AF65-F5344CB8AC3E}">
        <p14:creationId xmlns:p14="http://schemas.microsoft.com/office/powerpoint/2010/main" val="4007996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EC2D31-690E-4D7E-B015-D1ECF22AC3B1}"/>
              </a:ext>
            </a:extLst>
          </p:cNvPr>
          <p:cNvSpPr txBox="1"/>
          <p:nvPr/>
        </p:nvSpPr>
        <p:spPr>
          <a:xfrm>
            <a:off x="3588543" y="-28575"/>
            <a:ext cx="5014913" cy="830997"/>
          </a:xfrm>
          <a:prstGeom prst="rect">
            <a:avLst/>
          </a:prstGeom>
          <a:noFill/>
        </p:spPr>
        <p:txBody>
          <a:bodyPr wrap="square" rtlCol="0">
            <a:spAutoFit/>
          </a:bodyPr>
          <a:lstStyle/>
          <a:p>
            <a:pPr algn="ctr"/>
            <a:r>
              <a:rPr lang="en-US" sz="4800" dirty="0"/>
              <a:t>Growing</a:t>
            </a:r>
          </a:p>
        </p:txBody>
      </p:sp>
      <p:sp>
        <p:nvSpPr>
          <p:cNvPr id="4" name="TextBox 3">
            <a:extLst>
              <a:ext uri="{FF2B5EF4-FFF2-40B4-BE49-F238E27FC236}">
                <a16:creationId xmlns:a16="http://schemas.microsoft.com/office/drawing/2014/main" id="{DE907138-CCF8-4F56-8E24-8C87022E0DA9}"/>
              </a:ext>
            </a:extLst>
          </p:cNvPr>
          <p:cNvSpPr txBox="1"/>
          <p:nvPr/>
        </p:nvSpPr>
        <p:spPr>
          <a:xfrm>
            <a:off x="205263" y="665798"/>
            <a:ext cx="11781472" cy="6863417"/>
          </a:xfrm>
          <a:prstGeom prst="rect">
            <a:avLst/>
          </a:prstGeom>
          <a:noFill/>
        </p:spPr>
        <p:txBody>
          <a:bodyPr wrap="square" rtlCol="0">
            <a:spAutoFit/>
          </a:bodyPr>
          <a:lstStyle/>
          <a:p>
            <a:pPr marL="571500" indent="-571500">
              <a:buFont typeface="Arial" panose="020B0604020202020204" pitchFamily="34" charset="0"/>
              <a:buChar char="•"/>
            </a:pPr>
            <a:r>
              <a:rPr lang="en-US" sz="4000" dirty="0"/>
              <a:t>Warm well-drained soil, rich in organic matter</a:t>
            </a:r>
          </a:p>
          <a:p>
            <a:pPr marL="571500" indent="-571500">
              <a:buFont typeface="Arial" panose="020B0604020202020204" pitchFamily="34" charset="0"/>
              <a:buChar char="•"/>
            </a:pPr>
            <a:r>
              <a:rPr lang="en-US" sz="4000" dirty="0"/>
              <a:t>Ideal pH 5.8-6.7 (tomato, eggplant, pepper) 4.8-5.4 (potato)</a:t>
            </a:r>
          </a:p>
          <a:p>
            <a:pPr marL="571500" indent="-571500">
              <a:buFont typeface="Arial" panose="020B0604020202020204" pitchFamily="34" charset="0"/>
              <a:buChar char="•"/>
            </a:pPr>
            <a:r>
              <a:rPr lang="en-US" sz="4000" dirty="0"/>
              <a:t>Sunlight – 6-8 hours minimum direct</a:t>
            </a:r>
          </a:p>
          <a:p>
            <a:pPr marL="571500" indent="-571500">
              <a:buFont typeface="Arial" panose="020B0604020202020204" pitchFamily="34" charset="0"/>
              <a:buChar char="•"/>
            </a:pPr>
            <a:r>
              <a:rPr lang="en-US" sz="4000" dirty="0"/>
              <a:t>Soil test for fertilization recommendations</a:t>
            </a:r>
          </a:p>
          <a:p>
            <a:pPr marL="571500" indent="-571500">
              <a:buFont typeface="Arial" panose="020B0604020202020204" pitchFamily="34" charset="0"/>
              <a:buChar char="•"/>
            </a:pPr>
            <a:r>
              <a:rPr lang="en-US" sz="4000" dirty="0"/>
              <a:t>Generally:</a:t>
            </a:r>
          </a:p>
          <a:p>
            <a:pPr marL="1028700" lvl="1" indent="-571500">
              <a:buFont typeface="Arial" panose="020B0604020202020204" pitchFamily="34" charset="0"/>
              <a:buChar char="•"/>
            </a:pPr>
            <a:r>
              <a:rPr lang="en-US" sz="4000" dirty="0"/>
              <a:t>Tomatoes – At planting, first fruit set, every 3-4 wks.</a:t>
            </a:r>
          </a:p>
          <a:p>
            <a:pPr marL="1028700" lvl="1" indent="-571500">
              <a:buFont typeface="Arial" panose="020B0604020202020204" pitchFamily="34" charset="0"/>
              <a:buChar char="•"/>
            </a:pPr>
            <a:r>
              <a:rPr lang="en-US" sz="4000" dirty="0"/>
              <a:t>Peppers &amp; Eggplant – At planting, first fruit set</a:t>
            </a:r>
          </a:p>
          <a:p>
            <a:pPr marL="1028700" lvl="1" indent="-571500">
              <a:buFont typeface="Arial" panose="020B0604020202020204" pitchFamily="34" charset="0"/>
              <a:buChar char="•"/>
            </a:pPr>
            <a:r>
              <a:rPr lang="en-US" sz="4000" dirty="0"/>
              <a:t>Potato – At planting, when plants are 6-10” tall</a:t>
            </a:r>
          </a:p>
          <a:p>
            <a:pPr marL="571500" indent="-571500">
              <a:buFont typeface="Arial" panose="020B0604020202020204" pitchFamily="34" charset="0"/>
              <a:buChar char="•"/>
            </a:pPr>
            <a:endParaRPr lang="en-US" sz="4000" dirty="0"/>
          </a:p>
        </p:txBody>
      </p:sp>
    </p:spTree>
    <p:extLst>
      <p:ext uri="{BB962C8B-B14F-4D97-AF65-F5344CB8AC3E}">
        <p14:creationId xmlns:p14="http://schemas.microsoft.com/office/powerpoint/2010/main" val="19786269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2EFC29-73AB-4BEA-80E4-222C391E7A45}"/>
              </a:ext>
            </a:extLst>
          </p:cNvPr>
          <p:cNvSpPr txBox="1"/>
          <p:nvPr/>
        </p:nvSpPr>
        <p:spPr>
          <a:xfrm>
            <a:off x="2188367" y="-1509"/>
            <a:ext cx="7815263" cy="830997"/>
          </a:xfrm>
          <a:prstGeom prst="rect">
            <a:avLst/>
          </a:prstGeom>
          <a:noFill/>
        </p:spPr>
        <p:txBody>
          <a:bodyPr wrap="square" rtlCol="0">
            <a:spAutoFit/>
          </a:bodyPr>
          <a:lstStyle/>
          <a:p>
            <a:pPr algn="ctr"/>
            <a:r>
              <a:rPr lang="en-US" sz="4800" dirty="0"/>
              <a:t>Plant Spacing &amp; Staking</a:t>
            </a:r>
          </a:p>
        </p:txBody>
      </p:sp>
      <p:sp>
        <p:nvSpPr>
          <p:cNvPr id="3" name="TextBox 2">
            <a:extLst>
              <a:ext uri="{FF2B5EF4-FFF2-40B4-BE49-F238E27FC236}">
                <a16:creationId xmlns:a16="http://schemas.microsoft.com/office/drawing/2014/main" id="{D7AC81ED-DEBD-40C5-8E44-A901CEA2A318}"/>
              </a:ext>
            </a:extLst>
          </p:cNvPr>
          <p:cNvSpPr txBox="1"/>
          <p:nvPr/>
        </p:nvSpPr>
        <p:spPr>
          <a:xfrm>
            <a:off x="666749" y="919460"/>
            <a:ext cx="10858500" cy="707886"/>
          </a:xfrm>
          <a:prstGeom prst="rect">
            <a:avLst/>
          </a:prstGeom>
          <a:noFill/>
        </p:spPr>
        <p:txBody>
          <a:bodyPr wrap="square" rtlCol="0">
            <a:spAutoFit/>
          </a:bodyPr>
          <a:lstStyle/>
          <a:p>
            <a:pPr algn="ctr"/>
            <a:r>
              <a:rPr lang="en-US" sz="4000" dirty="0"/>
              <a:t>Somewhat Variety Dependent, but in general:</a:t>
            </a:r>
          </a:p>
        </p:txBody>
      </p:sp>
      <p:graphicFrame>
        <p:nvGraphicFramePr>
          <p:cNvPr id="4" name="Table 4">
            <a:extLst>
              <a:ext uri="{FF2B5EF4-FFF2-40B4-BE49-F238E27FC236}">
                <a16:creationId xmlns:a16="http://schemas.microsoft.com/office/drawing/2014/main" id="{FDA994F9-4854-4246-A69B-6BEAD7490324}"/>
              </a:ext>
            </a:extLst>
          </p:cNvPr>
          <p:cNvGraphicFramePr>
            <a:graphicFrameLocks noGrp="1"/>
          </p:cNvGraphicFramePr>
          <p:nvPr>
            <p:extLst>
              <p:ext uri="{D42A27DB-BD31-4B8C-83A1-F6EECF244321}">
                <p14:modId xmlns:p14="http://schemas.microsoft.com/office/powerpoint/2010/main" val="1027193638"/>
              </p:ext>
            </p:extLst>
          </p:nvPr>
        </p:nvGraphicFramePr>
        <p:xfrm>
          <a:off x="1332696" y="1868250"/>
          <a:ext cx="9526608" cy="4499562"/>
        </p:xfrm>
        <a:graphic>
          <a:graphicData uri="http://schemas.openxmlformats.org/drawingml/2006/table">
            <a:tbl>
              <a:tblPr firstRow="1" bandRow="1">
                <a:tableStyleId>{5C22544A-7EE6-4342-B048-85BDC9FD1C3A}</a:tableStyleId>
              </a:tblPr>
              <a:tblGrid>
                <a:gridCol w="3175536">
                  <a:extLst>
                    <a:ext uri="{9D8B030D-6E8A-4147-A177-3AD203B41FA5}">
                      <a16:colId xmlns:a16="http://schemas.microsoft.com/office/drawing/2014/main" val="891440840"/>
                    </a:ext>
                  </a:extLst>
                </a:gridCol>
                <a:gridCol w="3175536">
                  <a:extLst>
                    <a:ext uri="{9D8B030D-6E8A-4147-A177-3AD203B41FA5}">
                      <a16:colId xmlns:a16="http://schemas.microsoft.com/office/drawing/2014/main" val="1146807635"/>
                    </a:ext>
                  </a:extLst>
                </a:gridCol>
                <a:gridCol w="3175536">
                  <a:extLst>
                    <a:ext uri="{9D8B030D-6E8A-4147-A177-3AD203B41FA5}">
                      <a16:colId xmlns:a16="http://schemas.microsoft.com/office/drawing/2014/main" val="3998810928"/>
                    </a:ext>
                  </a:extLst>
                </a:gridCol>
              </a:tblGrid>
              <a:tr h="869934">
                <a:tc>
                  <a:txBody>
                    <a:bodyPr/>
                    <a:lstStyle/>
                    <a:p>
                      <a:r>
                        <a:rPr lang="en-US" sz="2800" dirty="0"/>
                        <a:t>Crop</a:t>
                      </a:r>
                    </a:p>
                  </a:txBody>
                  <a:tcPr/>
                </a:tc>
                <a:tc>
                  <a:txBody>
                    <a:bodyPr/>
                    <a:lstStyle/>
                    <a:p>
                      <a:r>
                        <a:rPr lang="en-US" sz="2800" dirty="0"/>
                        <a:t>Spacing</a:t>
                      </a:r>
                    </a:p>
                  </a:txBody>
                  <a:tcPr/>
                </a:tc>
                <a:tc>
                  <a:txBody>
                    <a:bodyPr/>
                    <a:lstStyle/>
                    <a:p>
                      <a:r>
                        <a:rPr lang="en-US" sz="2800" dirty="0"/>
                        <a:t>Staking</a:t>
                      </a:r>
                    </a:p>
                  </a:txBody>
                  <a:tcPr/>
                </a:tc>
                <a:extLst>
                  <a:ext uri="{0D108BD9-81ED-4DB2-BD59-A6C34878D82A}">
                    <a16:rowId xmlns:a16="http://schemas.microsoft.com/office/drawing/2014/main" val="2529027835"/>
                  </a:ext>
                </a:extLst>
              </a:tr>
              <a:tr h="869934">
                <a:tc>
                  <a:txBody>
                    <a:bodyPr/>
                    <a:lstStyle/>
                    <a:p>
                      <a:r>
                        <a:rPr lang="en-US" sz="2800" dirty="0"/>
                        <a:t>Eggplant</a:t>
                      </a:r>
                    </a:p>
                  </a:txBody>
                  <a:tcPr/>
                </a:tc>
                <a:tc>
                  <a:txBody>
                    <a:bodyPr/>
                    <a:lstStyle/>
                    <a:p>
                      <a:r>
                        <a:rPr lang="en-US" sz="2800" dirty="0"/>
                        <a:t>18-36”</a:t>
                      </a:r>
                    </a:p>
                  </a:txBody>
                  <a:tcPr/>
                </a:tc>
                <a:tc>
                  <a:txBody>
                    <a:bodyPr/>
                    <a:lstStyle/>
                    <a:p>
                      <a:r>
                        <a:rPr lang="en-US" sz="2800" dirty="0"/>
                        <a:t>Yes or No – Mostly yes</a:t>
                      </a:r>
                    </a:p>
                  </a:txBody>
                  <a:tcPr/>
                </a:tc>
                <a:extLst>
                  <a:ext uri="{0D108BD9-81ED-4DB2-BD59-A6C34878D82A}">
                    <a16:rowId xmlns:a16="http://schemas.microsoft.com/office/drawing/2014/main" val="4097640919"/>
                  </a:ext>
                </a:extLst>
              </a:tr>
              <a:tr h="869934">
                <a:tc>
                  <a:txBody>
                    <a:bodyPr/>
                    <a:lstStyle/>
                    <a:p>
                      <a:r>
                        <a:rPr lang="en-US" sz="2800" dirty="0"/>
                        <a:t>Pepper</a:t>
                      </a:r>
                    </a:p>
                  </a:txBody>
                  <a:tcPr/>
                </a:tc>
                <a:tc>
                  <a:txBody>
                    <a:bodyPr/>
                    <a:lstStyle/>
                    <a:p>
                      <a:r>
                        <a:rPr lang="en-US" sz="2800" dirty="0"/>
                        <a:t>12-18”</a:t>
                      </a:r>
                    </a:p>
                  </a:txBody>
                  <a:tcPr/>
                </a:tc>
                <a:tc>
                  <a:txBody>
                    <a:bodyPr/>
                    <a:lstStyle/>
                    <a:p>
                      <a:r>
                        <a:rPr lang="en-US" sz="2800" dirty="0"/>
                        <a:t>Yes or No – Some varieties definitely</a:t>
                      </a:r>
                    </a:p>
                  </a:txBody>
                  <a:tcPr/>
                </a:tc>
                <a:extLst>
                  <a:ext uri="{0D108BD9-81ED-4DB2-BD59-A6C34878D82A}">
                    <a16:rowId xmlns:a16="http://schemas.microsoft.com/office/drawing/2014/main" val="3763302708"/>
                  </a:ext>
                </a:extLst>
              </a:tr>
              <a:tr h="869934">
                <a:tc>
                  <a:txBody>
                    <a:bodyPr/>
                    <a:lstStyle/>
                    <a:p>
                      <a:r>
                        <a:rPr lang="en-US" sz="2800" dirty="0"/>
                        <a:t>Tomato</a:t>
                      </a:r>
                    </a:p>
                  </a:txBody>
                  <a:tcPr/>
                </a:tc>
                <a:tc>
                  <a:txBody>
                    <a:bodyPr/>
                    <a:lstStyle/>
                    <a:p>
                      <a:r>
                        <a:rPr lang="en-US" sz="2800" dirty="0"/>
                        <a:t>18-24”</a:t>
                      </a:r>
                    </a:p>
                  </a:txBody>
                  <a:tcPr/>
                </a:tc>
                <a:tc>
                  <a:txBody>
                    <a:bodyPr/>
                    <a:lstStyle/>
                    <a:p>
                      <a:r>
                        <a:rPr lang="en-US" sz="2800" dirty="0"/>
                        <a:t>Yes</a:t>
                      </a:r>
                    </a:p>
                  </a:txBody>
                  <a:tcPr/>
                </a:tc>
                <a:extLst>
                  <a:ext uri="{0D108BD9-81ED-4DB2-BD59-A6C34878D82A}">
                    <a16:rowId xmlns:a16="http://schemas.microsoft.com/office/drawing/2014/main" val="476657810"/>
                  </a:ext>
                </a:extLst>
              </a:tr>
              <a:tr h="869934">
                <a:tc>
                  <a:txBody>
                    <a:bodyPr/>
                    <a:lstStyle/>
                    <a:p>
                      <a:r>
                        <a:rPr lang="en-US" sz="2800" dirty="0"/>
                        <a:t>Potato</a:t>
                      </a:r>
                    </a:p>
                  </a:txBody>
                  <a:tcPr/>
                </a:tc>
                <a:tc>
                  <a:txBody>
                    <a:bodyPr/>
                    <a:lstStyle/>
                    <a:p>
                      <a:r>
                        <a:rPr lang="en-US" sz="2800" dirty="0"/>
                        <a:t>9-12”</a:t>
                      </a:r>
                    </a:p>
                  </a:txBody>
                  <a:tcPr/>
                </a:tc>
                <a:tc>
                  <a:txBody>
                    <a:bodyPr/>
                    <a:lstStyle/>
                    <a:p>
                      <a:r>
                        <a:rPr lang="en-US" sz="2800" dirty="0"/>
                        <a:t>No</a:t>
                      </a:r>
                    </a:p>
                  </a:txBody>
                  <a:tcPr/>
                </a:tc>
                <a:extLst>
                  <a:ext uri="{0D108BD9-81ED-4DB2-BD59-A6C34878D82A}">
                    <a16:rowId xmlns:a16="http://schemas.microsoft.com/office/drawing/2014/main" val="165563287"/>
                  </a:ext>
                </a:extLst>
              </a:tr>
            </a:tbl>
          </a:graphicData>
        </a:graphic>
      </p:graphicFrame>
    </p:spTree>
    <p:extLst>
      <p:ext uri="{BB962C8B-B14F-4D97-AF65-F5344CB8AC3E}">
        <p14:creationId xmlns:p14="http://schemas.microsoft.com/office/powerpoint/2010/main" val="249190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F606CF0-D5E3-4C2F-BCFE-A93C78564EAA}"/>
              </a:ext>
            </a:extLst>
          </p:cNvPr>
          <p:cNvSpPr txBox="1"/>
          <p:nvPr/>
        </p:nvSpPr>
        <p:spPr>
          <a:xfrm>
            <a:off x="3382564" y="-42863"/>
            <a:ext cx="5426870" cy="830997"/>
          </a:xfrm>
          <a:prstGeom prst="rect">
            <a:avLst/>
          </a:prstGeom>
          <a:noFill/>
        </p:spPr>
        <p:txBody>
          <a:bodyPr wrap="square" rtlCol="0">
            <a:spAutoFit/>
          </a:bodyPr>
          <a:lstStyle/>
          <a:p>
            <a:pPr algn="ctr"/>
            <a:r>
              <a:rPr lang="en-US" sz="4800" dirty="0"/>
              <a:t>Days to Harvest</a:t>
            </a:r>
          </a:p>
        </p:txBody>
      </p:sp>
      <p:sp>
        <p:nvSpPr>
          <p:cNvPr id="7" name="TextBox 6">
            <a:extLst>
              <a:ext uri="{FF2B5EF4-FFF2-40B4-BE49-F238E27FC236}">
                <a16:creationId xmlns:a16="http://schemas.microsoft.com/office/drawing/2014/main" id="{9D83C161-34B9-45AC-8685-3AA2F2C6B8CC}"/>
              </a:ext>
            </a:extLst>
          </p:cNvPr>
          <p:cNvSpPr txBox="1"/>
          <p:nvPr/>
        </p:nvSpPr>
        <p:spPr>
          <a:xfrm>
            <a:off x="2083593" y="790455"/>
            <a:ext cx="8024811" cy="707886"/>
          </a:xfrm>
          <a:prstGeom prst="rect">
            <a:avLst/>
          </a:prstGeom>
          <a:noFill/>
        </p:spPr>
        <p:txBody>
          <a:bodyPr wrap="square" rtlCol="0">
            <a:spAutoFit/>
          </a:bodyPr>
          <a:lstStyle/>
          <a:p>
            <a:pPr algn="ctr"/>
            <a:r>
              <a:rPr lang="en-US" sz="4000" dirty="0"/>
              <a:t>Varieties Dependent</a:t>
            </a:r>
          </a:p>
        </p:txBody>
      </p:sp>
      <p:sp>
        <p:nvSpPr>
          <p:cNvPr id="8" name="TextBox 7">
            <a:extLst>
              <a:ext uri="{FF2B5EF4-FFF2-40B4-BE49-F238E27FC236}">
                <a16:creationId xmlns:a16="http://schemas.microsoft.com/office/drawing/2014/main" id="{C7812541-5EC1-488E-A183-FBE69B824571}"/>
              </a:ext>
            </a:extLst>
          </p:cNvPr>
          <p:cNvSpPr txBox="1"/>
          <p:nvPr/>
        </p:nvSpPr>
        <p:spPr>
          <a:xfrm>
            <a:off x="1425176" y="6454277"/>
            <a:ext cx="3914775" cy="369332"/>
          </a:xfrm>
          <a:prstGeom prst="rect">
            <a:avLst/>
          </a:prstGeom>
          <a:noFill/>
        </p:spPr>
        <p:txBody>
          <a:bodyPr wrap="square" rtlCol="0">
            <a:spAutoFit/>
          </a:bodyPr>
          <a:lstStyle/>
          <a:p>
            <a:r>
              <a:rPr lang="en-US" dirty="0"/>
              <a:t>* - Days after transplanting</a:t>
            </a:r>
          </a:p>
        </p:txBody>
      </p:sp>
      <p:graphicFrame>
        <p:nvGraphicFramePr>
          <p:cNvPr id="4" name="Table 4">
            <a:extLst>
              <a:ext uri="{FF2B5EF4-FFF2-40B4-BE49-F238E27FC236}">
                <a16:creationId xmlns:a16="http://schemas.microsoft.com/office/drawing/2014/main" id="{FCDDEAF0-3FD5-486F-BD2C-E45F24198A52}"/>
              </a:ext>
            </a:extLst>
          </p:cNvPr>
          <p:cNvGraphicFramePr>
            <a:graphicFrameLocks noGrp="1"/>
          </p:cNvGraphicFramePr>
          <p:nvPr>
            <p:extLst>
              <p:ext uri="{D42A27DB-BD31-4B8C-83A1-F6EECF244321}">
                <p14:modId xmlns:p14="http://schemas.microsoft.com/office/powerpoint/2010/main" val="3100188980"/>
              </p:ext>
            </p:extLst>
          </p:nvPr>
        </p:nvGraphicFramePr>
        <p:xfrm>
          <a:off x="3070056" y="1792050"/>
          <a:ext cx="6351072" cy="4349670"/>
        </p:xfrm>
        <a:graphic>
          <a:graphicData uri="http://schemas.openxmlformats.org/drawingml/2006/table">
            <a:tbl>
              <a:tblPr firstRow="1" bandRow="1">
                <a:tableStyleId>{5C22544A-7EE6-4342-B048-85BDC9FD1C3A}</a:tableStyleId>
              </a:tblPr>
              <a:tblGrid>
                <a:gridCol w="3175536">
                  <a:extLst>
                    <a:ext uri="{9D8B030D-6E8A-4147-A177-3AD203B41FA5}">
                      <a16:colId xmlns:a16="http://schemas.microsoft.com/office/drawing/2014/main" val="891440840"/>
                    </a:ext>
                  </a:extLst>
                </a:gridCol>
                <a:gridCol w="3175536">
                  <a:extLst>
                    <a:ext uri="{9D8B030D-6E8A-4147-A177-3AD203B41FA5}">
                      <a16:colId xmlns:a16="http://schemas.microsoft.com/office/drawing/2014/main" val="1146807635"/>
                    </a:ext>
                  </a:extLst>
                </a:gridCol>
              </a:tblGrid>
              <a:tr h="869934">
                <a:tc>
                  <a:txBody>
                    <a:bodyPr/>
                    <a:lstStyle/>
                    <a:p>
                      <a:r>
                        <a:rPr lang="en-US" sz="2800" dirty="0"/>
                        <a:t>Crop</a:t>
                      </a:r>
                    </a:p>
                  </a:txBody>
                  <a:tcPr/>
                </a:tc>
                <a:tc>
                  <a:txBody>
                    <a:bodyPr/>
                    <a:lstStyle/>
                    <a:p>
                      <a:r>
                        <a:rPr lang="en-US" sz="2800" dirty="0"/>
                        <a:t>Days to Harvest</a:t>
                      </a:r>
                    </a:p>
                  </a:txBody>
                  <a:tcPr/>
                </a:tc>
                <a:extLst>
                  <a:ext uri="{0D108BD9-81ED-4DB2-BD59-A6C34878D82A}">
                    <a16:rowId xmlns:a16="http://schemas.microsoft.com/office/drawing/2014/main" val="2529027835"/>
                  </a:ext>
                </a:extLst>
              </a:tr>
              <a:tr h="869934">
                <a:tc>
                  <a:txBody>
                    <a:bodyPr/>
                    <a:lstStyle/>
                    <a:p>
                      <a:r>
                        <a:rPr lang="en-US" sz="2800" dirty="0"/>
                        <a:t>Eggplant*</a:t>
                      </a:r>
                    </a:p>
                  </a:txBody>
                  <a:tcPr/>
                </a:tc>
                <a:tc>
                  <a:txBody>
                    <a:bodyPr/>
                    <a:lstStyle/>
                    <a:p>
                      <a:r>
                        <a:rPr lang="en-US" sz="2800" dirty="0"/>
                        <a:t>80-85</a:t>
                      </a:r>
                    </a:p>
                  </a:txBody>
                  <a:tcPr/>
                </a:tc>
                <a:extLst>
                  <a:ext uri="{0D108BD9-81ED-4DB2-BD59-A6C34878D82A}">
                    <a16:rowId xmlns:a16="http://schemas.microsoft.com/office/drawing/2014/main" val="4097640919"/>
                  </a:ext>
                </a:extLst>
              </a:tr>
              <a:tr h="869934">
                <a:tc>
                  <a:txBody>
                    <a:bodyPr/>
                    <a:lstStyle/>
                    <a:p>
                      <a:r>
                        <a:rPr lang="en-US" sz="2800" dirty="0"/>
                        <a:t>Pepper*</a:t>
                      </a:r>
                    </a:p>
                  </a:txBody>
                  <a:tcPr/>
                </a:tc>
                <a:tc>
                  <a:txBody>
                    <a:bodyPr/>
                    <a:lstStyle/>
                    <a:p>
                      <a:r>
                        <a:rPr lang="en-US" sz="2800" dirty="0"/>
                        <a:t>60-80</a:t>
                      </a:r>
                    </a:p>
                  </a:txBody>
                  <a:tcPr/>
                </a:tc>
                <a:extLst>
                  <a:ext uri="{0D108BD9-81ED-4DB2-BD59-A6C34878D82A}">
                    <a16:rowId xmlns:a16="http://schemas.microsoft.com/office/drawing/2014/main" val="3763302708"/>
                  </a:ext>
                </a:extLst>
              </a:tr>
              <a:tr h="869934">
                <a:tc>
                  <a:txBody>
                    <a:bodyPr/>
                    <a:lstStyle/>
                    <a:p>
                      <a:r>
                        <a:rPr lang="en-US" sz="2800" dirty="0"/>
                        <a:t>Tomato*</a:t>
                      </a:r>
                    </a:p>
                  </a:txBody>
                  <a:tcPr/>
                </a:tc>
                <a:tc>
                  <a:txBody>
                    <a:bodyPr/>
                    <a:lstStyle/>
                    <a:p>
                      <a:r>
                        <a:rPr lang="en-US" sz="2800" dirty="0"/>
                        <a:t>60-75</a:t>
                      </a:r>
                    </a:p>
                  </a:txBody>
                  <a:tcPr/>
                </a:tc>
                <a:extLst>
                  <a:ext uri="{0D108BD9-81ED-4DB2-BD59-A6C34878D82A}">
                    <a16:rowId xmlns:a16="http://schemas.microsoft.com/office/drawing/2014/main" val="476657810"/>
                  </a:ext>
                </a:extLst>
              </a:tr>
              <a:tr h="869934">
                <a:tc>
                  <a:txBody>
                    <a:bodyPr/>
                    <a:lstStyle/>
                    <a:p>
                      <a:r>
                        <a:rPr lang="en-US" sz="2800" dirty="0"/>
                        <a:t>Potato</a:t>
                      </a:r>
                    </a:p>
                  </a:txBody>
                  <a:tcPr/>
                </a:tc>
                <a:tc>
                  <a:txBody>
                    <a:bodyPr/>
                    <a:lstStyle/>
                    <a:p>
                      <a:r>
                        <a:rPr lang="en-US" sz="2800" dirty="0"/>
                        <a:t>90-120</a:t>
                      </a:r>
                    </a:p>
                  </a:txBody>
                  <a:tcPr/>
                </a:tc>
                <a:extLst>
                  <a:ext uri="{0D108BD9-81ED-4DB2-BD59-A6C34878D82A}">
                    <a16:rowId xmlns:a16="http://schemas.microsoft.com/office/drawing/2014/main" val="165563287"/>
                  </a:ext>
                </a:extLst>
              </a:tr>
            </a:tbl>
          </a:graphicData>
        </a:graphic>
      </p:graphicFrame>
    </p:spTree>
    <p:extLst>
      <p:ext uri="{BB962C8B-B14F-4D97-AF65-F5344CB8AC3E}">
        <p14:creationId xmlns:p14="http://schemas.microsoft.com/office/powerpoint/2010/main" val="2303044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F606CF0-D5E3-4C2F-BCFE-A93C78564EAA}"/>
              </a:ext>
            </a:extLst>
          </p:cNvPr>
          <p:cNvSpPr txBox="1"/>
          <p:nvPr/>
        </p:nvSpPr>
        <p:spPr>
          <a:xfrm>
            <a:off x="3532157" y="0"/>
            <a:ext cx="542687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Best Harvested</a:t>
            </a:r>
          </a:p>
        </p:txBody>
      </p:sp>
      <p:graphicFrame>
        <p:nvGraphicFramePr>
          <p:cNvPr id="4" name="Table 4">
            <a:extLst>
              <a:ext uri="{FF2B5EF4-FFF2-40B4-BE49-F238E27FC236}">
                <a16:creationId xmlns:a16="http://schemas.microsoft.com/office/drawing/2014/main" id="{FCDDEAF0-3FD5-486F-BD2C-E45F24198A52}"/>
              </a:ext>
            </a:extLst>
          </p:cNvPr>
          <p:cNvGraphicFramePr>
            <a:graphicFrameLocks noGrp="1"/>
          </p:cNvGraphicFramePr>
          <p:nvPr>
            <p:extLst>
              <p:ext uri="{D42A27DB-BD31-4B8C-83A1-F6EECF244321}">
                <p14:modId xmlns:p14="http://schemas.microsoft.com/office/powerpoint/2010/main" val="3709085606"/>
              </p:ext>
            </p:extLst>
          </p:nvPr>
        </p:nvGraphicFramePr>
        <p:xfrm>
          <a:off x="766812" y="1078278"/>
          <a:ext cx="10957560" cy="5779722"/>
        </p:xfrm>
        <a:graphic>
          <a:graphicData uri="http://schemas.openxmlformats.org/drawingml/2006/table">
            <a:tbl>
              <a:tblPr firstRow="1" bandRow="1">
                <a:tableStyleId>{5C22544A-7EE6-4342-B048-85BDC9FD1C3A}</a:tableStyleId>
              </a:tblPr>
              <a:tblGrid>
                <a:gridCol w="5478780">
                  <a:extLst>
                    <a:ext uri="{9D8B030D-6E8A-4147-A177-3AD203B41FA5}">
                      <a16:colId xmlns:a16="http://schemas.microsoft.com/office/drawing/2014/main" val="891440840"/>
                    </a:ext>
                  </a:extLst>
                </a:gridCol>
                <a:gridCol w="5478780">
                  <a:extLst>
                    <a:ext uri="{9D8B030D-6E8A-4147-A177-3AD203B41FA5}">
                      <a16:colId xmlns:a16="http://schemas.microsoft.com/office/drawing/2014/main" val="1146807635"/>
                    </a:ext>
                  </a:extLst>
                </a:gridCol>
              </a:tblGrid>
              <a:tr h="869934">
                <a:tc>
                  <a:txBody>
                    <a:bodyPr/>
                    <a:lstStyle/>
                    <a:p>
                      <a:r>
                        <a:rPr lang="en-US" sz="2800" dirty="0"/>
                        <a:t>Crop</a:t>
                      </a:r>
                    </a:p>
                  </a:txBody>
                  <a:tcPr/>
                </a:tc>
                <a:tc>
                  <a:txBody>
                    <a:bodyPr/>
                    <a:lstStyle/>
                    <a:p>
                      <a:r>
                        <a:rPr lang="en-US" sz="2800" dirty="0"/>
                        <a:t>Harvest When</a:t>
                      </a:r>
                    </a:p>
                  </a:txBody>
                  <a:tcPr/>
                </a:tc>
                <a:extLst>
                  <a:ext uri="{0D108BD9-81ED-4DB2-BD59-A6C34878D82A}">
                    <a16:rowId xmlns:a16="http://schemas.microsoft.com/office/drawing/2014/main" val="2529027835"/>
                  </a:ext>
                </a:extLst>
              </a:tr>
              <a:tr h="869934">
                <a:tc>
                  <a:txBody>
                    <a:bodyPr/>
                    <a:lstStyle/>
                    <a:p>
                      <a:r>
                        <a:rPr lang="en-US" sz="2800" dirty="0"/>
                        <a:t>Eggplant</a:t>
                      </a:r>
                    </a:p>
                  </a:txBody>
                  <a:tcPr/>
                </a:tc>
                <a:tc>
                  <a:txBody>
                    <a:bodyPr/>
                    <a:lstStyle/>
                    <a:p>
                      <a:r>
                        <a:rPr lang="en-US" sz="2800" dirty="0"/>
                        <a:t>Young fruit, should still be glossy</a:t>
                      </a:r>
                    </a:p>
                  </a:txBody>
                  <a:tcPr/>
                </a:tc>
                <a:extLst>
                  <a:ext uri="{0D108BD9-81ED-4DB2-BD59-A6C34878D82A}">
                    <a16:rowId xmlns:a16="http://schemas.microsoft.com/office/drawing/2014/main" val="4097640919"/>
                  </a:ext>
                </a:extLst>
              </a:tr>
              <a:tr h="869934">
                <a:tc>
                  <a:txBody>
                    <a:bodyPr/>
                    <a:lstStyle/>
                    <a:p>
                      <a:r>
                        <a:rPr lang="en-US" sz="2800" dirty="0"/>
                        <a:t>Pepper</a:t>
                      </a:r>
                    </a:p>
                  </a:txBody>
                  <a:tcPr/>
                </a:tc>
                <a:tc>
                  <a:txBody>
                    <a:bodyPr/>
                    <a:lstStyle/>
                    <a:p>
                      <a:r>
                        <a:rPr lang="en-US" sz="2800" dirty="0"/>
                        <a:t>Green or Ripe – ripe associated with color change</a:t>
                      </a:r>
                    </a:p>
                  </a:txBody>
                  <a:tcPr/>
                </a:tc>
                <a:extLst>
                  <a:ext uri="{0D108BD9-81ED-4DB2-BD59-A6C34878D82A}">
                    <a16:rowId xmlns:a16="http://schemas.microsoft.com/office/drawing/2014/main" val="3763302708"/>
                  </a:ext>
                </a:extLst>
              </a:tr>
              <a:tr h="869934">
                <a:tc>
                  <a:txBody>
                    <a:bodyPr/>
                    <a:lstStyle/>
                    <a:p>
                      <a:r>
                        <a:rPr lang="en-US" sz="2800" dirty="0"/>
                        <a:t>Tomato</a:t>
                      </a:r>
                    </a:p>
                  </a:txBody>
                  <a:tcPr/>
                </a:tc>
                <a:tc>
                  <a:txBody>
                    <a:bodyPr/>
                    <a:lstStyle/>
                    <a:p>
                      <a:r>
                        <a:rPr lang="en-US" sz="2800" dirty="0"/>
                        <a:t>Fruit is colored and slightly soft</a:t>
                      </a:r>
                    </a:p>
                  </a:txBody>
                  <a:tcPr/>
                </a:tc>
                <a:extLst>
                  <a:ext uri="{0D108BD9-81ED-4DB2-BD59-A6C34878D82A}">
                    <a16:rowId xmlns:a16="http://schemas.microsoft.com/office/drawing/2014/main" val="476657810"/>
                  </a:ext>
                </a:extLst>
              </a:tr>
              <a:tr h="869934">
                <a:tc>
                  <a:txBody>
                    <a:bodyPr/>
                    <a:lstStyle/>
                    <a:p>
                      <a:r>
                        <a:rPr lang="en-US" sz="2800" dirty="0"/>
                        <a:t>Potato</a:t>
                      </a:r>
                    </a:p>
                  </a:txBody>
                  <a:tcPr/>
                </a:tc>
                <a:tc>
                  <a:txBody>
                    <a:bodyPr/>
                    <a:lstStyle/>
                    <a:p>
                      <a:r>
                        <a:rPr lang="en-US" sz="2800" dirty="0"/>
                        <a:t>“New Potatoes” 2-3 </a:t>
                      </a:r>
                      <a:r>
                        <a:rPr lang="en-US" sz="2800" dirty="0" err="1"/>
                        <a:t>wks</a:t>
                      </a:r>
                      <a:r>
                        <a:rPr lang="en-US" sz="2800" dirty="0"/>
                        <a:t> after flowering stops</a:t>
                      </a:r>
                    </a:p>
                    <a:p>
                      <a:r>
                        <a:rPr lang="en-US" sz="2800" dirty="0"/>
                        <a:t>Mature Potatoes – 2-3 </a:t>
                      </a:r>
                      <a:r>
                        <a:rPr lang="en-US" sz="2800" dirty="0" err="1"/>
                        <a:t>wks</a:t>
                      </a:r>
                      <a:r>
                        <a:rPr lang="en-US" sz="2800" dirty="0"/>
                        <a:t> after foliage dies</a:t>
                      </a:r>
                    </a:p>
                    <a:p>
                      <a:endParaRPr lang="en-US" sz="2800" dirty="0"/>
                    </a:p>
                  </a:txBody>
                  <a:tcPr/>
                </a:tc>
                <a:extLst>
                  <a:ext uri="{0D108BD9-81ED-4DB2-BD59-A6C34878D82A}">
                    <a16:rowId xmlns:a16="http://schemas.microsoft.com/office/drawing/2014/main" val="165563287"/>
                  </a:ext>
                </a:extLst>
              </a:tr>
            </a:tbl>
          </a:graphicData>
        </a:graphic>
      </p:graphicFrame>
    </p:spTree>
    <p:extLst>
      <p:ext uri="{BB962C8B-B14F-4D97-AF65-F5344CB8AC3E}">
        <p14:creationId xmlns:p14="http://schemas.microsoft.com/office/powerpoint/2010/main" val="1603509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AF2E21-9D4E-4E46-B3B6-03FD5D72BD59}"/>
              </a:ext>
            </a:extLst>
          </p:cNvPr>
          <p:cNvSpPr txBox="1"/>
          <p:nvPr/>
        </p:nvSpPr>
        <p:spPr>
          <a:xfrm>
            <a:off x="2002631" y="-157853"/>
            <a:ext cx="8186738" cy="830997"/>
          </a:xfrm>
          <a:prstGeom prst="rect">
            <a:avLst/>
          </a:prstGeom>
          <a:noFill/>
        </p:spPr>
        <p:txBody>
          <a:bodyPr wrap="square" rtlCol="0">
            <a:spAutoFit/>
          </a:bodyPr>
          <a:lstStyle/>
          <a:p>
            <a:pPr algn="ctr"/>
            <a:r>
              <a:rPr lang="en-US" sz="4800" dirty="0"/>
              <a:t>Common Insect Pests - Aphids</a:t>
            </a:r>
          </a:p>
        </p:txBody>
      </p:sp>
      <p:sp>
        <p:nvSpPr>
          <p:cNvPr id="3" name="TextBox 2">
            <a:extLst>
              <a:ext uri="{FF2B5EF4-FFF2-40B4-BE49-F238E27FC236}">
                <a16:creationId xmlns:a16="http://schemas.microsoft.com/office/drawing/2014/main" id="{FFE84D55-D9AB-4F68-9AFD-C7B171FF8D66}"/>
              </a:ext>
            </a:extLst>
          </p:cNvPr>
          <p:cNvSpPr txBox="1"/>
          <p:nvPr/>
        </p:nvSpPr>
        <p:spPr>
          <a:xfrm>
            <a:off x="86676" y="735474"/>
            <a:ext cx="9209723" cy="6093976"/>
          </a:xfrm>
          <a:prstGeom prst="rect">
            <a:avLst/>
          </a:prstGeom>
          <a:noFill/>
        </p:spPr>
        <p:txBody>
          <a:bodyPr wrap="square" rtlCol="0">
            <a:spAutoFit/>
          </a:bodyPr>
          <a:lstStyle/>
          <a:p>
            <a:r>
              <a:rPr lang="en-US" sz="3000" b="1" dirty="0"/>
              <a:t>Aphids</a:t>
            </a:r>
            <a:r>
              <a:rPr lang="en-US" sz="3000" dirty="0"/>
              <a:t>:</a:t>
            </a:r>
          </a:p>
          <a:p>
            <a:pPr marL="457200" indent="-457200">
              <a:buFont typeface="Arial" panose="020B0604020202020204" pitchFamily="34" charset="0"/>
              <a:buChar char="•"/>
            </a:pPr>
            <a:r>
              <a:rPr lang="en-US" sz="3000" b="1" dirty="0"/>
              <a:t>Melon aphids </a:t>
            </a:r>
            <a:r>
              <a:rPr lang="en-US" sz="3000" dirty="0"/>
              <a:t>(</a:t>
            </a:r>
            <a:r>
              <a:rPr lang="en-US" sz="3000" i="1" dirty="0"/>
              <a:t>Aphis gossypii</a:t>
            </a:r>
            <a:r>
              <a:rPr lang="en-US" sz="3000" i="1" dirty="0">
                <a:solidFill>
                  <a:srgbClr val="3B3B3B"/>
                </a:solidFill>
              </a:rPr>
              <a:t>)</a:t>
            </a:r>
            <a:r>
              <a:rPr lang="en-US" sz="3000" dirty="0"/>
              <a:t> - yellow to dark green, and about 1.0 to 1.5 mm long.</a:t>
            </a:r>
          </a:p>
          <a:p>
            <a:pPr marL="457200" indent="-457200">
              <a:buFont typeface="Arial" panose="020B0604020202020204" pitchFamily="34" charset="0"/>
              <a:buChar char="•"/>
            </a:pPr>
            <a:r>
              <a:rPr lang="en-US" sz="3000" b="1" dirty="0"/>
              <a:t>Green peach aphids </a:t>
            </a:r>
            <a:r>
              <a:rPr lang="en-US" sz="3000" dirty="0"/>
              <a:t>(</a:t>
            </a:r>
            <a:r>
              <a:rPr lang="en-US" sz="3000" i="1" dirty="0" err="1"/>
              <a:t>Myzus</a:t>
            </a:r>
            <a:r>
              <a:rPr lang="en-US" sz="3000" i="1" dirty="0"/>
              <a:t> </a:t>
            </a:r>
            <a:r>
              <a:rPr lang="en-US" sz="3000" i="1" dirty="0" err="1"/>
              <a:t>persicae</a:t>
            </a:r>
            <a:r>
              <a:rPr lang="en-US" sz="3000" dirty="0"/>
              <a:t>) - light to dark green or pink, with red eyes.</a:t>
            </a:r>
          </a:p>
          <a:p>
            <a:r>
              <a:rPr lang="en-US" sz="3000" b="1" dirty="0"/>
              <a:t>Damage:</a:t>
            </a:r>
          </a:p>
          <a:p>
            <a:pPr marL="457200" indent="-457200">
              <a:buFont typeface="Arial" panose="020B0604020202020204" pitchFamily="34" charset="0"/>
              <a:buChar char="•"/>
            </a:pPr>
            <a:r>
              <a:rPr lang="en-US" sz="3000" dirty="0"/>
              <a:t>Curled/Misshapen Leaves, Stunted plants.</a:t>
            </a:r>
          </a:p>
          <a:p>
            <a:pPr marL="457200" indent="-457200">
              <a:buFont typeface="Arial" panose="020B0604020202020204" pitchFamily="34" charset="0"/>
              <a:buChar char="•"/>
            </a:pPr>
            <a:r>
              <a:rPr lang="en-US" sz="3000" dirty="0"/>
              <a:t>Chlorotic blotches</a:t>
            </a:r>
          </a:p>
          <a:p>
            <a:pPr marL="457200" indent="-457200">
              <a:buFont typeface="Arial" panose="020B0604020202020204" pitchFamily="34" charset="0"/>
              <a:buChar char="•"/>
            </a:pPr>
            <a:r>
              <a:rPr lang="en-US" sz="3000" dirty="0"/>
              <a:t>Transmit viruses</a:t>
            </a:r>
          </a:p>
          <a:p>
            <a:r>
              <a:rPr lang="en-US" sz="3000" b="1" dirty="0"/>
              <a:t>Control:</a:t>
            </a:r>
          </a:p>
          <a:p>
            <a:pPr marL="457200" indent="-457200">
              <a:buFont typeface="Arial" panose="020B0604020202020204" pitchFamily="34" charset="0"/>
              <a:buChar char="•"/>
            </a:pPr>
            <a:r>
              <a:rPr lang="en-US" sz="3000" dirty="0"/>
              <a:t>Insecticidal Soaps, Horticultural Oil, Neem Oil, Malathion</a:t>
            </a:r>
          </a:p>
          <a:p>
            <a:pPr marL="457200" indent="-457200">
              <a:buFont typeface="Arial" panose="020B0604020202020204" pitchFamily="34" charset="0"/>
              <a:buChar char="•"/>
            </a:pPr>
            <a:r>
              <a:rPr lang="en-US" sz="3000" dirty="0"/>
              <a:t>Parasitic wasps, ladybird beetles, syrphid fly, lacewing</a:t>
            </a:r>
          </a:p>
        </p:txBody>
      </p:sp>
      <p:pic>
        <p:nvPicPr>
          <p:cNvPr id="7" name="Picture 6">
            <a:extLst>
              <a:ext uri="{FF2B5EF4-FFF2-40B4-BE49-F238E27FC236}">
                <a16:creationId xmlns:a16="http://schemas.microsoft.com/office/drawing/2014/main" id="{E02351DB-44C3-4E9C-81EB-4BF5046325CA}"/>
              </a:ext>
            </a:extLst>
          </p:cNvPr>
          <p:cNvPicPr>
            <a:picLocks noChangeAspect="1"/>
          </p:cNvPicPr>
          <p:nvPr/>
        </p:nvPicPr>
        <p:blipFill rotWithShape="1">
          <a:blip r:embed="rId3"/>
          <a:srcRect t="3981" b="18914"/>
          <a:stretch/>
        </p:blipFill>
        <p:spPr>
          <a:xfrm>
            <a:off x="9197784" y="689754"/>
            <a:ext cx="2812221" cy="2160126"/>
          </a:xfrm>
          <a:prstGeom prst="rect">
            <a:avLst/>
          </a:prstGeom>
        </p:spPr>
      </p:pic>
      <p:pic>
        <p:nvPicPr>
          <p:cNvPr id="8" name="Picture 7">
            <a:extLst>
              <a:ext uri="{FF2B5EF4-FFF2-40B4-BE49-F238E27FC236}">
                <a16:creationId xmlns:a16="http://schemas.microsoft.com/office/drawing/2014/main" id="{2F8A936E-6AC1-49A7-9B0E-23B5B9116B5D}"/>
              </a:ext>
            </a:extLst>
          </p:cNvPr>
          <p:cNvPicPr>
            <a:picLocks noChangeAspect="1"/>
          </p:cNvPicPr>
          <p:nvPr/>
        </p:nvPicPr>
        <p:blipFill rotWithShape="1">
          <a:blip r:embed="rId4"/>
          <a:srcRect t="6724" b="16476"/>
          <a:stretch/>
        </p:blipFill>
        <p:spPr>
          <a:xfrm>
            <a:off x="9072563" y="3267646"/>
            <a:ext cx="3000052" cy="2568197"/>
          </a:xfrm>
          <a:prstGeom prst="rect">
            <a:avLst/>
          </a:prstGeom>
        </p:spPr>
      </p:pic>
    </p:spTree>
    <p:extLst>
      <p:ext uri="{BB962C8B-B14F-4D97-AF65-F5344CB8AC3E}">
        <p14:creationId xmlns:p14="http://schemas.microsoft.com/office/powerpoint/2010/main" val="5353353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7308</TotalTime>
  <Words>2334</Words>
  <Application>Microsoft Office PowerPoint</Application>
  <PresentationFormat>Widescreen</PresentationFormat>
  <Paragraphs>227</Paragraphs>
  <Slides>33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Calibri Light</vt:lpstr>
      <vt:lpstr>Muli</vt:lpstr>
      <vt:lpstr>Office Theme</vt:lpstr>
      <vt:lpstr>Module 16: Vegetables - Solanaceous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Joe Willis</cp:lastModifiedBy>
  <cp:revision>157</cp:revision>
  <dcterms:created xsi:type="dcterms:W3CDTF">2020-05-31T19:29:21Z</dcterms:created>
  <dcterms:modified xsi:type="dcterms:W3CDTF">2020-07-16T22:42:06Z</dcterms:modified>
</cp:coreProperties>
</file>