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4" r:id="rId3"/>
    <p:sldId id="265" r:id="rId4"/>
    <p:sldId id="270" r:id="rId5"/>
    <p:sldId id="271" r:id="rId6"/>
    <p:sldId id="272" r:id="rId7"/>
    <p:sldId id="277" r:id="rId8"/>
    <p:sldId id="276" r:id="rId9"/>
    <p:sldId id="282" r:id="rId10"/>
    <p:sldId id="283" r:id="rId11"/>
    <p:sldId id="284" r:id="rId12"/>
    <p:sldId id="285" r:id="rId13"/>
    <p:sldId id="286" r:id="rId14"/>
    <p:sldId id="287" r:id="rId15"/>
    <p:sldId id="278" r:id="rId16"/>
    <p:sldId id="279" r:id="rId17"/>
    <p:sldId id="273" r:id="rId18"/>
    <p:sldId id="280" r:id="rId19"/>
    <p:sldId id="281" r:id="rId20"/>
    <p:sldId id="274" r:id="rId21"/>
    <p:sldId id="275" r:id="rId22"/>
    <p:sldId id="266" r:id="rId23"/>
    <p:sldId id="267" r:id="rId24"/>
    <p:sldId id="268" r:id="rId25"/>
    <p:sldId id="269" r:id="rId26"/>
    <p:sldId id="25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E9D77C-99F9-4BBA-8A98-F077BAB71EDF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87FA5-1078-4A05-82BB-7D149FB33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51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Named for their well-developed hind legs. When disturbed they jump like fleas.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87FA5-1078-4A05-82BB-7D149FB33F2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92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Good sanitation – Remove plant debris, remove weeds, sanitize tools,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87FA5-1078-4A05-82BB-7D149FB33F2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49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53E38-44E4-40E3-9614-0D579EBB4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ED23C-D3DD-4A23-940D-D8D51BAB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F7638-8548-48CD-8E25-34DB0A269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4DE37-1A58-4B78-97DD-F2DD13E75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41E82-77E7-4389-A4C9-BB732A43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EA8E9-3A4C-4A20-8452-AE16FCA2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94315D-99E5-4909-BF2A-057ACE7B1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C6FD6-DF98-436B-AB2F-3916C5D0D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DD113-9F03-429D-985B-A614F9401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6FB99-A65A-480B-A25F-C5DC528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6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0056D9-8984-4FC0-A3AB-1108D163C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4E8BB-3019-480A-BE90-5783F3923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E7C17-4434-42C8-BD20-937B5AFC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C56B-FEA4-48A9-A325-1C10F4DD7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1820A-C275-4F29-B454-D5B2D8303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F13ED-5550-4E24-957D-8A282E92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0E168-82C2-4FAA-821C-D744FC33B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DBAA0-3FB3-46C4-91BA-3415113A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36DBD-DA62-44E1-8879-475FCD41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9D45-F5C3-48C0-8102-FFD4CC17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4B72E-AB65-4691-93D7-76056463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87A58-90D3-42D9-8137-2B03C04B2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113F-06D6-4B8C-B333-C8FEB4F3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D0A04-5E65-4BBF-A0AE-017C9A1E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4F7D2-DBDB-4813-98B9-69A436FB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57870-6B4E-43EB-8ED7-21A99ECD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C30F3-DD51-432F-8F7F-78280A570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87B4F-92A7-4FA8-A75D-19AE40CA8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05ACF-7A19-4E42-A7AB-160E2788E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83B5-D7CB-433C-AF86-AF85A2E3E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8855-A5E9-424B-9E0B-FB051325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0AF8-6CE1-40F8-9FAD-D2CEB163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49277-3B49-4774-A765-2AB269BCF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26BEE-5843-4132-B5FE-26A347002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326160-8708-4846-9DC4-D2ADA24C2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EF976-E38D-4DD9-A454-8EBD9A0E1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632B4C-0BB2-436E-B7BE-12A6797D7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941D83-9E50-4920-A678-65DC9723B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A69266-2F87-46AF-844B-EA6B7474B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5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89C5-926F-41FA-B8B2-DFCAFDAD1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0CCFED-1D7D-4E7D-BA85-D27A9A27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709A2-A827-4CF1-AC79-C57F8FBC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AFE8C9-3EFE-41ED-9AE7-D662E28BB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6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83793-7520-416D-938D-92AE6B19B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8D008-8CAF-4021-B55E-BA0C393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26BA5-A47A-4674-8EAF-5B4B46D2A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8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8D36-AEA8-4C5B-BDA5-0BF12CF4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DF25F-44B4-4BC6-80F6-71B4D10D2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E6A37D-4837-4419-9610-87665B09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45041-27F3-4D5C-AC26-1AED722C4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55016-CC71-4278-A703-F48CC31ED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A624D-2212-4150-BA81-4E1A912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7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F240-F8F7-4646-A47A-F2221E4C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88D28-6306-47AC-BD34-4411251F2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C1E1C-A173-4C46-8596-F804528D1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9410B-62E3-45B9-B75D-6FB7FD19F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5B8A7-B46D-408C-B4B0-C898725D1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9FE1C-B1BB-485F-A6CC-1D95E855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A2105-755D-4146-87B1-D2AD1EBAF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E19D5-4CAB-428A-9B54-92A8340E4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61F6-1FF5-445B-9FB4-B927A39A1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C504C-1AD0-46B5-B35F-10EB3C1DC03F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FFA15-9A28-47E6-9249-F9F5A74126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78EA-4C58-4447-BF6A-2E05F3C51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538153443545779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CF7E-8E62-44C0-BF0B-77113AD1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0891" y="398071"/>
            <a:ext cx="4645250" cy="2889114"/>
          </a:xfrm>
        </p:spPr>
        <p:txBody>
          <a:bodyPr anchor="b">
            <a:normAutofit/>
          </a:bodyPr>
          <a:lstStyle/>
          <a:p>
            <a:pPr algn="l"/>
            <a:r>
              <a:rPr lang="en-US" dirty="0"/>
              <a:t>Module 15:</a:t>
            </a:r>
            <a:br>
              <a:rPr lang="en-US" dirty="0"/>
            </a:br>
            <a:r>
              <a:rPr lang="en-US" dirty="0"/>
              <a:t>Vegetables - Crucifers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F43CB-3FCF-427F-A611-61A76B02C0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92" b="22072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Picture 5" descr="A picture showing vegetables and the LSU AgCenter logo&#10;">
            <a:extLst>
              <a:ext uri="{FF2B5EF4-FFF2-40B4-BE49-F238E27FC236}">
                <a16:creationId xmlns:a16="http://schemas.microsoft.com/office/drawing/2014/main" id="{F9DFAC41-0714-41D5-9F04-81263211CE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7" y="4605337"/>
            <a:ext cx="2590800" cy="1762125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75CBF79E-7274-4D0B-8390-12A17458E2A1}"/>
              </a:ext>
            </a:extLst>
          </p:cNvPr>
          <p:cNvSpPr txBox="1">
            <a:spLocks/>
          </p:cNvSpPr>
          <p:nvPr/>
        </p:nvSpPr>
        <p:spPr>
          <a:xfrm>
            <a:off x="5027059" y="4912467"/>
            <a:ext cx="6960093" cy="11478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LSU AgCenter Home Gardening Certificate Course</a:t>
            </a:r>
          </a:p>
          <a:p>
            <a:endParaRPr lang="en-US" sz="2000" dirty="0"/>
          </a:p>
          <a:p>
            <a:r>
              <a:rPr lang="en-US" sz="2000" dirty="0"/>
              <a:t>Dr. Joe Willis, Dr. Paula Barton-Willis, Anna Timmerman &amp; Chris Dunaway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39772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03919C-991D-4E29-A261-B65EC35A7B4A}"/>
              </a:ext>
            </a:extLst>
          </p:cNvPr>
          <p:cNvSpPr txBox="1"/>
          <p:nvPr/>
        </p:nvSpPr>
        <p:spPr>
          <a:xfrm>
            <a:off x="1" y="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Insect Pests – Lepidopteran Caterpillars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7CEFC0-CE7F-42E0-BB2A-3CE1AC846A6D}"/>
              </a:ext>
            </a:extLst>
          </p:cNvPr>
          <p:cNvSpPr txBox="1"/>
          <p:nvPr/>
        </p:nvSpPr>
        <p:spPr>
          <a:xfrm>
            <a:off x="295915" y="893564"/>
            <a:ext cx="489044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Damage: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Ragged holes in leaves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Dark frass balls</a:t>
            </a:r>
          </a:p>
          <a:p>
            <a:r>
              <a:rPr lang="en-US" sz="3200" b="1" dirty="0"/>
              <a:t>Control: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err="1"/>
              <a:t>Bt</a:t>
            </a:r>
            <a:endParaRPr lang="en-US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err="1"/>
              <a:t>spinosad</a:t>
            </a:r>
            <a:r>
              <a:rPr lang="en-US" sz="3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Kaolin clay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parasitoid wasps and flies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err="1"/>
              <a:t>pyrethrins</a:t>
            </a:r>
            <a:r>
              <a:rPr lang="en-US" sz="3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carbaryl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Diazinon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cyfluthrin</a:t>
            </a:r>
          </a:p>
          <a:p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1BAFEE-7950-40ED-AD1B-00AA0EF06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5577" y="1350763"/>
            <a:ext cx="2760508" cy="1839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E0D6CD-408D-4592-B54E-04C4762CB1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5577" y="3643430"/>
            <a:ext cx="2353260" cy="16704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5815593-56D2-4AEC-BDFB-BFF437A9FF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6800" y="1569660"/>
            <a:ext cx="2590800" cy="17716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46CBB1-2B57-4B2C-976F-C5446D6DE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340" y="3759260"/>
            <a:ext cx="2353260" cy="313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17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5E86B2-271F-4752-89F5-19BD76D8361A}"/>
              </a:ext>
            </a:extLst>
          </p:cNvPr>
          <p:cNvSpPr txBox="1"/>
          <p:nvPr/>
        </p:nvSpPr>
        <p:spPr>
          <a:xfrm>
            <a:off x="323988" y="893541"/>
            <a:ext cx="64698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Cabbage Webworm </a:t>
            </a:r>
            <a:r>
              <a:rPr lang="en-US" sz="3200" dirty="0"/>
              <a:t>(</a:t>
            </a:r>
            <a:r>
              <a:rPr lang="en-US" sz="3200" i="1" dirty="0" err="1"/>
              <a:t>Hellula</a:t>
            </a:r>
            <a:r>
              <a:rPr lang="en-US" sz="3200" i="1" dirty="0"/>
              <a:t> </a:t>
            </a:r>
            <a:r>
              <a:rPr lang="en-US" sz="3200" i="1" dirty="0" err="1"/>
              <a:t>rogatalis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Larvae - Early instar - yellowish-gray without stripes; mature larvae - grayish-yellow, with five purple or black longitudinal stripes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Weaves webs for protection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Adult - light brown and gray, respectively to yellowish-brown. Forewing has a dark kidney shaped spot and irregular whitish bands. ¾” wingspan.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CA4286-B1E7-412C-9AB9-70B1FF00D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101" y="1374386"/>
            <a:ext cx="2532641" cy="251997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27CE59D-EEB2-4495-98CD-E33A3164DE3A}"/>
              </a:ext>
            </a:extLst>
          </p:cNvPr>
          <p:cNvGrpSpPr/>
          <p:nvPr/>
        </p:nvGrpSpPr>
        <p:grpSpPr>
          <a:xfrm>
            <a:off x="6843346" y="776288"/>
            <a:ext cx="2571750" cy="2838450"/>
            <a:chOff x="6900863" y="3414712"/>
            <a:chExt cx="2571750" cy="28384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0F9BA3D-7A88-4135-9331-3DCB4FECE5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2500" r="23499"/>
            <a:stretch/>
          </p:blipFill>
          <p:spPr>
            <a:xfrm>
              <a:off x="6900863" y="3414712"/>
              <a:ext cx="2571750" cy="2838450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18C01584-70B9-4394-A329-BF437433213D}"/>
                </a:ext>
              </a:extLst>
            </p:cNvPr>
            <p:cNvCxnSpPr/>
            <p:nvPr/>
          </p:nvCxnSpPr>
          <p:spPr>
            <a:xfrm flipH="1">
              <a:off x="8686800" y="4686300"/>
              <a:ext cx="542925" cy="600075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8EA7CB2-2D4F-40C0-900A-0A1FB10766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1958" y="4145413"/>
            <a:ext cx="4052887" cy="242362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3817E3C-6EF8-43E8-8A2D-B2F3A2E76782}"/>
              </a:ext>
            </a:extLst>
          </p:cNvPr>
          <p:cNvSpPr/>
          <p:nvPr/>
        </p:nvSpPr>
        <p:spPr>
          <a:xfrm>
            <a:off x="2857709" y="-54709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</p:spTree>
    <p:extLst>
      <p:ext uri="{BB962C8B-B14F-4D97-AF65-F5344CB8AC3E}">
        <p14:creationId xmlns:p14="http://schemas.microsoft.com/office/powerpoint/2010/main" val="1285483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2E91A30-99F2-4976-AEBD-0A2B202DC92D}"/>
              </a:ext>
            </a:extLst>
          </p:cNvPr>
          <p:cNvSpPr/>
          <p:nvPr/>
        </p:nvSpPr>
        <p:spPr>
          <a:xfrm>
            <a:off x="120489" y="674400"/>
            <a:ext cx="5715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</a:rPr>
              <a:t>Cabbage Looper </a:t>
            </a:r>
            <a:r>
              <a:rPr lang="en-US" sz="3200" dirty="0">
                <a:solidFill>
                  <a:prstClr val="black"/>
                </a:solidFill>
              </a:rPr>
              <a:t>(</a:t>
            </a:r>
            <a:r>
              <a:rPr lang="en-US" sz="3200" i="1" dirty="0" err="1">
                <a:solidFill>
                  <a:prstClr val="black"/>
                </a:solidFill>
              </a:rPr>
              <a:t>Trichoplusia</a:t>
            </a:r>
            <a:r>
              <a:rPr lang="en-US" sz="3200" i="1" dirty="0">
                <a:solidFill>
                  <a:prstClr val="black"/>
                </a:solidFill>
              </a:rPr>
              <a:t> </a:t>
            </a:r>
            <a:r>
              <a:rPr lang="en-US" sz="3200" i="1" dirty="0" err="1">
                <a:solidFill>
                  <a:prstClr val="black"/>
                </a:solidFill>
              </a:rPr>
              <a:t>ni</a:t>
            </a:r>
            <a:r>
              <a:rPr lang="en-US" sz="3200" i="1" dirty="0">
                <a:solidFill>
                  <a:prstClr val="black"/>
                </a:solidFill>
              </a:rPr>
              <a:t>)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Larvae - light green with 2 white stripes on each side.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Legs – 3 pair near head, 3 pair near end. Moves “inch worm” style.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Adult - mottled grayish-brown moth, 1½ inch wing span.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It has a small silvery white figure 8 in the middle of each of the front wings.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340AF3-C7BC-4C77-AD9E-C6A2E7335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740" y="3785594"/>
            <a:ext cx="2624138" cy="196810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52BED62-3131-4BD2-855B-86F300B4E7CF}"/>
              </a:ext>
            </a:extLst>
          </p:cNvPr>
          <p:cNvGrpSpPr/>
          <p:nvPr/>
        </p:nvGrpSpPr>
        <p:grpSpPr>
          <a:xfrm>
            <a:off x="7987747" y="712934"/>
            <a:ext cx="3329381" cy="2903250"/>
            <a:chOff x="9361333" y="2218439"/>
            <a:chExt cx="2870195" cy="22174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A214D57-8252-478F-B12A-267D19CCC8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1701" b="11042"/>
            <a:stretch/>
          </p:blipFill>
          <p:spPr>
            <a:xfrm>
              <a:off x="9361333" y="2218439"/>
              <a:ext cx="2870195" cy="2217450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EACD871-AD3A-4814-B71D-E6271447C8F4}"/>
                </a:ext>
              </a:extLst>
            </p:cNvPr>
            <p:cNvCxnSpPr/>
            <p:nvPr/>
          </p:nvCxnSpPr>
          <p:spPr>
            <a:xfrm flipV="1">
              <a:off x="10672605" y="3433631"/>
              <a:ext cx="123825" cy="866441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D636081-28EB-42A6-8060-7138971DC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130" y="4223149"/>
            <a:ext cx="3329381" cy="241935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C70236F-437B-4768-8A6E-0EEAEF3C3570}"/>
              </a:ext>
            </a:extLst>
          </p:cNvPr>
          <p:cNvSpPr/>
          <p:nvPr/>
        </p:nvSpPr>
        <p:spPr>
          <a:xfrm>
            <a:off x="2857709" y="0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</p:spTree>
    <p:extLst>
      <p:ext uri="{BB962C8B-B14F-4D97-AF65-F5344CB8AC3E}">
        <p14:creationId xmlns:p14="http://schemas.microsoft.com/office/powerpoint/2010/main" val="3147559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D0047B-FE19-444E-A6DA-8A1E492453DF}"/>
              </a:ext>
            </a:extLst>
          </p:cNvPr>
          <p:cNvSpPr txBox="1"/>
          <p:nvPr/>
        </p:nvSpPr>
        <p:spPr>
          <a:xfrm>
            <a:off x="371476" y="920621"/>
            <a:ext cx="637222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Cross-striped Cabbageworm </a:t>
            </a:r>
            <a:r>
              <a:rPr lang="en-US" sz="3200" dirty="0"/>
              <a:t>(</a:t>
            </a:r>
            <a:r>
              <a:rPr lang="en-US" sz="3200" i="1" dirty="0" err="1"/>
              <a:t>Evergestis</a:t>
            </a:r>
            <a:r>
              <a:rPr lang="en-US" sz="3200" i="1" dirty="0"/>
              <a:t> </a:t>
            </a:r>
            <a:r>
              <a:rPr lang="en-US" sz="3200" i="1" dirty="0" err="1"/>
              <a:t>rimosalis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Larvae - bluish-gray with numerous transverse black bands. There is a yellow line along each side of the caterpillar.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Adult moth – 1” Wingspan Forewings are mottled yellowish-brown to brown with zigzag lines of dark brown.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9FDBD3-04F1-4943-96DA-DB1DF65A48C8}"/>
              </a:ext>
            </a:extLst>
          </p:cNvPr>
          <p:cNvSpPr/>
          <p:nvPr/>
        </p:nvSpPr>
        <p:spPr>
          <a:xfrm>
            <a:off x="2857709" y="0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F166EE-FA48-4AB8-AA0C-D75CD6AC6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012" y="830997"/>
            <a:ext cx="4267200" cy="2857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76C45B-E033-4A4C-8EBF-8019BB950A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3312" y="3843337"/>
            <a:ext cx="45339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85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D239127-46C4-4C29-BEA4-993CE5FD8CC7}"/>
              </a:ext>
            </a:extLst>
          </p:cNvPr>
          <p:cNvSpPr/>
          <p:nvPr/>
        </p:nvSpPr>
        <p:spPr>
          <a:xfrm>
            <a:off x="361949" y="830997"/>
            <a:ext cx="647658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Great Southern White </a:t>
            </a:r>
            <a:r>
              <a:rPr lang="en-US" sz="3200" dirty="0"/>
              <a:t>(</a:t>
            </a:r>
            <a:r>
              <a:rPr lang="en-US" sz="3200" i="1" dirty="0" err="1"/>
              <a:t>Ascia</a:t>
            </a:r>
            <a:r>
              <a:rPr lang="en-US" sz="3200" i="1" dirty="0"/>
              <a:t> </a:t>
            </a:r>
            <a:r>
              <a:rPr lang="en-US" sz="3200" i="1" dirty="0" err="1"/>
              <a:t>monuste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Larvae - yellow and gray longitudinal stripes and multiple small black spots along the body.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Adult butterfly – 2.5-3.5” wingspan. Male wings are white with a black margin in a zigzag pattern on the forewings. Female color varies from white to gray, and have a black margin and a small black spot on the forewings.</a:t>
            </a:r>
          </a:p>
          <a:p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CE1916-AAD2-4C86-A0BC-2BD2FDD9CB19}"/>
              </a:ext>
            </a:extLst>
          </p:cNvPr>
          <p:cNvSpPr/>
          <p:nvPr/>
        </p:nvSpPr>
        <p:spPr>
          <a:xfrm>
            <a:off x="2857709" y="0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AC4958-55C9-4C6B-A45D-283041153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0" y="3546989"/>
            <a:ext cx="2381250" cy="2381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32C941-5EDD-4275-B644-41F305D1B3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18" t="9722" r="3361" b="4858"/>
          <a:stretch/>
        </p:blipFill>
        <p:spPr>
          <a:xfrm>
            <a:off x="8796232" y="921535"/>
            <a:ext cx="3033818" cy="21977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31DF69-7374-4A3F-A054-F3B2AF52AD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866" t="6601" r="13287"/>
          <a:stretch/>
        </p:blipFill>
        <p:spPr>
          <a:xfrm>
            <a:off x="7286205" y="4080160"/>
            <a:ext cx="2381250" cy="238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193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86EB78-EBFB-49AB-A8FF-D71DE863B48C}"/>
              </a:ext>
            </a:extLst>
          </p:cNvPr>
          <p:cNvSpPr/>
          <p:nvPr/>
        </p:nvSpPr>
        <p:spPr>
          <a:xfrm>
            <a:off x="310762" y="1129784"/>
            <a:ext cx="755307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Diamondback Moths </a:t>
            </a:r>
            <a:r>
              <a:rPr lang="en-US" sz="3200" dirty="0"/>
              <a:t>(</a:t>
            </a:r>
            <a:r>
              <a:rPr lang="en-US" sz="3200" i="1" dirty="0" err="1"/>
              <a:t>Plutella</a:t>
            </a:r>
            <a:r>
              <a:rPr lang="en-US" sz="3200" i="1" dirty="0"/>
              <a:t> </a:t>
            </a:r>
            <a:r>
              <a:rPr lang="en-US" sz="3200" i="1" dirty="0" err="1"/>
              <a:t>xylostella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Larvae - light green and pointed at each end. Their bodies are covered by tiny, erect black hairs.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Adult moth - small (&lt;1” wingspan) and slender with very long antennae. Grayish-brown with a broad, cream or light brown band along its back. Males have three light yellow diamond-shaped markings on their wings. When viewed from the side, the wing tips appear to turn up slightly.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344F2D-3ED7-4ED1-B213-F961ABCD199D}"/>
              </a:ext>
            </a:extLst>
          </p:cNvPr>
          <p:cNvSpPr/>
          <p:nvPr/>
        </p:nvSpPr>
        <p:spPr>
          <a:xfrm>
            <a:off x="2857709" y="0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6D9366-A703-42FC-810F-963C0B4CAB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11" t="19108" r="7065" b="14262"/>
          <a:stretch/>
        </p:blipFill>
        <p:spPr>
          <a:xfrm>
            <a:off x="8642948" y="803233"/>
            <a:ext cx="3238290" cy="1571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98C063-2A74-4171-A7A1-1998A95D4F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1633" y="2417722"/>
            <a:ext cx="3830574" cy="20072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90B8C1-CD25-4EE1-9726-1EBE255013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334" b="10030"/>
          <a:stretch/>
        </p:blipFill>
        <p:spPr>
          <a:xfrm>
            <a:off x="8642948" y="4540295"/>
            <a:ext cx="3461843" cy="226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72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24E3F8-591E-4640-B6AB-EECB104FB301}"/>
              </a:ext>
            </a:extLst>
          </p:cNvPr>
          <p:cNvSpPr/>
          <p:nvPr/>
        </p:nvSpPr>
        <p:spPr>
          <a:xfrm>
            <a:off x="133348" y="973871"/>
            <a:ext cx="629793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Beet Armyworm </a:t>
            </a:r>
            <a:r>
              <a:rPr lang="en-US" sz="3200" dirty="0"/>
              <a:t>(</a:t>
            </a:r>
            <a:r>
              <a:rPr lang="en-US" sz="3200" i="1" dirty="0"/>
              <a:t>Spodoptera </a:t>
            </a:r>
            <a:r>
              <a:rPr lang="en-US" sz="3200" i="1" dirty="0" err="1"/>
              <a:t>exigua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Larvae -  wavy, light-colored stripes lengthwise down the back and broader stripes on each side. Although often dull green, the color of caterpillars can vary.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Adult moth - (1” Wingspan) dark front wings with mottled lighter markings and hind wings thinly covered with whitish scales.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780DD5-78DB-44DB-992E-04CD910D3C33}"/>
              </a:ext>
            </a:extLst>
          </p:cNvPr>
          <p:cNvSpPr/>
          <p:nvPr/>
        </p:nvSpPr>
        <p:spPr>
          <a:xfrm>
            <a:off x="2857709" y="0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A92F32-47FE-4399-AA46-A1B1277D4F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61" t="10419" r="14429" b="14082"/>
          <a:stretch/>
        </p:blipFill>
        <p:spPr>
          <a:xfrm>
            <a:off x="7160840" y="1271586"/>
            <a:ext cx="4569199" cy="3026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8BAD93-A04A-4359-AA29-B1BCE609C4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500" b="14000"/>
          <a:stretch/>
        </p:blipFill>
        <p:spPr>
          <a:xfrm>
            <a:off x="6662737" y="4857749"/>
            <a:ext cx="4295775" cy="175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93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E7AD816-96D9-4069-B5D6-0461F327F940}"/>
              </a:ext>
            </a:extLst>
          </p:cNvPr>
          <p:cNvSpPr/>
          <p:nvPr/>
        </p:nvSpPr>
        <p:spPr>
          <a:xfrm>
            <a:off x="2857709" y="0"/>
            <a:ext cx="6476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/>
              <a:t>Lepidopteran Caterpillars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F45FD5-D9AC-424C-B478-F00D055297E8}"/>
              </a:ext>
            </a:extLst>
          </p:cNvPr>
          <p:cNvSpPr/>
          <p:nvPr/>
        </p:nvSpPr>
        <p:spPr>
          <a:xfrm>
            <a:off x="141890" y="856357"/>
            <a:ext cx="600412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Imported Cabbage Worm </a:t>
            </a:r>
            <a:r>
              <a:rPr lang="en-US" sz="3200" dirty="0"/>
              <a:t>(</a:t>
            </a:r>
            <a:r>
              <a:rPr lang="en-US" sz="3200" i="1" dirty="0"/>
              <a:t>Pieris </a:t>
            </a:r>
            <a:r>
              <a:rPr lang="en-US" sz="3200" i="1" dirty="0" err="1"/>
              <a:t>rapae</a:t>
            </a:r>
            <a:r>
              <a:rPr lang="en-US" sz="3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Larvae -  velvety green with faint yellow stripes running longitudinally on its back and sides.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Adult - white butterfly (1 ½”wingspan) that has black-tipped forewings. Females have two black spots on top of each of their forewings; males have only one black spot.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02AF7-C086-4B3F-BADF-F2C5B07943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1" t="16194" r="8729" b="12801"/>
          <a:stretch/>
        </p:blipFill>
        <p:spPr>
          <a:xfrm>
            <a:off x="7252138" y="856357"/>
            <a:ext cx="4797972" cy="27086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F12FEB-01EF-4C27-9477-E78EBC0C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344" y="4281125"/>
            <a:ext cx="3012790" cy="22595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3C17AE-F867-4717-B5FC-4CC3B2A299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1660"/>
          <a:stretch/>
        </p:blipFill>
        <p:spPr>
          <a:xfrm>
            <a:off x="6146012" y="3722790"/>
            <a:ext cx="2867223" cy="252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496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B020D9-0001-412C-9ADD-8246442B4207}"/>
              </a:ext>
            </a:extLst>
          </p:cNvPr>
          <p:cNvSpPr/>
          <p:nvPr/>
        </p:nvSpPr>
        <p:spPr>
          <a:xfrm>
            <a:off x="391717" y="901184"/>
            <a:ext cx="592931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 </a:t>
            </a:r>
            <a:r>
              <a:rPr lang="en-US" sz="2800" b="1" dirty="0"/>
              <a:t>Harlequin Bug </a:t>
            </a:r>
            <a:r>
              <a:rPr lang="en-US" sz="2800" dirty="0"/>
              <a:t>(</a:t>
            </a:r>
            <a:r>
              <a:rPr lang="en-US" sz="2800" i="1" dirty="0" err="1"/>
              <a:t>Murgantia</a:t>
            </a:r>
            <a:r>
              <a:rPr lang="en-US" sz="2800" i="1" dirty="0"/>
              <a:t> </a:t>
            </a:r>
            <a:r>
              <a:rPr lang="en-US" sz="2800" i="1" dirty="0" err="1"/>
              <a:t>histrionica</a:t>
            </a:r>
            <a:r>
              <a:rPr lang="en-US" sz="28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Adult: a flat, shield-shaped stink bug (3/8” long) with red and black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spotted markings on its back.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Nymph: has the same markings but is smaller and more round.</a:t>
            </a:r>
          </a:p>
          <a:p>
            <a:r>
              <a:rPr lang="en-US" sz="2800" b="1" dirty="0"/>
              <a:t>Damage</a:t>
            </a:r>
            <a:r>
              <a:rPr lang="en-US" sz="2800" dirty="0"/>
              <a:t>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Both the adult and nymph suck sap from the plant, causing it to wilt, turn brown and die.</a:t>
            </a:r>
          </a:p>
          <a:p>
            <a:r>
              <a:rPr lang="en-US" sz="2800" b="1" dirty="0"/>
              <a:t>Control</a:t>
            </a:r>
            <a:r>
              <a:rPr lang="en-US" sz="2800" dirty="0"/>
              <a:t>: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Remove by hand, permethrin, cyfluthrin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BD28FF-E89A-4180-8DDE-0C2B90C62543}"/>
              </a:ext>
            </a:extLst>
          </p:cNvPr>
          <p:cNvSpPr txBox="1"/>
          <p:nvPr/>
        </p:nvSpPr>
        <p:spPr>
          <a:xfrm>
            <a:off x="1196578" y="0"/>
            <a:ext cx="9798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Insect Pests – Harlequin Bug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FBA5C8-7DEB-4B67-AEA9-BAD4DE7B7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012" y="901184"/>
            <a:ext cx="4833937" cy="36254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BE7D52-0307-48F5-95B9-F2E1117AC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950" y="4729163"/>
            <a:ext cx="3394472" cy="202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14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7585AF-1B7C-4C14-BD88-A7B529AF2120}"/>
              </a:ext>
            </a:extLst>
          </p:cNvPr>
          <p:cNvSpPr txBox="1"/>
          <p:nvPr/>
        </p:nvSpPr>
        <p:spPr>
          <a:xfrm>
            <a:off x="1196578" y="0"/>
            <a:ext cx="9798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Insect Pests – Flea Beetles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7531E-0F90-48E2-857D-28B7F89140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150" t="7428" r="12421" b="48684"/>
          <a:stretch/>
        </p:blipFill>
        <p:spPr>
          <a:xfrm>
            <a:off x="9366805" y="851716"/>
            <a:ext cx="2666841" cy="217125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49B1E4B-0D69-4890-9E91-FCC2C9B17770}"/>
              </a:ext>
            </a:extLst>
          </p:cNvPr>
          <p:cNvSpPr/>
          <p:nvPr/>
        </p:nvSpPr>
        <p:spPr>
          <a:xfrm>
            <a:off x="139304" y="830997"/>
            <a:ext cx="743302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Crucifer Flea Beetle</a:t>
            </a:r>
            <a:r>
              <a:rPr lang="en-US" sz="2800" b="1" i="1" dirty="0"/>
              <a:t> </a:t>
            </a:r>
            <a:r>
              <a:rPr lang="en-US" sz="2800" i="1" dirty="0"/>
              <a:t>(</a:t>
            </a:r>
            <a:r>
              <a:rPr lang="en-US" sz="2800" i="1" dirty="0" err="1"/>
              <a:t>Phyllotreta</a:t>
            </a:r>
            <a:r>
              <a:rPr lang="en-US" sz="2800" i="1" dirty="0"/>
              <a:t> </a:t>
            </a:r>
            <a:r>
              <a:rPr lang="en-US" sz="2800" i="1" dirty="0" err="1"/>
              <a:t>cruciferae</a:t>
            </a:r>
            <a:r>
              <a:rPr lang="en-US" sz="2800" i="1" dirty="0"/>
              <a:t>)</a:t>
            </a:r>
          </a:p>
          <a:p>
            <a:r>
              <a:rPr lang="en-US" sz="2800" b="1" dirty="0"/>
              <a:t>Turnip Flea Beetle </a:t>
            </a:r>
            <a:r>
              <a:rPr lang="en-US" sz="2800" dirty="0"/>
              <a:t>(</a:t>
            </a:r>
            <a:r>
              <a:rPr lang="en-US" sz="2800" i="1" dirty="0" err="1"/>
              <a:t>Phyllotreta</a:t>
            </a:r>
            <a:r>
              <a:rPr lang="en-US" sz="2800" i="1" dirty="0"/>
              <a:t> </a:t>
            </a:r>
            <a:r>
              <a:rPr lang="en-US" sz="2800" i="1" dirty="0" err="1"/>
              <a:t>nemorum</a:t>
            </a:r>
            <a:r>
              <a:rPr lang="en-US" sz="28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Adults – shiny brown to black in color, sometimes with longitudinal stripes, 0.06 to 0.12 inch long.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Larvae - live in the soil, are slender, whitish, ¼” long.</a:t>
            </a:r>
          </a:p>
          <a:p>
            <a:r>
              <a:rPr lang="en-US" sz="2800" b="1" dirty="0"/>
              <a:t>Damage</a:t>
            </a:r>
            <a:r>
              <a:rPr lang="en-US" sz="2800" dirty="0"/>
              <a:t>: </a:t>
            </a:r>
          </a:p>
          <a:p>
            <a:r>
              <a:rPr lang="en-US" sz="2800" dirty="0"/>
              <a:t>Adults chew small holes in leaves, giving them a </a:t>
            </a:r>
            <a:r>
              <a:rPr lang="en-US" sz="2800" dirty="0" err="1"/>
              <a:t>sievelike</a:t>
            </a:r>
            <a:r>
              <a:rPr lang="en-US" sz="2800" dirty="0"/>
              <a:t> appearance. </a:t>
            </a:r>
          </a:p>
          <a:p>
            <a:r>
              <a:rPr lang="en-US" sz="2800" dirty="0"/>
              <a:t>Larvae feed on underground plant parts. </a:t>
            </a:r>
          </a:p>
          <a:p>
            <a:r>
              <a:rPr lang="en-US" sz="2800" b="1" dirty="0"/>
              <a:t>Contro</a:t>
            </a:r>
            <a:r>
              <a:rPr lang="en-US" sz="2800" dirty="0"/>
              <a:t>l:</a:t>
            </a:r>
          </a:p>
          <a:p>
            <a:r>
              <a:rPr lang="en-US" sz="2800" dirty="0"/>
              <a:t>neem oil, Kaolin clay, carbaryl, permethrin, bifenthrin, imidacloprid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40EE68-9C30-4F17-B09B-0B2201000C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7198" y="4114997"/>
            <a:ext cx="2076448" cy="252288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15D34BA-AF61-4F3C-AEA5-C17AEA7D5665}"/>
              </a:ext>
            </a:extLst>
          </p:cNvPr>
          <p:cNvGrpSpPr/>
          <p:nvPr/>
        </p:nvGrpSpPr>
        <p:grpSpPr>
          <a:xfrm>
            <a:off x="7775166" y="5004466"/>
            <a:ext cx="2076448" cy="1920507"/>
            <a:chOff x="6096000" y="4278482"/>
            <a:chExt cx="2076448" cy="19205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A4C8ED7-3C65-4191-85EA-BB40F311E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4278482"/>
              <a:ext cx="2076448" cy="1557336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E955E65-750A-47F8-A39C-2F14CBEB5767}"/>
                </a:ext>
              </a:extLst>
            </p:cNvPr>
            <p:cNvSpPr/>
            <p:nvPr/>
          </p:nvSpPr>
          <p:spPr>
            <a:xfrm>
              <a:off x="6126955" y="5829657"/>
              <a:ext cx="19244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Turnip Flea Beetle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2D5826-4EF6-4EAA-94A4-FB32AFE5AD91}"/>
              </a:ext>
            </a:extLst>
          </p:cNvPr>
          <p:cNvGrpSpPr/>
          <p:nvPr/>
        </p:nvGrpSpPr>
        <p:grpSpPr>
          <a:xfrm>
            <a:off x="7437364" y="2022085"/>
            <a:ext cx="2064411" cy="2206793"/>
            <a:chOff x="6604463" y="1093621"/>
            <a:chExt cx="2064411" cy="220679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D2A6127-154F-436F-8A25-76D89A446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4844" t="18982" r="21250" b="18125"/>
            <a:stretch/>
          </p:blipFill>
          <p:spPr>
            <a:xfrm>
              <a:off x="6815138" y="1093621"/>
              <a:ext cx="1643062" cy="191696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D7354E8-A548-42A3-894E-2C0B99E20A3F}"/>
                </a:ext>
              </a:extLst>
            </p:cNvPr>
            <p:cNvSpPr/>
            <p:nvPr/>
          </p:nvSpPr>
          <p:spPr>
            <a:xfrm>
              <a:off x="6604463" y="2931082"/>
              <a:ext cx="20644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Crucifer Flea Beetle</a:t>
              </a:r>
              <a:r>
                <a:rPr lang="en-US" i="1" dirty="0"/>
                <a:t> 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2678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2B8E0E-0790-47EE-B212-5A78A67720A9}"/>
              </a:ext>
            </a:extLst>
          </p:cNvPr>
          <p:cNvSpPr txBox="1"/>
          <p:nvPr/>
        </p:nvSpPr>
        <p:spPr>
          <a:xfrm>
            <a:off x="538161" y="1332755"/>
            <a:ext cx="114299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Brassicaceae</a:t>
            </a:r>
            <a:r>
              <a:rPr lang="en-US" sz="3600" dirty="0"/>
              <a:t> (formerly Cruciferae) Characteristics: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Alternating leaf arrangement or rosettes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Flower has: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Four sepals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Four petals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Two short and Four long stamens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Flower petals in opposite arrangement form a cross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Fruit is a silique (type of capsule) – longer than wide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Fruit splits in two to release, usually, small round seeds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957DF6-4FE6-4B90-8D09-C82A8AE92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9738" y="1883755"/>
            <a:ext cx="2744438" cy="29165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263B2E-067C-447F-A0D0-A2507877612A}"/>
              </a:ext>
            </a:extLst>
          </p:cNvPr>
          <p:cNvSpPr txBox="1"/>
          <p:nvPr/>
        </p:nvSpPr>
        <p:spPr>
          <a:xfrm>
            <a:off x="1702593" y="0"/>
            <a:ext cx="8786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Crucifers – Cole Crops - Brassicas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58920-9946-4E9C-9868-F96400317C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30" t="23709" r="15001" b="12500"/>
          <a:stretch/>
        </p:blipFill>
        <p:spPr>
          <a:xfrm>
            <a:off x="6096000" y="2398437"/>
            <a:ext cx="2295716" cy="181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91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7967FA-93A1-4958-8F5D-46C0E8EC2962}"/>
              </a:ext>
            </a:extLst>
          </p:cNvPr>
          <p:cNvSpPr txBox="1"/>
          <p:nvPr/>
        </p:nvSpPr>
        <p:spPr>
          <a:xfrm>
            <a:off x="2468880" y="-137160"/>
            <a:ext cx="725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Cole Crop Diseases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38084B-F6A0-4F7A-AD57-289B5E45B7CF}"/>
              </a:ext>
            </a:extLst>
          </p:cNvPr>
          <p:cNvSpPr/>
          <p:nvPr/>
        </p:nvSpPr>
        <p:spPr>
          <a:xfrm>
            <a:off x="242058" y="856357"/>
            <a:ext cx="525909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Downy Mildew </a:t>
            </a:r>
            <a:r>
              <a:rPr lang="en-US" sz="3200" dirty="0"/>
              <a:t>(fungus </a:t>
            </a:r>
            <a:r>
              <a:rPr lang="en-US" sz="3200" i="1" dirty="0"/>
              <a:t>Peronospora </a:t>
            </a:r>
            <a:r>
              <a:rPr lang="en-US" sz="3200" i="1" dirty="0" err="1"/>
              <a:t>parasitica</a:t>
            </a:r>
            <a:r>
              <a:rPr lang="en-US" sz="3200" dirty="0"/>
              <a:t>)</a:t>
            </a:r>
          </a:p>
          <a:p>
            <a:r>
              <a:rPr lang="en-US" sz="3200" b="1" dirty="0"/>
              <a:t>Symptoms</a:t>
            </a:r>
            <a:r>
              <a:rPr lang="en-US" sz="3200" dirty="0"/>
              <a:t>: Gray mold on lower leaf surface. Upper leaf surface turns yellow and then brown or</a:t>
            </a:r>
          </a:p>
          <a:p>
            <a:r>
              <a:rPr lang="en-US" sz="3200" dirty="0"/>
              <a:t>necrotic. Leaves wither and die.</a:t>
            </a:r>
          </a:p>
          <a:p>
            <a:r>
              <a:rPr lang="en-US" sz="3200" b="1" dirty="0"/>
              <a:t>Control</a:t>
            </a:r>
            <a:r>
              <a:rPr lang="en-US" sz="3200" dirty="0"/>
              <a:t>: Resistant varieties, Crop rotation, Remove plant debris, Chlorothalonil, Copper, Avoid wetting leaves.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E8C419-802D-4818-B212-AF8C648262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800" t="17034" r="6800" b="18786"/>
          <a:stretch/>
        </p:blipFill>
        <p:spPr>
          <a:xfrm>
            <a:off x="9642041" y="4526188"/>
            <a:ext cx="2382318" cy="21470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0605BF-1F46-4E7A-8A12-8A7926756F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43" t="8979" r="5978" b="4742"/>
          <a:stretch/>
        </p:blipFill>
        <p:spPr>
          <a:xfrm rot="16200000">
            <a:off x="9086360" y="565418"/>
            <a:ext cx="2582533" cy="3144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BB642C-4B9C-4B9E-B476-67C031228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4931" y="3581630"/>
            <a:ext cx="3144631" cy="214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67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1DE398-D6A9-401C-A9A7-9ECC7978F2EF}"/>
              </a:ext>
            </a:extLst>
          </p:cNvPr>
          <p:cNvSpPr txBox="1"/>
          <p:nvPr/>
        </p:nvSpPr>
        <p:spPr>
          <a:xfrm>
            <a:off x="2468880" y="-137160"/>
            <a:ext cx="725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Cole Crop Diseases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F43AC8-1EF9-4891-941A-453A1D30AEFF}"/>
              </a:ext>
            </a:extLst>
          </p:cNvPr>
          <p:cNvSpPr/>
          <p:nvPr/>
        </p:nvSpPr>
        <p:spPr>
          <a:xfrm>
            <a:off x="204762" y="856357"/>
            <a:ext cx="588988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Alternaria Leaf Spot </a:t>
            </a:r>
            <a:r>
              <a:rPr lang="en-US" sz="3200" dirty="0"/>
              <a:t>(fungus </a:t>
            </a:r>
            <a:r>
              <a:rPr lang="en-US" sz="3200" i="1" dirty="0"/>
              <a:t>Alternaria</a:t>
            </a:r>
            <a:r>
              <a:rPr lang="en-US" sz="3200" dirty="0"/>
              <a:t> sp.)</a:t>
            </a:r>
          </a:p>
          <a:p>
            <a:r>
              <a:rPr lang="en-US" sz="3200" b="1" dirty="0"/>
              <a:t>Symptoms</a:t>
            </a:r>
            <a:r>
              <a:rPr lang="en-US" sz="3200" dirty="0"/>
              <a:t>:  Seedlings - small dark stem spots, damping-off. Mature plants - bottom leaves are infected first, brown circular with characteristic concentric rings. Leaves turn yellow and drop. Dark spots on cauliflower curds.</a:t>
            </a:r>
          </a:p>
          <a:p>
            <a:r>
              <a:rPr lang="en-US" sz="3200" b="1" dirty="0"/>
              <a:t>Control</a:t>
            </a:r>
            <a:r>
              <a:rPr lang="en-US" sz="3200" dirty="0"/>
              <a:t>: Crop rotation, Remove plant debris, Chlorothalonil, Avoid wetting leaves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54F16B-1472-4D9A-8959-32ADCDA81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876" y="1481100"/>
            <a:ext cx="2595770" cy="1947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DEA709-241D-4426-83E3-5F4DD902D8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658" y="3884336"/>
            <a:ext cx="2806342" cy="1751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7AB6C9-D421-4943-B7AE-2033412801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53" t="13800" r="14000" b="12103"/>
          <a:stretch/>
        </p:blipFill>
        <p:spPr>
          <a:xfrm rot="16200000">
            <a:off x="5729013" y="1485483"/>
            <a:ext cx="3932463" cy="24539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C5BFC-BB75-44CD-AC72-A4054D8BE0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645" y="4759944"/>
            <a:ext cx="3193950" cy="215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06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CF4C48-78DB-434F-B7D2-FA98029373DC}"/>
              </a:ext>
            </a:extLst>
          </p:cNvPr>
          <p:cNvSpPr txBox="1"/>
          <p:nvPr/>
        </p:nvSpPr>
        <p:spPr>
          <a:xfrm>
            <a:off x="2468880" y="-137160"/>
            <a:ext cx="725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Cole Crop Diseases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B96C75-E9A1-4C0B-B08C-2786574EB5B0}"/>
              </a:ext>
            </a:extLst>
          </p:cNvPr>
          <p:cNvSpPr/>
          <p:nvPr/>
        </p:nvSpPr>
        <p:spPr>
          <a:xfrm>
            <a:off x="0" y="693837"/>
            <a:ext cx="75895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Black rot </a:t>
            </a:r>
            <a:r>
              <a:rPr lang="en-US" sz="3200" dirty="0"/>
              <a:t>(bacterium, </a:t>
            </a:r>
            <a:r>
              <a:rPr lang="en-US" sz="3200" i="1" dirty="0"/>
              <a:t>Xanthomonas campestris </a:t>
            </a:r>
            <a:r>
              <a:rPr lang="en-US" sz="3200" dirty="0" err="1"/>
              <a:t>pv</a:t>
            </a:r>
            <a:r>
              <a:rPr lang="en-US" sz="3200" dirty="0"/>
              <a:t>. </a:t>
            </a:r>
            <a:r>
              <a:rPr lang="en-US" sz="3200" i="1" dirty="0"/>
              <a:t>campestris</a:t>
            </a:r>
            <a:r>
              <a:rPr lang="en-US" sz="3200" dirty="0"/>
              <a:t>)</a:t>
            </a:r>
          </a:p>
          <a:p>
            <a:r>
              <a:rPr lang="en-US" sz="3200" b="1" dirty="0"/>
              <a:t>Symptoms</a:t>
            </a:r>
            <a:r>
              <a:rPr lang="en-US" sz="3200" dirty="0"/>
              <a:t>: . In general, yellow, V-shaped lesions along leaf margins. Infection may spread into the stems. Cutting into the stems often reveals a black-brown discoloration with a yellowish slime. On cauliflower, may appear as numerous black or brown specks, black veins and discolored curds.</a:t>
            </a:r>
          </a:p>
          <a:p>
            <a:r>
              <a:rPr lang="en-US" sz="3200" b="1" dirty="0"/>
              <a:t>Control</a:t>
            </a:r>
            <a:r>
              <a:rPr lang="en-US" sz="3200" dirty="0"/>
              <a:t>: Good sanitation, Disease-free seed, Tolerant varieties, Avoid OH irrigation.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7149CA-E598-4182-8770-0E7D5210BE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44" t="3850" r="18282" b="3896"/>
          <a:stretch/>
        </p:blipFill>
        <p:spPr>
          <a:xfrm>
            <a:off x="9464040" y="4119017"/>
            <a:ext cx="2590799" cy="2576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B79C21-E8FF-4634-8D49-325ACAE4E7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7584" y="2093793"/>
            <a:ext cx="2847975" cy="1609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D301E0-535F-4135-86B8-4C4A8ED1B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5559" y="667909"/>
            <a:ext cx="1704975" cy="176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25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2E12A1-5AE2-4FB8-9CBF-7824164DC625}"/>
              </a:ext>
            </a:extLst>
          </p:cNvPr>
          <p:cNvSpPr txBox="1"/>
          <p:nvPr/>
        </p:nvSpPr>
        <p:spPr>
          <a:xfrm>
            <a:off x="2468880" y="-137160"/>
            <a:ext cx="725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Cole Crop Diseases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EBA3B0-82BC-4CAC-B5B6-0B2B6208E291}"/>
              </a:ext>
            </a:extLst>
          </p:cNvPr>
          <p:cNvSpPr/>
          <p:nvPr/>
        </p:nvSpPr>
        <p:spPr>
          <a:xfrm>
            <a:off x="152400" y="926515"/>
            <a:ext cx="55930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Black Leg </a:t>
            </a:r>
            <a:r>
              <a:rPr lang="en-US" sz="3200" dirty="0"/>
              <a:t>(fungus </a:t>
            </a:r>
            <a:r>
              <a:rPr lang="en-US" sz="3200" i="1" dirty="0" err="1"/>
              <a:t>Phoma</a:t>
            </a:r>
            <a:r>
              <a:rPr lang="en-US" sz="3200" i="1" dirty="0"/>
              <a:t> lingam</a:t>
            </a:r>
            <a:r>
              <a:rPr lang="en-US" sz="3200" dirty="0"/>
              <a:t>)</a:t>
            </a:r>
          </a:p>
          <a:p>
            <a:r>
              <a:rPr lang="en-US" sz="3200" b="1" dirty="0"/>
              <a:t>Symptoms</a:t>
            </a:r>
            <a:r>
              <a:rPr lang="en-US" sz="3200" dirty="0"/>
              <a:t>:  Ash gray spots speckled with tiny black dots on the leaves and stem. Stems become girdled, and the plants wilt and die.</a:t>
            </a:r>
          </a:p>
          <a:p>
            <a:pPr lvl="0"/>
            <a:r>
              <a:rPr lang="en-US" sz="3200" b="1" dirty="0">
                <a:solidFill>
                  <a:prstClr val="black"/>
                </a:solidFill>
              </a:rPr>
              <a:t>Control</a:t>
            </a:r>
            <a:r>
              <a:rPr lang="en-US" sz="3200" dirty="0">
                <a:solidFill>
                  <a:prstClr val="black"/>
                </a:solidFill>
              </a:rPr>
              <a:t>: Good sanitation, Disease-free seed, Tolerant varieties, Avoid OH irrigation.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2C09D8-FC36-40CA-A15B-EDD0FF455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100" y="819835"/>
            <a:ext cx="4762500" cy="2438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9FE733-DF3A-458A-9423-CA40F56230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488" t="22000" r="29035" b="26848"/>
          <a:stretch/>
        </p:blipFill>
        <p:spPr>
          <a:xfrm>
            <a:off x="7970520" y="3599766"/>
            <a:ext cx="3832860" cy="312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060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3DCBBE-78FF-4D0B-AD3E-36FE5B6C18D2}"/>
              </a:ext>
            </a:extLst>
          </p:cNvPr>
          <p:cNvSpPr/>
          <p:nvPr/>
        </p:nvSpPr>
        <p:spPr>
          <a:xfrm>
            <a:off x="268923" y="693837"/>
            <a:ext cx="5623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Viruses</a:t>
            </a:r>
            <a:r>
              <a:rPr lang="en-US" sz="3200" dirty="0"/>
              <a:t>:</a:t>
            </a:r>
          </a:p>
          <a:p>
            <a:r>
              <a:rPr lang="en-US" sz="3200" b="1" dirty="0"/>
              <a:t>Turnip mosaic virus </a:t>
            </a:r>
            <a:r>
              <a:rPr lang="en-US" sz="3200" dirty="0"/>
              <a:t>(</a:t>
            </a:r>
            <a:r>
              <a:rPr lang="en-US" sz="3200" dirty="0" err="1"/>
              <a:t>TuMV</a:t>
            </a:r>
            <a:r>
              <a:rPr lang="en-US" sz="3200" dirty="0"/>
              <a:t>)</a:t>
            </a:r>
          </a:p>
          <a:p>
            <a:r>
              <a:rPr lang="en-US" sz="3200" b="1" dirty="0"/>
              <a:t>Cauliflower mosaic virus </a:t>
            </a:r>
            <a:r>
              <a:rPr lang="en-US" sz="3200" dirty="0"/>
              <a:t>(</a:t>
            </a:r>
            <a:r>
              <a:rPr lang="en-US" sz="3200" dirty="0" err="1"/>
              <a:t>CaMV</a:t>
            </a:r>
            <a:r>
              <a:rPr lang="en-US" sz="3200" dirty="0"/>
              <a:t>)</a:t>
            </a:r>
          </a:p>
          <a:p>
            <a:r>
              <a:rPr lang="en-US" sz="3200" b="1" dirty="0"/>
              <a:t>Symptoms</a:t>
            </a:r>
            <a:r>
              <a:rPr lang="en-US" sz="3200" dirty="0"/>
              <a:t>: Infected plants may be stunted and have distorted                leaves. Black spots develop on the heads of plants. Mosaic pattern on leaves.</a:t>
            </a:r>
          </a:p>
          <a:p>
            <a:r>
              <a:rPr lang="en-US" sz="3200" b="1" dirty="0"/>
              <a:t>Control</a:t>
            </a:r>
            <a:r>
              <a:rPr lang="en-US" sz="3200" dirty="0"/>
              <a:t>: Remove crucifer weeds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BDFCFE-38D2-4E0F-919A-C5CB0DAE625E}"/>
              </a:ext>
            </a:extLst>
          </p:cNvPr>
          <p:cNvSpPr txBox="1"/>
          <p:nvPr/>
        </p:nvSpPr>
        <p:spPr>
          <a:xfrm>
            <a:off x="2468880" y="-137160"/>
            <a:ext cx="725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Cole Crop Diseases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7561E8-CF5B-40CA-88C7-AB8922716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998" y="1763569"/>
            <a:ext cx="2155161" cy="2877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0A3984-7373-42EE-8EE0-07CB257BD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3157" y="1056513"/>
            <a:ext cx="3169920" cy="2372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AE7829-365B-484B-AC39-1B01D02EFF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2819" y="4092334"/>
            <a:ext cx="3370738" cy="224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04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B31D19-525E-4DA2-9735-42B0532CD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45" y="533399"/>
            <a:ext cx="2225041" cy="22250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01FDD6-175F-4BC6-8081-8F865827C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7278" y="312903"/>
            <a:ext cx="2131131" cy="21311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B5BE6C-93F6-4F3F-9628-E07BCAE7D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9894" y="2835218"/>
            <a:ext cx="2018895" cy="20188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863B44-EDCC-4708-898D-79F6317299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500" r="13125"/>
          <a:stretch/>
        </p:blipFill>
        <p:spPr>
          <a:xfrm>
            <a:off x="91441" y="4999145"/>
            <a:ext cx="4099559" cy="1791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5F3309-377B-409B-A1AB-21683535C65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755" r="6615"/>
          <a:stretch/>
        </p:blipFill>
        <p:spPr>
          <a:xfrm>
            <a:off x="5227880" y="2579276"/>
            <a:ext cx="2037437" cy="2407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67F18F-9C77-4DAA-B5EF-E44786035B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2209" y="518160"/>
            <a:ext cx="2037437" cy="20374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4DE6AC-8E8F-468C-80B9-CDDEB569E7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31566" y="2495312"/>
            <a:ext cx="2186608" cy="21866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5E9C6A-6A7C-4031-8243-05C2B618284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750" b="6344"/>
          <a:stretch/>
        </p:blipFill>
        <p:spPr>
          <a:xfrm>
            <a:off x="317855" y="2861072"/>
            <a:ext cx="2196697" cy="20188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D6019E-5D7D-44CA-B3C1-0A5099D4AF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09491" y="4727640"/>
            <a:ext cx="2083685" cy="2083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26E81A-783F-4D2F-AF15-8D3149894E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66158" y="5077657"/>
            <a:ext cx="5151120" cy="17189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F9C6AD-A408-4497-A416-C5592EF135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92949" y="2784872"/>
            <a:ext cx="2196697" cy="21966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91414E-77CC-4225-98DB-BB47B7FE818D}"/>
              </a:ext>
            </a:extLst>
          </p:cNvPr>
          <p:cNvSpPr txBox="1"/>
          <p:nvPr/>
        </p:nvSpPr>
        <p:spPr>
          <a:xfrm>
            <a:off x="2979894" y="182880"/>
            <a:ext cx="42854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This Can Come From YOUR Garden!</a:t>
            </a:r>
          </a:p>
        </p:txBody>
      </p:sp>
    </p:spTree>
    <p:extLst>
      <p:ext uri="{BB962C8B-B14F-4D97-AF65-F5344CB8AC3E}">
        <p14:creationId xmlns:p14="http://schemas.microsoft.com/office/powerpoint/2010/main" val="9973888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Green vegetables , LSU AgCenter logo">
            <a:extLst>
              <a:ext uri="{FF2B5EF4-FFF2-40B4-BE49-F238E27FC236}">
                <a16:creationId xmlns:a16="http://schemas.microsoft.com/office/drawing/2014/main" id="{7C6A2C55-BF61-4D23-BF0B-B9976613AA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22066"/>
          <a:stretch/>
        </p:blipFill>
        <p:spPr bwMode="auto"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food, plate, drawing&#10;&#10;Description automatically generated">
            <a:extLst>
              <a:ext uri="{FF2B5EF4-FFF2-40B4-BE49-F238E27FC236}">
                <a16:creationId xmlns:a16="http://schemas.microsoft.com/office/drawing/2014/main" id="{0B62133A-B70D-4A0E-A6EA-D85F5E81F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33912"/>
            <a:ext cx="2590800" cy="176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06FD581-6505-45F1-A26C-AA0DB0558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8512" y="3290471"/>
            <a:ext cx="4645250" cy="2090773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/>
              <a:t>Please post all your questions and results to the message board that was emailed to you. 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https://www.facebook.com/groups/538153443545779/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90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9ECEE2-1D18-466D-9A45-0C06CDBD8426}"/>
              </a:ext>
            </a:extLst>
          </p:cNvPr>
          <p:cNvSpPr txBox="1"/>
          <p:nvPr/>
        </p:nvSpPr>
        <p:spPr>
          <a:xfrm>
            <a:off x="1766887" y="0"/>
            <a:ext cx="8658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Cruciferous Vegetables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6DA6BB1-BBEC-40D3-A513-4477B8E71D5E}"/>
              </a:ext>
            </a:extLst>
          </p:cNvPr>
          <p:cNvGrpSpPr/>
          <p:nvPr/>
        </p:nvGrpSpPr>
        <p:grpSpPr>
          <a:xfrm>
            <a:off x="231601" y="692865"/>
            <a:ext cx="2083143" cy="1687099"/>
            <a:chOff x="100089" y="845523"/>
            <a:chExt cx="2083143" cy="16870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8343FDD-9342-406D-896E-1837EC657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89" y="845523"/>
              <a:ext cx="2083143" cy="1388762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76970E-9358-4B2E-BAA1-11FCED8A4EE5}"/>
                </a:ext>
              </a:extLst>
            </p:cNvPr>
            <p:cNvSpPr txBox="1"/>
            <p:nvPr/>
          </p:nvSpPr>
          <p:spPr>
            <a:xfrm>
              <a:off x="676856" y="2163290"/>
              <a:ext cx="11709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Broccoli*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50296FD-3F45-44E5-AF94-9F5223CCB31A}"/>
              </a:ext>
            </a:extLst>
          </p:cNvPr>
          <p:cNvGrpSpPr/>
          <p:nvPr/>
        </p:nvGrpSpPr>
        <p:grpSpPr>
          <a:xfrm>
            <a:off x="3273530" y="814830"/>
            <a:ext cx="2144386" cy="1934466"/>
            <a:chOff x="2588258" y="856137"/>
            <a:chExt cx="2144386" cy="193446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AB6CA8-4FD7-496B-8A33-1437617F4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31667"/>
            <a:stretch/>
          </p:blipFill>
          <p:spPr>
            <a:xfrm>
              <a:off x="2588258" y="856137"/>
              <a:ext cx="2144386" cy="160270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FB1176-7AA3-4FD0-9A2B-B527D8AEA6A1}"/>
                </a:ext>
              </a:extLst>
            </p:cNvPr>
            <p:cNvSpPr txBox="1"/>
            <p:nvPr/>
          </p:nvSpPr>
          <p:spPr>
            <a:xfrm>
              <a:off x="3165908" y="2421271"/>
              <a:ext cx="1185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Kale*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AAE5CDB-EEE8-48C9-A0F0-0799C7DE2A8E}"/>
              </a:ext>
            </a:extLst>
          </p:cNvPr>
          <p:cNvGrpSpPr/>
          <p:nvPr/>
        </p:nvGrpSpPr>
        <p:grpSpPr>
          <a:xfrm>
            <a:off x="140622" y="4412111"/>
            <a:ext cx="1815740" cy="2129988"/>
            <a:chOff x="170104" y="4596777"/>
            <a:chExt cx="1815740" cy="212998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0D7C74C-888F-45A5-A2C0-D825C1CAA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0104" y="4596777"/>
              <a:ext cx="1815740" cy="181574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CDDEC4D-07C9-4CE9-BF1A-D4C205E88D4F}"/>
                </a:ext>
              </a:extLst>
            </p:cNvPr>
            <p:cNvSpPr txBox="1"/>
            <p:nvPr/>
          </p:nvSpPr>
          <p:spPr>
            <a:xfrm>
              <a:off x="170105" y="6357433"/>
              <a:ext cx="1815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Mustard Greens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122D0BD-79BC-43BE-9C53-7F5EABECDE67}"/>
              </a:ext>
            </a:extLst>
          </p:cNvPr>
          <p:cNvGrpSpPr/>
          <p:nvPr/>
        </p:nvGrpSpPr>
        <p:grpSpPr>
          <a:xfrm>
            <a:off x="6313552" y="1628857"/>
            <a:ext cx="1821421" cy="2554095"/>
            <a:chOff x="5887677" y="929918"/>
            <a:chExt cx="1821421" cy="255409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B135C60-72B5-476D-950E-DA8CB2DF1C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4582" t="6039" b="4722"/>
            <a:stretch/>
          </p:blipFill>
          <p:spPr>
            <a:xfrm>
              <a:off x="5887677" y="929918"/>
              <a:ext cx="1586662" cy="226279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6156F6E-F93E-4404-AE33-E7E1F9207242}"/>
                </a:ext>
              </a:extLst>
            </p:cNvPr>
            <p:cNvSpPr txBox="1"/>
            <p:nvPr/>
          </p:nvSpPr>
          <p:spPr>
            <a:xfrm>
              <a:off x="5921707" y="3114681"/>
              <a:ext cx="1787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Napa Cabbage**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9FDB4BA-9883-4140-B06F-0E30AF61F5E2}"/>
              </a:ext>
            </a:extLst>
          </p:cNvPr>
          <p:cNvGrpSpPr/>
          <p:nvPr/>
        </p:nvGrpSpPr>
        <p:grpSpPr>
          <a:xfrm>
            <a:off x="142893" y="2357381"/>
            <a:ext cx="1606958" cy="1925148"/>
            <a:chOff x="231601" y="2627785"/>
            <a:chExt cx="1606958" cy="192514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7ADD9A-F211-453A-A7FA-6F490C283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601" y="2627785"/>
              <a:ext cx="1606958" cy="160695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94308-AFAE-4C72-BDBB-34986834BD66}"/>
                </a:ext>
              </a:extLst>
            </p:cNvPr>
            <p:cNvSpPr txBox="1"/>
            <p:nvPr/>
          </p:nvSpPr>
          <p:spPr>
            <a:xfrm>
              <a:off x="376392" y="4183601"/>
              <a:ext cx="1185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Cabbage*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53610C-A576-4000-90FA-30DA32136449}"/>
              </a:ext>
            </a:extLst>
          </p:cNvPr>
          <p:cNvGrpSpPr/>
          <p:nvPr/>
        </p:nvGrpSpPr>
        <p:grpSpPr>
          <a:xfrm>
            <a:off x="9093759" y="2790603"/>
            <a:ext cx="3009901" cy="2330814"/>
            <a:chOff x="9093759" y="2790603"/>
            <a:chExt cx="3009901" cy="2330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C316FC2-21A9-4EF6-BEEC-CA3B7AAF6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093759" y="2790603"/>
              <a:ext cx="3009901" cy="2003256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2BECDA5-41A4-43A6-8D03-7E0B28F909B9}"/>
                </a:ext>
              </a:extLst>
            </p:cNvPr>
            <p:cNvSpPr txBox="1"/>
            <p:nvPr/>
          </p:nvSpPr>
          <p:spPr>
            <a:xfrm>
              <a:off x="9738935" y="4752085"/>
              <a:ext cx="22551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Brussels Sprouts*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81A8458-7E6C-4F7D-B760-542527A65B0B}"/>
              </a:ext>
            </a:extLst>
          </p:cNvPr>
          <p:cNvGrpSpPr/>
          <p:nvPr/>
        </p:nvGrpSpPr>
        <p:grpSpPr>
          <a:xfrm>
            <a:off x="4708251" y="2468955"/>
            <a:ext cx="1293029" cy="2203937"/>
            <a:chOff x="4364857" y="2896484"/>
            <a:chExt cx="1293029" cy="220393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DC4A04C-9DE4-4BD1-BDA9-9759E2002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1712" r="10334" b="21042"/>
            <a:stretch/>
          </p:blipFill>
          <p:spPr>
            <a:xfrm>
              <a:off x="4364857" y="2896484"/>
              <a:ext cx="1293029" cy="185628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CCC0E9-503D-4D3A-A856-D293F12A8306}"/>
                </a:ext>
              </a:extLst>
            </p:cNvPr>
            <p:cNvSpPr txBox="1"/>
            <p:nvPr/>
          </p:nvSpPr>
          <p:spPr>
            <a:xfrm>
              <a:off x="4456821" y="4731089"/>
              <a:ext cx="1185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Kohlrabi*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C135010-EBDB-455B-8C40-F3E7E10911F2}"/>
              </a:ext>
            </a:extLst>
          </p:cNvPr>
          <p:cNvGrpSpPr/>
          <p:nvPr/>
        </p:nvGrpSpPr>
        <p:grpSpPr>
          <a:xfrm>
            <a:off x="6199780" y="4365055"/>
            <a:ext cx="2900362" cy="2177044"/>
            <a:chOff x="6014503" y="3775319"/>
            <a:chExt cx="2900362" cy="217704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FC0308A-C5D7-405D-803B-0617201341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1781"/>
            <a:stretch/>
          </p:blipFill>
          <p:spPr>
            <a:xfrm>
              <a:off x="6014503" y="3775319"/>
              <a:ext cx="2900362" cy="1850792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00C2AF4-F761-432B-BBEC-038FB54757CF}"/>
                </a:ext>
              </a:extLst>
            </p:cNvPr>
            <p:cNvSpPr txBox="1"/>
            <p:nvPr/>
          </p:nvSpPr>
          <p:spPr>
            <a:xfrm>
              <a:off x="6848862" y="5583031"/>
              <a:ext cx="1185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Turnip**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1350DE-FD8A-44E3-B9F7-E6B84EA2E8B2}"/>
              </a:ext>
            </a:extLst>
          </p:cNvPr>
          <p:cNvGrpSpPr/>
          <p:nvPr/>
        </p:nvGrpSpPr>
        <p:grpSpPr>
          <a:xfrm>
            <a:off x="8143947" y="929917"/>
            <a:ext cx="3009900" cy="1870800"/>
            <a:chOff x="8143947" y="929917"/>
            <a:chExt cx="3009900" cy="18708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2EEB0EB-6676-42C1-9292-128A7490F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143947" y="929917"/>
              <a:ext cx="3009900" cy="1580198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8DB4658-1370-4E9D-B78D-F1ACBBD484E9}"/>
                </a:ext>
              </a:extLst>
            </p:cNvPr>
            <p:cNvSpPr txBox="1"/>
            <p:nvPr/>
          </p:nvSpPr>
          <p:spPr>
            <a:xfrm>
              <a:off x="8859000" y="2431385"/>
              <a:ext cx="1566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Cauliflower*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64244BF-F893-4E35-B840-39EC57F228FB}"/>
              </a:ext>
            </a:extLst>
          </p:cNvPr>
          <p:cNvGrpSpPr/>
          <p:nvPr/>
        </p:nvGrpSpPr>
        <p:grpSpPr>
          <a:xfrm>
            <a:off x="2424534" y="4251657"/>
            <a:ext cx="1699621" cy="2290442"/>
            <a:chOff x="2424534" y="4251657"/>
            <a:chExt cx="1699621" cy="229044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9800A3F-847F-4799-94FB-3D93D9F0B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24534" y="4251657"/>
              <a:ext cx="1699621" cy="2005764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C2038FD-D460-4C68-AAF8-F71535F8B5BD}"/>
                </a:ext>
              </a:extLst>
            </p:cNvPr>
            <p:cNvSpPr txBox="1"/>
            <p:nvPr/>
          </p:nvSpPr>
          <p:spPr>
            <a:xfrm>
              <a:off x="2626949" y="6172767"/>
              <a:ext cx="13282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Bok Choy**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B7FE3B4-A39F-4664-8B90-683A59E8274D}"/>
              </a:ext>
            </a:extLst>
          </p:cNvPr>
          <p:cNvGrpSpPr/>
          <p:nvPr/>
        </p:nvGrpSpPr>
        <p:grpSpPr>
          <a:xfrm>
            <a:off x="9337027" y="5079642"/>
            <a:ext cx="2365959" cy="1831789"/>
            <a:chOff x="9337027" y="5079642"/>
            <a:chExt cx="2365959" cy="18317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EC4492A-232F-4200-96A0-D007A9595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19643" r="16900"/>
            <a:stretch/>
          </p:blipFill>
          <p:spPr>
            <a:xfrm>
              <a:off x="9337027" y="5079642"/>
              <a:ext cx="2365959" cy="1537446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86775ED-FD45-4048-A0AA-FB5A7F342FCA}"/>
                </a:ext>
              </a:extLst>
            </p:cNvPr>
            <p:cNvSpPr txBox="1"/>
            <p:nvPr/>
          </p:nvSpPr>
          <p:spPr>
            <a:xfrm>
              <a:off x="10048951" y="6542099"/>
              <a:ext cx="1185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Collards*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CE57403-35FC-47BA-A471-3E4C8AF34189}"/>
              </a:ext>
            </a:extLst>
          </p:cNvPr>
          <p:cNvGrpSpPr/>
          <p:nvPr/>
        </p:nvGrpSpPr>
        <p:grpSpPr>
          <a:xfrm>
            <a:off x="2004033" y="2698457"/>
            <a:ext cx="1951209" cy="1575828"/>
            <a:chOff x="2004033" y="2800717"/>
            <a:chExt cx="1951209" cy="1575828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7F489583-390E-4662-AAD5-EDCAB0EAD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004033" y="2800717"/>
              <a:ext cx="1951209" cy="1301213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A29EC2C-EAF4-4AD6-A4C7-507BBB2B4951}"/>
                </a:ext>
              </a:extLst>
            </p:cNvPr>
            <p:cNvSpPr txBox="1"/>
            <p:nvPr/>
          </p:nvSpPr>
          <p:spPr>
            <a:xfrm>
              <a:off x="2563743" y="4007213"/>
              <a:ext cx="10967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Arugula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7396BED-EB64-4338-B95E-FE874BA4C7D5}"/>
              </a:ext>
            </a:extLst>
          </p:cNvPr>
          <p:cNvGrpSpPr/>
          <p:nvPr/>
        </p:nvGrpSpPr>
        <p:grpSpPr>
          <a:xfrm>
            <a:off x="4515541" y="4707354"/>
            <a:ext cx="1451277" cy="1817196"/>
            <a:chOff x="4519747" y="5004653"/>
            <a:chExt cx="1451277" cy="1817196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FEC0B916-09E9-4DF7-8BAA-F4E9EFEE1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/>
            <a:srcRect t="29375"/>
            <a:stretch/>
          </p:blipFill>
          <p:spPr>
            <a:xfrm>
              <a:off x="4519747" y="5004653"/>
              <a:ext cx="1451277" cy="1537446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D2531FD-79BE-4E71-912A-667A72FD8126}"/>
                </a:ext>
              </a:extLst>
            </p:cNvPr>
            <p:cNvSpPr txBox="1"/>
            <p:nvPr/>
          </p:nvSpPr>
          <p:spPr>
            <a:xfrm>
              <a:off x="4787492" y="6452517"/>
              <a:ext cx="959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Radish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C1074467-2DE6-4861-B8F3-0D5F26247FA3}"/>
              </a:ext>
            </a:extLst>
          </p:cNvPr>
          <p:cNvSpPr txBox="1"/>
          <p:nvPr/>
        </p:nvSpPr>
        <p:spPr>
          <a:xfrm>
            <a:off x="88340" y="6454873"/>
            <a:ext cx="877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- All are </a:t>
            </a:r>
            <a:r>
              <a:rPr lang="en-US" i="1" dirty="0"/>
              <a:t>Brassica oleracea       </a:t>
            </a:r>
            <a:r>
              <a:rPr lang="en-US" dirty="0"/>
              <a:t>** - All are </a:t>
            </a:r>
            <a:r>
              <a:rPr lang="en-US" i="1" dirty="0"/>
              <a:t>Brassica </a:t>
            </a:r>
            <a:r>
              <a:rPr lang="en-US" i="1" dirty="0" err="1"/>
              <a:t>rapa</a:t>
            </a:r>
            <a:r>
              <a:rPr lang="en-US" i="1" dirty="0"/>
              <a:t>     </a:t>
            </a:r>
            <a:r>
              <a:rPr lang="en-US" dirty="0"/>
              <a:t>Differentiated by Cultivar Group</a:t>
            </a:r>
          </a:p>
        </p:txBody>
      </p:sp>
    </p:spTree>
    <p:extLst>
      <p:ext uri="{BB962C8B-B14F-4D97-AF65-F5344CB8AC3E}">
        <p14:creationId xmlns:p14="http://schemas.microsoft.com/office/powerpoint/2010/main" val="1927012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334E1A-F292-4D7F-96ED-E74996F3786A}"/>
              </a:ext>
            </a:extLst>
          </p:cNvPr>
          <p:cNvSpPr txBox="1"/>
          <p:nvPr/>
        </p:nvSpPr>
        <p:spPr>
          <a:xfrm>
            <a:off x="3588543" y="-28575"/>
            <a:ext cx="5014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Growing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747F3-19E6-4599-9E6C-DF1F618259C2}"/>
              </a:ext>
            </a:extLst>
          </p:cNvPr>
          <p:cNvSpPr txBox="1"/>
          <p:nvPr/>
        </p:nvSpPr>
        <p:spPr>
          <a:xfrm>
            <a:off x="285750" y="927764"/>
            <a:ext cx="9434513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Cool Season Crops (Fall/Winter/Early Spring)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Can survive mild frosts, some lower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Seeds will germinate as low as 40</a:t>
            </a:r>
            <a:r>
              <a:rPr lang="en-US" sz="3800" baseline="30000" dirty="0"/>
              <a:t>o</a:t>
            </a:r>
            <a:r>
              <a:rPr lang="en-US" sz="3800" dirty="0"/>
              <a:t>F; optimum usually 65-75</a:t>
            </a:r>
            <a:r>
              <a:rPr lang="en-US" sz="3800" baseline="30000" dirty="0"/>
              <a:t>o</a:t>
            </a:r>
            <a:r>
              <a:rPr lang="en-US" sz="3800" dirty="0"/>
              <a:t>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Direct seed: Radish, Turnip, Mustard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Direct seed or Transplant: Collards, Kohlrabi, Kale, Arugula, Bok Choy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Transplant: Broccoli, Brussels Sprouts, Cauliflower, Cabbage, Napa Cabbage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AB9704-E023-4840-B29C-A9CE6A6FC8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26" t="13333" r="30349" b="19792"/>
          <a:stretch/>
        </p:blipFill>
        <p:spPr>
          <a:xfrm>
            <a:off x="9791699" y="1358233"/>
            <a:ext cx="2357437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96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2EC2D31-690E-4D7E-B015-D1ECF22AC3B1}"/>
              </a:ext>
            </a:extLst>
          </p:cNvPr>
          <p:cNvSpPr txBox="1"/>
          <p:nvPr/>
        </p:nvSpPr>
        <p:spPr>
          <a:xfrm>
            <a:off x="3588543" y="-28575"/>
            <a:ext cx="5014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Growing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07138-CCF8-4F56-8E24-8C87022E0DA9}"/>
              </a:ext>
            </a:extLst>
          </p:cNvPr>
          <p:cNvSpPr txBox="1"/>
          <p:nvPr/>
        </p:nvSpPr>
        <p:spPr>
          <a:xfrm>
            <a:off x="700088" y="1443038"/>
            <a:ext cx="105203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Well-drained soil, rich in organic matter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Ideal pH 6.0 – 6.5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Sunlight – 6-8 hours minimum direct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Soil test for fertilization recommendations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Generally, complete fertilizer at 3-4 weeks and again 2-3 weeks later.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78626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2EFC29-73AB-4BEA-80E4-222C391E7A45}"/>
              </a:ext>
            </a:extLst>
          </p:cNvPr>
          <p:cNvSpPr txBox="1"/>
          <p:nvPr/>
        </p:nvSpPr>
        <p:spPr>
          <a:xfrm>
            <a:off x="2188368" y="-28575"/>
            <a:ext cx="7815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Plant Spacing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AC81ED-DEBD-40C5-8E44-A901CEA2A318}"/>
              </a:ext>
            </a:extLst>
          </p:cNvPr>
          <p:cNvSpPr txBox="1"/>
          <p:nvPr/>
        </p:nvSpPr>
        <p:spPr>
          <a:xfrm>
            <a:off x="666749" y="919460"/>
            <a:ext cx="1085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Somewhat Variety Dependent, but in general: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DA994F9-4854-4246-A69B-6BEAD7490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954361"/>
              </p:ext>
            </p:extLst>
          </p:nvPr>
        </p:nvGraphicFramePr>
        <p:xfrm>
          <a:off x="1054495" y="1744384"/>
          <a:ext cx="10083008" cy="495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752">
                  <a:extLst>
                    <a:ext uri="{9D8B030D-6E8A-4147-A177-3AD203B41FA5}">
                      <a16:colId xmlns:a16="http://schemas.microsoft.com/office/drawing/2014/main" val="891440840"/>
                    </a:ext>
                  </a:extLst>
                </a:gridCol>
                <a:gridCol w="2520752">
                  <a:extLst>
                    <a:ext uri="{9D8B030D-6E8A-4147-A177-3AD203B41FA5}">
                      <a16:colId xmlns:a16="http://schemas.microsoft.com/office/drawing/2014/main" val="1146807635"/>
                    </a:ext>
                  </a:extLst>
                </a:gridCol>
                <a:gridCol w="2520752">
                  <a:extLst>
                    <a:ext uri="{9D8B030D-6E8A-4147-A177-3AD203B41FA5}">
                      <a16:colId xmlns:a16="http://schemas.microsoft.com/office/drawing/2014/main" val="3998810928"/>
                    </a:ext>
                  </a:extLst>
                </a:gridCol>
                <a:gridCol w="2520752">
                  <a:extLst>
                    <a:ext uri="{9D8B030D-6E8A-4147-A177-3AD203B41FA5}">
                      <a16:colId xmlns:a16="http://schemas.microsoft.com/office/drawing/2014/main" val="1425868643"/>
                    </a:ext>
                  </a:extLst>
                </a:gridCol>
              </a:tblGrid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Spacing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Spacing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027835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Arugula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3-4”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6-12”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640919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Bok Choy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8-12”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Kohlrabi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6”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302708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Broccoli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12-18”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Mustard Greens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4-12”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657810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Brussels Sprouts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18-24”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Napa Cabbage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12-18”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63287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Cabbage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12-18”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Radish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1-2”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88995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Cauliflower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18-24”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Turnip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3-6”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158433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Collards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12-18”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840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902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BED860F-9E4F-43D1-A115-F8CF4C186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278501"/>
              </p:ext>
            </p:extLst>
          </p:nvPr>
        </p:nvGraphicFramePr>
        <p:xfrm>
          <a:off x="1054494" y="1498341"/>
          <a:ext cx="10083008" cy="495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752">
                  <a:extLst>
                    <a:ext uri="{9D8B030D-6E8A-4147-A177-3AD203B41FA5}">
                      <a16:colId xmlns:a16="http://schemas.microsoft.com/office/drawing/2014/main" val="891440840"/>
                    </a:ext>
                  </a:extLst>
                </a:gridCol>
                <a:gridCol w="2520752">
                  <a:extLst>
                    <a:ext uri="{9D8B030D-6E8A-4147-A177-3AD203B41FA5}">
                      <a16:colId xmlns:a16="http://schemas.microsoft.com/office/drawing/2014/main" val="1146807635"/>
                    </a:ext>
                  </a:extLst>
                </a:gridCol>
                <a:gridCol w="2520752">
                  <a:extLst>
                    <a:ext uri="{9D8B030D-6E8A-4147-A177-3AD203B41FA5}">
                      <a16:colId xmlns:a16="http://schemas.microsoft.com/office/drawing/2014/main" val="3998810928"/>
                    </a:ext>
                  </a:extLst>
                </a:gridCol>
                <a:gridCol w="2520752">
                  <a:extLst>
                    <a:ext uri="{9D8B030D-6E8A-4147-A177-3AD203B41FA5}">
                      <a16:colId xmlns:a16="http://schemas.microsoft.com/office/drawing/2014/main" val="1425868643"/>
                    </a:ext>
                  </a:extLst>
                </a:gridCol>
              </a:tblGrid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Days to Harvest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Days to Harvest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027835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Arugula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45-55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50-70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640919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Bok Choy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40-50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Kohlrabi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55-75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302708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Broccoli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50-90*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Mustard Greens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35-50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657810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Brussels Sprouts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90*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Napa Cabbage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40-70*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63287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Cabbage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50-75*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Radish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22-28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88995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Cauliflower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55-65*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Turnip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40-50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158433"/>
                  </a:ext>
                </a:extLst>
              </a:tr>
              <a:tr h="573008">
                <a:tc>
                  <a:txBody>
                    <a:bodyPr/>
                    <a:lstStyle/>
                    <a:p>
                      <a:r>
                        <a:rPr lang="en-US" sz="2800" dirty="0"/>
                        <a:t>Collards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75*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84039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F606CF0-D5E3-4C2F-BCFE-A93C78564EAA}"/>
              </a:ext>
            </a:extLst>
          </p:cNvPr>
          <p:cNvSpPr txBox="1"/>
          <p:nvPr/>
        </p:nvSpPr>
        <p:spPr>
          <a:xfrm>
            <a:off x="3382564" y="-42863"/>
            <a:ext cx="5426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Days to Maturity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83C161-34B9-45AC-8685-3AA2F2C6B8CC}"/>
              </a:ext>
            </a:extLst>
          </p:cNvPr>
          <p:cNvSpPr txBox="1"/>
          <p:nvPr/>
        </p:nvSpPr>
        <p:spPr>
          <a:xfrm>
            <a:off x="2083593" y="790455"/>
            <a:ext cx="80248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Varieties Vary: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812541-5EC1-488E-A183-FBE69B824571}"/>
              </a:ext>
            </a:extLst>
          </p:cNvPr>
          <p:cNvSpPr txBox="1"/>
          <p:nvPr/>
        </p:nvSpPr>
        <p:spPr>
          <a:xfrm>
            <a:off x="1425176" y="6454277"/>
            <a:ext cx="3914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- Days after transplanting</a:t>
            </a:r>
          </a:p>
        </p:txBody>
      </p:sp>
    </p:spTree>
    <p:extLst>
      <p:ext uri="{BB962C8B-B14F-4D97-AF65-F5344CB8AC3E}">
        <p14:creationId xmlns:p14="http://schemas.microsoft.com/office/powerpoint/2010/main" val="230304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B89A8EF5-2106-4EF5-ADB3-E710E7914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81559"/>
              </p:ext>
            </p:extLst>
          </p:nvPr>
        </p:nvGraphicFramePr>
        <p:xfrm>
          <a:off x="120251" y="788132"/>
          <a:ext cx="11951496" cy="5986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874">
                  <a:extLst>
                    <a:ext uri="{9D8B030D-6E8A-4147-A177-3AD203B41FA5}">
                      <a16:colId xmlns:a16="http://schemas.microsoft.com/office/drawing/2014/main" val="891440840"/>
                    </a:ext>
                  </a:extLst>
                </a:gridCol>
                <a:gridCol w="2987874">
                  <a:extLst>
                    <a:ext uri="{9D8B030D-6E8A-4147-A177-3AD203B41FA5}">
                      <a16:colId xmlns:a16="http://schemas.microsoft.com/office/drawing/2014/main" val="1146807635"/>
                    </a:ext>
                  </a:extLst>
                </a:gridCol>
                <a:gridCol w="2987874">
                  <a:extLst>
                    <a:ext uri="{9D8B030D-6E8A-4147-A177-3AD203B41FA5}">
                      <a16:colId xmlns:a16="http://schemas.microsoft.com/office/drawing/2014/main" val="3998810928"/>
                    </a:ext>
                  </a:extLst>
                </a:gridCol>
                <a:gridCol w="2987874">
                  <a:extLst>
                    <a:ext uri="{9D8B030D-6E8A-4147-A177-3AD203B41FA5}">
                      <a16:colId xmlns:a16="http://schemas.microsoft.com/office/drawing/2014/main" val="1425868643"/>
                    </a:ext>
                  </a:extLst>
                </a:gridCol>
              </a:tblGrid>
              <a:tr h="464414">
                <a:tc>
                  <a:txBody>
                    <a:bodyPr/>
                    <a:lstStyle/>
                    <a:p>
                      <a:r>
                        <a:rPr lang="en-US" sz="2400" dirty="0"/>
                        <a:t>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Harvest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Harvest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027835"/>
                  </a:ext>
                </a:extLst>
              </a:tr>
              <a:tr h="846873">
                <a:tc>
                  <a:txBody>
                    <a:bodyPr/>
                    <a:lstStyle/>
                    <a:p>
                      <a:r>
                        <a:rPr lang="en-US" sz="2400" dirty="0"/>
                        <a:t>Arugula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Young tender leaves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Kale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Young tender leaves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640919"/>
                  </a:ext>
                </a:extLst>
              </a:tr>
              <a:tr h="846873">
                <a:tc>
                  <a:txBody>
                    <a:bodyPr/>
                    <a:lstStyle/>
                    <a:p>
                      <a:r>
                        <a:rPr lang="en-US" sz="2400" dirty="0"/>
                        <a:t>Bok Choy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Whole plants when mature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Kohlrabi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2-3” dia. roots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302708"/>
                  </a:ext>
                </a:extLst>
              </a:tr>
              <a:tr h="846873">
                <a:tc>
                  <a:txBody>
                    <a:bodyPr/>
                    <a:lstStyle/>
                    <a:p>
                      <a:r>
                        <a:rPr lang="en-US" sz="2400" dirty="0"/>
                        <a:t>Broccoli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Before flower buds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Mustard Greens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Young tender leaves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657810"/>
                  </a:ext>
                </a:extLst>
              </a:tr>
              <a:tr h="846873">
                <a:tc>
                  <a:txBody>
                    <a:bodyPr/>
                    <a:lstStyle/>
                    <a:p>
                      <a:r>
                        <a:rPr lang="en-US" sz="2400" dirty="0"/>
                        <a:t>Brussels Sprouts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When sprouts are firm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Napa Cabbage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When head is firm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63287"/>
                  </a:ext>
                </a:extLst>
              </a:tr>
              <a:tr h="464414">
                <a:tc>
                  <a:txBody>
                    <a:bodyPr/>
                    <a:lstStyle/>
                    <a:p>
                      <a:r>
                        <a:rPr lang="en-US" sz="2400" dirty="0"/>
                        <a:t>Cabbage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When head is firm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Radish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1-2” dia. roots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88995"/>
                  </a:ext>
                </a:extLst>
              </a:tr>
              <a:tr h="464414">
                <a:tc>
                  <a:txBody>
                    <a:bodyPr/>
                    <a:lstStyle/>
                    <a:p>
                      <a:r>
                        <a:rPr lang="en-US" sz="2400" dirty="0"/>
                        <a:t>Cauliflower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Before curds become loose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Turnip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2-4” dia. roots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158433"/>
                  </a:ext>
                </a:extLst>
              </a:tr>
              <a:tr h="846873">
                <a:tc>
                  <a:txBody>
                    <a:bodyPr/>
                    <a:lstStyle/>
                    <a:p>
                      <a:r>
                        <a:rPr lang="en-US" sz="2400" dirty="0"/>
                        <a:t>Collards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Mature dark green leaves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84039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35F2239-AFD6-469C-8F80-E902A6D03AC6}"/>
              </a:ext>
            </a:extLst>
          </p:cNvPr>
          <p:cNvSpPr txBox="1"/>
          <p:nvPr/>
        </p:nvSpPr>
        <p:spPr>
          <a:xfrm>
            <a:off x="3725464" y="-4020"/>
            <a:ext cx="4741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Best Harvested</a:t>
            </a:r>
          </a:p>
        </p:txBody>
      </p:sp>
    </p:spTree>
    <p:extLst>
      <p:ext uri="{BB962C8B-B14F-4D97-AF65-F5344CB8AC3E}">
        <p14:creationId xmlns:p14="http://schemas.microsoft.com/office/powerpoint/2010/main" val="1003800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F2E21-9D4E-4E46-B3B6-03FD5D72BD59}"/>
              </a:ext>
            </a:extLst>
          </p:cNvPr>
          <p:cNvSpPr txBox="1"/>
          <p:nvPr/>
        </p:nvSpPr>
        <p:spPr>
          <a:xfrm>
            <a:off x="2002631" y="-157853"/>
            <a:ext cx="81867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Common Insect Pests - Aphids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E84D55-D9AB-4F68-9AFD-C7B171FF8D66}"/>
              </a:ext>
            </a:extLst>
          </p:cNvPr>
          <p:cNvSpPr txBox="1"/>
          <p:nvPr/>
        </p:nvSpPr>
        <p:spPr>
          <a:xfrm>
            <a:off x="223837" y="689754"/>
            <a:ext cx="884872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Aphids</a:t>
            </a:r>
            <a:r>
              <a:rPr lang="en-US" sz="2800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Cabbage aphids </a:t>
            </a:r>
            <a:r>
              <a:rPr lang="en-US" sz="2800" dirty="0"/>
              <a:t>(</a:t>
            </a:r>
            <a:r>
              <a:rPr lang="en-US" sz="2800" i="1" dirty="0" err="1">
                <a:cs typeface="Calibri" panose="020F0502020204030204" pitchFamily="34" charset="0"/>
              </a:rPr>
              <a:t>Brevicoryne</a:t>
            </a:r>
            <a:r>
              <a:rPr lang="en-US" sz="2800" i="1" dirty="0">
                <a:cs typeface="Calibri" panose="020F0502020204030204" pitchFamily="34" charset="0"/>
              </a:rPr>
              <a:t> </a:t>
            </a:r>
            <a:r>
              <a:rPr lang="en-US" sz="2800" i="1" dirty="0" err="1">
                <a:cs typeface="Calibri" panose="020F0502020204030204" pitchFamily="34" charset="0"/>
              </a:rPr>
              <a:t>brassicae</a:t>
            </a:r>
            <a:r>
              <a:rPr lang="en-US" sz="2800" i="1" dirty="0">
                <a:solidFill>
                  <a:srgbClr val="3B3B3B"/>
                </a:solidFill>
              </a:rPr>
              <a:t>)</a:t>
            </a:r>
            <a:r>
              <a:rPr lang="en-US" sz="2800" dirty="0"/>
              <a:t> - green gray with a white, waxy coating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Green peach aphids </a:t>
            </a:r>
            <a:r>
              <a:rPr lang="en-US" sz="2800" dirty="0"/>
              <a:t>(</a:t>
            </a:r>
            <a:r>
              <a:rPr lang="en-US" sz="2800" i="1" dirty="0" err="1"/>
              <a:t>Myzus</a:t>
            </a:r>
            <a:r>
              <a:rPr lang="en-US" sz="2800" i="1" dirty="0"/>
              <a:t> </a:t>
            </a:r>
            <a:r>
              <a:rPr lang="en-US" sz="2800" i="1" dirty="0" err="1"/>
              <a:t>persicae</a:t>
            </a:r>
            <a:r>
              <a:rPr lang="en-US" sz="2800" dirty="0"/>
              <a:t>) - yellowish-green, without a waxy coating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Turnip aphids </a:t>
            </a:r>
            <a:r>
              <a:rPr lang="en-US" sz="2800" dirty="0"/>
              <a:t>(</a:t>
            </a:r>
            <a:r>
              <a:rPr lang="en-US" sz="2800" i="1" dirty="0" err="1"/>
              <a:t>Lipaphis</a:t>
            </a:r>
            <a:r>
              <a:rPr lang="en-US" sz="2800" i="1" dirty="0"/>
              <a:t> </a:t>
            </a:r>
            <a:r>
              <a:rPr lang="en-US" sz="2800" i="1" dirty="0" err="1"/>
              <a:t>erysimi</a:t>
            </a:r>
            <a:r>
              <a:rPr lang="en-US" sz="2800" dirty="0"/>
              <a:t>) - whitish-green or with a white, waxy coating</a:t>
            </a:r>
          </a:p>
          <a:p>
            <a:r>
              <a:rPr lang="en-US" sz="2800" b="1" dirty="0"/>
              <a:t>Damage: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Curled/Misshapen Leaves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Chlorotic blotches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Transmit virus</a:t>
            </a:r>
          </a:p>
          <a:p>
            <a:r>
              <a:rPr lang="en-US" sz="2800" b="1" dirty="0"/>
              <a:t>Control: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Insecticidal Soaps, Horticultural Oil, Neem Oil, Malathion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Parasitic wasps, ladybird beetles, syrphid fly, lacewing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625C7-3CEA-4190-84F0-D12F2F30F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7066" y="802423"/>
            <a:ext cx="2631097" cy="1706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97FA7D-2266-4B4E-A19C-613C46D7A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8301" y="2696770"/>
            <a:ext cx="2709862" cy="18065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569110-C20A-405C-9342-B4CB6B333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1646" y="4691591"/>
            <a:ext cx="2631097" cy="194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5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6184</TotalTime>
  <Words>1541</Words>
  <Application>Microsoft Office PowerPoint</Application>
  <PresentationFormat>Widescreen</PresentationFormat>
  <Paragraphs>246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Module 15: Vegetables - Crucifers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Title</dc:title>
  <dc:creator>Timmerman, Anna</dc:creator>
  <cp:lastModifiedBy>Joe Willis</cp:lastModifiedBy>
  <cp:revision>78</cp:revision>
  <dcterms:created xsi:type="dcterms:W3CDTF">2020-05-31T19:29:21Z</dcterms:created>
  <dcterms:modified xsi:type="dcterms:W3CDTF">2020-07-14T14:40:04Z</dcterms:modified>
</cp:coreProperties>
</file>