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6" r:id="rId9"/>
    <p:sldId id="265" r:id="rId10"/>
    <p:sldId id="267" r:id="rId11"/>
    <p:sldId id="268" r:id="rId12"/>
    <p:sldId id="269" r:id="rId13"/>
    <p:sldId id="270" r:id="rId14"/>
    <p:sldId id="273" r:id="rId15"/>
    <p:sldId id="272" r:id="rId16"/>
    <p:sldId id="271" r:id="rId17"/>
    <p:sldId id="274" r:id="rId18"/>
    <p:sldId id="275" r:id="rId19"/>
    <p:sldId id="276" r:id="rId20"/>
    <p:sldId id="294" r:id="rId21"/>
    <p:sldId id="277" r:id="rId22"/>
    <p:sldId id="278" r:id="rId23"/>
    <p:sldId id="295" r:id="rId24"/>
    <p:sldId id="279" r:id="rId25"/>
    <p:sldId id="296" r:id="rId26"/>
    <p:sldId id="297" r:id="rId27"/>
    <p:sldId id="298" r:id="rId28"/>
    <p:sldId id="299" r:id="rId29"/>
    <p:sldId id="280" r:id="rId30"/>
    <p:sldId id="289" r:id="rId31"/>
    <p:sldId id="290" r:id="rId32"/>
    <p:sldId id="291" r:id="rId33"/>
    <p:sldId id="292" r:id="rId34"/>
    <p:sldId id="293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58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7674" autoAdjust="0"/>
  </p:normalViewPr>
  <p:slideViewPr>
    <p:cSldViewPr snapToGrid="0">
      <p:cViewPr varScale="1">
        <p:scale>
          <a:sx n="75" d="100"/>
          <a:sy n="75" d="100"/>
        </p:scale>
        <p:origin x="97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381A1-8316-4CF6-9C61-EF2B73EED12B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721CC-01F4-48A6-99D7-35D1F465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585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6642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48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847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356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304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734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9682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5246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438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37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777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821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4315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0440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0348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2035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446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0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0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0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855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450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19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9344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910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9625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5871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1724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4956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409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45173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367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49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31176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8716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19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65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891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62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721CC-01F4-48A6-99D7-35D1F465B8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216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53E38-44E4-40E3-9614-0D579EBB4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ED23C-D3DD-4A23-940D-D8D51BAB2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AF7638-8548-48CD-8E25-34DB0A269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4DE37-1A58-4B78-97DD-F2DD13E75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41E82-77E7-4389-A4C9-BB732A439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332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EA8E9-3A4C-4A20-8452-AE16FCA2E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94315D-99E5-4909-BF2A-057ACE7B1F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C6FD6-DF98-436B-AB2F-3916C5D0D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DD113-9F03-429D-985B-A614F9401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6FB99-A65A-480B-A25F-C5DC52891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6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0056D9-8984-4FC0-A3AB-1108D163C1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64E8BB-3019-480A-BE90-5783F39235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E7C17-4434-42C8-BD20-937B5AFC9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C56B-FEA4-48A9-A325-1C10F4DD7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1820A-C275-4F29-B454-D5B2D8303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6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F13ED-5550-4E24-957D-8A282E921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0E168-82C2-4FAA-821C-D744FC33B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DBAA0-3FB3-46C4-91BA-3415113A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36DBD-DA62-44E1-8879-475FCD41D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89D45-F5C3-48C0-8102-FFD4CC171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55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4B72E-AB65-4691-93D7-760564635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87A58-90D3-42D9-8137-2B03C04B2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D113F-06D6-4B8C-B333-C8FEB4F32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D0A04-5E65-4BBF-A0AE-017C9A1EE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4F7D2-DBDB-4813-98B9-69A436FB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4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57870-6B4E-43EB-8ED7-21A99ECD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C30F3-DD51-432F-8F7F-78280A570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87B4F-92A7-4FA8-A75D-19AE40CA8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D05ACF-7A19-4E42-A7AB-160E2788E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E83B5-D7CB-433C-AF86-AF85A2E3E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A8855-A5E9-424B-9E0B-FB0513255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1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0AF8-6CE1-40F8-9FAD-D2CEB1632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149277-3B49-4774-A765-2AB269BCF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26BEE-5843-4132-B5FE-26A347002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326160-8708-4846-9DC4-D2ADA24C27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EF976-E38D-4DD9-A454-8EBD9A0E15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632B4C-0BB2-436E-B7BE-12A6797D7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941D83-9E50-4920-A678-65DC9723B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A69266-2F87-46AF-844B-EA6B7474B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65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89C5-926F-41FA-B8B2-DFCAFDAD1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0CCFED-1D7D-4E7D-BA85-D27A9A27D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5709A2-A827-4CF1-AC79-C57F8FBC7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AFE8C9-3EFE-41ED-9AE7-D662E28BB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76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C83793-7520-416D-938D-92AE6B19B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18D008-8CAF-4021-B55E-BA0C393B0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26BA5-A47A-4674-8EAF-5B4B46D2A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8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8D36-AEA8-4C5B-BDA5-0BF12CF4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DF25F-44B4-4BC6-80F6-71B4D10D2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E6A37D-4837-4419-9610-87665B092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45041-27F3-4D5C-AC26-1AED722C4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455016-CC71-4278-A703-F48CC31ED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A624D-2212-4150-BA81-4E1A912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79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DF240-F8F7-4646-A47A-F2221E4C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588D28-6306-47AC-BD34-4411251F22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4C1E1C-A173-4C46-8596-F804528D1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79410B-62E3-45B9-B75D-6FB7FD19F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95B8A7-B46D-408C-B4B0-C898725D1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59FE1C-B1BB-485F-A6CC-1D95E855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4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0A2105-755D-4146-87B1-D2AD1EBAF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E19D5-4CAB-428A-9B54-92A8340E4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F61F6-1FF5-445B-9FB4-B927A39A1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C504C-1AD0-46B5-B35F-10EB3C1DC03F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FFA15-9A28-47E6-9249-F9F5A74126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678EA-4C58-4447-BF6A-2E05F3C51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5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nwf.org/NativePlantFinder/" TargetMode="External"/><Relationship Id="rId4" Type="http://schemas.openxmlformats.org/officeDocument/2006/relationships/hyperlink" Target="https://warcapps.usgs.gov/PlantID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acebook.com/groups/538153443545779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2CF7E-8E62-44C0-BF0B-77113AD1E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60890" y="398071"/>
            <a:ext cx="5426261" cy="4045342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dirty="0"/>
              <a:t>Module 14: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Native Plants and Why They Matter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5F43CB-3FCF-427F-A611-61A76B02C0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92" b="22072"/>
          <a:stretch/>
        </p:blipFill>
        <p:spPr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Picture 5" descr="A picture showing vegetables and the LSU AgCenter logo&#10;">
            <a:extLst>
              <a:ext uri="{FF2B5EF4-FFF2-40B4-BE49-F238E27FC236}">
                <a16:creationId xmlns:a16="http://schemas.microsoft.com/office/drawing/2014/main" id="{F9DFAC41-0714-41D5-9F04-81263211CED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87" y="4605337"/>
            <a:ext cx="2590800" cy="1762125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75CBF79E-7274-4D0B-8390-12A17458E2A1}"/>
              </a:ext>
            </a:extLst>
          </p:cNvPr>
          <p:cNvSpPr txBox="1">
            <a:spLocks/>
          </p:cNvSpPr>
          <p:nvPr/>
        </p:nvSpPr>
        <p:spPr>
          <a:xfrm>
            <a:off x="5027059" y="4912467"/>
            <a:ext cx="6960093" cy="11478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LSU AgCenter Home Gardening Certificate Course</a:t>
            </a:r>
          </a:p>
          <a:p>
            <a:endParaRPr lang="en-US" sz="2000" dirty="0"/>
          </a:p>
          <a:p>
            <a:r>
              <a:rPr lang="en-US" sz="2000" dirty="0"/>
              <a:t>Dr. Joe Willis, Dr. Paula Barton-Willis, Anna Timmerman &amp; Chris Dunaway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39772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494852"/>
            <a:ext cx="11492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3. Native plants are best suited to local conditions and adapt to challenges related to weather and soil conditions. </a:t>
            </a:r>
          </a:p>
        </p:txBody>
      </p:sp>
      <p:pic>
        <p:nvPicPr>
          <p:cNvPr id="6148" name="Picture 4" descr="Chamaecrista fasciculata,partridge pea,wildflower,flower,blossom ...">
            <a:extLst>
              <a:ext uri="{FF2B5EF4-FFF2-40B4-BE49-F238E27FC236}">
                <a16:creationId xmlns:a16="http://schemas.microsoft.com/office/drawing/2014/main" id="{950D1FC5-107D-4FA0-87B3-A12CB886E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056" y="2727816"/>
            <a:ext cx="3879887" cy="38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B1624C-4266-4654-8CF4-0604BEED1B0F}"/>
              </a:ext>
            </a:extLst>
          </p:cNvPr>
          <p:cNvSpPr txBox="1"/>
          <p:nvPr/>
        </p:nvSpPr>
        <p:spPr>
          <a:xfrm>
            <a:off x="4156056" y="2727816"/>
            <a:ext cx="2567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Chamaecrista fasticulata</a:t>
            </a:r>
          </a:p>
          <a:p>
            <a:r>
              <a:rPr lang="en-US" b="1" dirty="0">
                <a:solidFill>
                  <a:schemeClr val="bg1"/>
                </a:solidFill>
              </a:rPr>
              <a:t>Partridge Pea</a:t>
            </a:r>
          </a:p>
        </p:txBody>
      </p:sp>
    </p:spTree>
    <p:extLst>
      <p:ext uri="{BB962C8B-B14F-4D97-AF65-F5344CB8AC3E}">
        <p14:creationId xmlns:p14="http://schemas.microsoft.com/office/powerpoint/2010/main" val="392581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1063370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4. Foster diversity within a garden landscape. </a:t>
            </a:r>
          </a:p>
        </p:txBody>
      </p:sp>
      <p:pic>
        <p:nvPicPr>
          <p:cNvPr id="7172" name="Picture 4" descr="Columbine | Central Texas Gardener">
            <a:extLst>
              <a:ext uri="{FF2B5EF4-FFF2-40B4-BE49-F238E27FC236}">
                <a16:creationId xmlns:a16="http://schemas.microsoft.com/office/drawing/2014/main" id="{52224CE9-C673-4383-AC1C-3F87FF616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614" y="3149619"/>
            <a:ext cx="4543258" cy="340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BA427A-5C2B-4566-B60B-65CBFE80E4B3}"/>
              </a:ext>
            </a:extLst>
          </p:cNvPr>
          <p:cNvSpPr txBox="1"/>
          <p:nvPr/>
        </p:nvSpPr>
        <p:spPr>
          <a:xfrm>
            <a:off x="3800614" y="5906346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Aquilegia chrysantha var. hinckleyana</a:t>
            </a:r>
          </a:p>
          <a:p>
            <a:r>
              <a:rPr lang="en-US" b="1" dirty="0">
                <a:solidFill>
                  <a:schemeClr val="bg1"/>
                </a:solidFill>
              </a:rPr>
              <a:t>Hinckley’s Columbine </a:t>
            </a:r>
          </a:p>
        </p:txBody>
      </p:sp>
    </p:spTree>
    <p:extLst>
      <p:ext uri="{BB962C8B-B14F-4D97-AF65-F5344CB8AC3E}">
        <p14:creationId xmlns:p14="http://schemas.microsoft.com/office/powerpoint/2010/main" val="164911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762156"/>
            <a:ext cx="114929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5. Connect to local ecological history and indigenous traditions. </a:t>
            </a:r>
          </a:p>
        </p:txBody>
      </p:sp>
      <p:pic>
        <p:nvPicPr>
          <p:cNvPr id="8196" name="Picture 4" descr="Plants of Louisiana">
            <a:extLst>
              <a:ext uri="{FF2B5EF4-FFF2-40B4-BE49-F238E27FC236}">
                <a16:creationId xmlns:a16="http://schemas.microsoft.com/office/drawing/2014/main" id="{58613435-B376-48A3-9903-B6F0EB121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992" y="2232323"/>
            <a:ext cx="4762500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124784-0FA3-4A29-9A7B-95D3B87FD9A5}"/>
              </a:ext>
            </a:extLst>
          </p:cNvPr>
          <p:cNvSpPr txBox="1"/>
          <p:nvPr/>
        </p:nvSpPr>
        <p:spPr>
          <a:xfrm>
            <a:off x="3506992" y="5910342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Eyrthrina herbacea </a:t>
            </a:r>
          </a:p>
          <a:p>
            <a:r>
              <a:rPr lang="en-US" b="1" dirty="0" err="1">
                <a:solidFill>
                  <a:schemeClr val="bg1"/>
                </a:solidFill>
              </a:rPr>
              <a:t>Coralbean</a:t>
            </a:r>
            <a:r>
              <a:rPr lang="en-US" b="1" dirty="0">
                <a:solidFill>
                  <a:schemeClr val="bg1"/>
                </a:solidFill>
              </a:rPr>
              <a:t> aka </a:t>
            </a:r>
            <a:r>
              <a:rPr lang="en-US" b="1" dirty="0" err="1">
                <a:solidFill>
                  <a:schemeClr val="bg1"/>
                </a:solidFill>
              </a:rPr>
              <a:t>Mamou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821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518124"/>
            <a:ext cx="114929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6. Support pollinators and other beneficial insect species. Native plants are a “better” choice for meeting insect food/habitat needs. “Specialist” species are unable to switch host plants as easy as “Generalist” feeders. </a:t>
            </a:r>
          </a:p>
        </p:txBody>
      </p:sp>
      <p:pic>
        <p:nvPicPr>
          <p:cNvPr id="9218" name="Picture 2" descr="ASPERs-Aquatic Milkweed (Asclepias perennis)">
            <a:extLst>
              <a:ext uri="{FF2B5EF4-FFF2-40B4-BE49-F238E27FC236}">
                <a16:creationId xmlns:a16="http://schemas.microsoft.com/office/drawing/2014/main" id="{636AFF0C-50B5-4496-90C5-5716311A9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474" y="3779862"/>
            <a:ext cx="4035052" cy="269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34466B-6C15-451D-8EFE-E6152C3D80DE}"/>
              </a:ext>
            </a:extLst>
          </p:cNvPr>
          <p:cNvSpPr txBox="1"/>
          <p:nvPr/>
        </p:nvSpPr>
        <p:spPr>
          <a:xfrm>
            <a:off x="6194868" y="5828645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Asclepias perennis</a:t>
            </a:r>
          </a:p>
          <a:p>
            <a:r>
              <a:rPr lang="en-US" b="1" dirty="0">
                <a:solidFill>
                  <a:schemeClr val="bg1"/>
                </a:solidFill>
              </a:rPr>
              <a:t>Aquatic Milkweed</a:t>
            </a:r>
          </a:p>
        </p:txBody>
      </p:sp>
    </p:spTree>
    <p:extLst>
      <p:ext uri="{BB962C8B-B14F-4D97-AF65-F5344CB8AC3E}">
        <p14:creationId xmlns:p14="http://schemas.microsoft.com/office/powerpoint/2010/main" val="2357760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75390"/>
            <a:ext cx="114929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7. Support wildlife species, especially birds, in an increasingly urban world. Fledgling birds rely on insects as a food source, native plants host many insects. Seeds provide source of food also.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674049-8E1E-4AEA-ACEB-BA2CDEAD5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0732" y="3105834"/>
            <a:ext cx="4779925" cy="35803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6154E8-DF47-4083-BD29-67E3DDFC033E}"/>
              </a:ext>
            </a:extLst>
          </p:cNvPr>
          <p:cNvSpPr txBox="1"/>
          <p:nvPr/>
        </p:nvSpPr>
        <p:spPr>
          <a:xfrm>
            <a:off x="3471852" y="3209389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Helianthus sp.</a:t>
            </a:r>
          </a:p>
          <a:p>
            <a:r>
              <a:rPr lang="en-US" b="1" dirty="0">
                <a:solidFill>
                  <a:schemeClr val="bg1"/>
                </a:solidFill>
              </a:rPr>
              <a:t>Sunflower</a:t>
            </a:r>
          </a:p>
        </p:txBody>
      </p:sp>
    </p:spTree>
    <p:extLst>
      <p:ext uri="{BB962C8B-B14F-4D97-AF65-F5344CB8AC3E}">
        <p14:creationId xmlns:p14="http://schemas.microsoft.com/office/powerpoint/2010/main" val="7030939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350569"/>
            <a:ext cx="114929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8. Once established, native plants do not require as many inputs such as fertilizers and pesticides compared to lawns and non-native garden landscapes because they are adapted to local conditions.</a:t>
            </a:r>
          </a:p>
        </p:txBody>
      </p:sp>
      <p:pic>
        <p:nvPicPr>
          <p:cNvPr id="10242" name="Picture 2" descr="American Beautyberry, French Mulberry, Callicarpa americana ...">
            <a:extLst>
              <a:ext uri="{FF2B5EF4-FFF2-40B4-BE49-F238E27FC236}">
                <a16:creationId xmlns:a16="http://schemas.microsoft.com/office/drawing/2014/main" id="{5B9CD145-953A-44E0-9131-1902D0CC4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279" y="2935892"/>
            <a:ext cx="3674931" cy="367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A883B2-8507-46F8-A305-B4D3A97146EF}"/>
              </a:ext>
            </a:extLst>
          </p:cNvPr>
          <p:cNvSpPr txBox="1"/>
          <p:nvPr/>
        </p:nvSpPr>
        <p:spPr>
          <a:xfrm>
            <a:off x="5545567" y="2935892"/>
            <a:ext cx="2488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Callicarpa americana</a:t>
            </a:r>
          </a:p>
          <a:p>
            <a:r>
              <a:rPr lang="en-US" b="1" dirty="0">
                <a:solidFill>
                  <a:schemeClr val="bg1"/>
                </a:solidFill>
              </a:rPr>
              <a:t>American Beautyberry</a:t>
            </a:r>
          </a:p>
        </p:txBody>
      </p:sp>
    </p:spTree>
    <p:extLst>
      <p:ext uri="{BB962C8B-B14F-4D97-AF65-F5344CB8AC3E}">
        <p14:creationId xmlns:p14="http://schemas.microsoft.com/office/powerpoint/2010/main" val="2878442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748602"/>
            <a:ext cx="114929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9. Native plants can be integrated into existing landscapes and gardens!</a:t>
            </a:r>
          </a:p>
        </p:txBody>
      </p:sp>
      <p:pic>
        <p:nvPicPr>
          <p:cNvPr id="10244" name="Picture 4" descr="Using Georgia Native Plants: Fringe Benefits with Chionanthus ...">
            <a:extLst>
              <a:ext uri="{FF2B5EF4-FFF2-40B4-BE49-F238E27FC236}">
                <a16:creationId xmlns:a16="http://schemas.microsoft.com/office/drawing/2014/main" id="{78D7F0C8-7DE7-45AB-B400-9BAB07491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172" y="2666614"/>
            <a:ext cx="4629655" cy="401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571DEE-AC10-4EC5-94A4-16B454FDF44C}"/>
              </a:ext>
            </a:extLst>
          </p:cNvPr>
          <p:cNvSpPr txBox="1"/>
          <p:nvPr/>
        </p:nvSpPr>
        <p:spPr>
          <a:xfrm>
            <a:off x="3781172" y="5758213"/>
            <a:ext cx="24886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>
                <a:solidFill>
                  <a:schemeClr val="bg1"/>
                </a:solidFill>
              </a:rPr>
              <a:t>Chionanthus</a:t>
            </a:r>
            <a:r>
              <a:rPr lang="en-US" b="1" i="1" dirty="0">
                <a:solidFill>
                  <a:schemeClr val="bg1"/>
                </a:solidFill>
              </a:rPr>
              <a:t> </a:t>
            </a:r>
            <a:r>
              <a:rPr lang="en-US" b="1" i="1" dirty="0" err="1">
                <a:solidFill>
                  <a:schemeClr val="bg1"/>
                </a:solidFill>
              </a:rPr>
              <a:t>virginicus</a:t>
            </a:r>
            <a:endParaRPr lang="en-US" b="1" i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American </a:t>
            </a:r>
            <a:r>
              <a:rPr lang="en-US" b="1" dirty="0" err="1">
                <a:solidFill>
                  <a:schemeClr val="bg1"/>
                </a:solidFill>
              </a:rPr>
              <a:t>Fringetree</a:t>
            </a:r>
            <a:r>
              <a:rPr lang="en-US" b="1" dirty="0">
                <a:solidFill>
                  <a:schemeClr val="bg1"/>
                </a:solidFill>
              </a:rPr>
              <a:t> aka </a:t>
            </a:r>
            <a:r>
              <a:rPr lang="en-US" b="1" dirty="0" err="1">
                <a:solidFill>
                  <a:schemeClr val="bg1"/>
                </a:solidFill>
              </a:rPr>
              <a:t>Grancy</a:t>
            </a:r>
            <a:r>
              <a:rPr lang="en-US" b="1" dirty="0">
                <a:solidFill>
                  <a:schemeClr val="bg1"/>
                </a:solidFill>
              </a:rPr>
              <a:t> Greybeard</a:t>
            </a:r>
          </a:p>
        </p:txBody>
      </p:sp>
    </p:spTree>
    <p:extLst>
      <p:ext uri="{BB962C8B-B14F-4D97-AF65-F5344CB8AC3E}">
        <p14:creationId xmlns:p14="http://schemas.microsoft.com/office/powerpoint/2010/main" val="3128876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748602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What does this mean for YOUR home garden?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AE95F9-C024-4E2C-B08D-1440EB938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999" y="1834179"/>
            <a:ext cx="6096000" cy="457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D6D714-7CE2-4A2F-A7DC-0C89B5A198E2}"/>
              </a:ext>
            </a:extLst>
          </p:cNvPr>
          <p:cNvSpPr txBox="1"/>
          <p:nvPr/>
        </p:nvSpPr>
        <p:spPr>
          <a:xfrm>
            <a:off x="5254968" y="1834179"/>
            <a:ext cx="3802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</a:rPr>
              <a:t>Eutrochium</a:t>
            </a:r>
            <a:r>
              <a:rPr lang="en-US" b="1" dirty="0">
                <a:solidFill>
                  <a:schemeClr val="bg1"/>
                </a:solidFill>
              </a:rPr>
              <a:t> purpureum Joe Pye Weed and</a:t>
            </a:r>
            <a:r>
              <a:rPr lang="en-US" b="1" i="1" dirty="0">
                <a:solidFill>
                  <a:schemeClr val="bg1"/>
                </a:solidFill>
              </a:rPr>
              <a:t> Rudbeckia sp. </a:t>
            </a:r>
            <a:r>
              <a:rPr lang="en-US" b="1" dirty="0">
                <a:solidFill>
                  <a:schemeClr val="bg1"/>
                </a:solidFill>
              </a:rPr>
              <a:t>Black Eyed Susan</a:t>
            </a:r>
          </a:p>
        </p:txBody>
      </p:sp>
    </p:spTree>
    <p:extLst>
      <p:ext uri="{BB962C8B-B14F-4D97-AF65-F5344CB8AC3E}">
        <p14:creationId xmlns:p14="http://schemas.microsoft.com/office/powerpoint/2010/main" val="2405670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1" y="548640"/>
            <a:ext cx="12191999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/>
              <a:t>Benefits of Native Plants According to USDA- US Forest Service: </a:t>
            </a:r>
          </a:p>
          <a:p>
            <a:pPr algn="ctr"/>
            <a:endParaRPr lang="en-US" sz="3000" dirty="0"/>
          </a:p>
          <a:p>
            <a:pPr marL="571500" indent="-571500" algn="ctr">
              <a:buFontTx/>
              <a:buChar char="-"/>
            </a:pPr>
            <a:r>
              <a:rPr lang="en-US" sz="3000" dirty="0"/>
              <a:t>Native plants require no fertilizer and fewer pesticides compared to lawns.</a:t>
            </a:r>
          </a:p>
          <a:p>
            <a:pPr marL="571500" indent="-571500" algn="ctr">
              <a:buFontTx/>
              <a:buChar char="-"/>
            </a:pPr>
            <a:r>
              <a:rPr lang="en-US" sz="3000" dirty="0"/>
              <a:t>Native plants require less water than lawns and can fight erosion. Deep rooted species increase a soil system’s capacity to hold water.</a:t>
            </a:r>
          </a:p>
          <a:p>
            <a:pPr marL="571500" indent="-571500" algn="ctr">
              <a:buFontTx/>
              <a:buChar char="-"/>
            </a:pPr>
            <a:r>
              <a:rPr lang="en-US" sz="3000" dirty="0"/>
              <a:t>Native plants help to reduce air pollution. Native plants require little mechanical maintenance. They sequester carbon from the atmosphere.</a:t>
            </a:r>
          </a:p>
          <a:p>
            <a:pPr marL="571500" indent="-571500" algn="ctr">
              <a:buFontTx/>
              <a:buChar char="-"/>
            </a:pPr>
            <a:r>
              <a:rPr lang="en-US" sz="3000" dirty="0"/>
              <a:t>Native plants provide food and shelter for wildlife species.</a:t>
            </a:r>
          </a:p>
          <a:p>
            <a:pPr marL="571500" indent="-571500" algn="ctr">
              <a:buFontTx/>
              <a:buChar char="-"/>
            </a:pPr>
            <a:r>
              <a:rPr lang="en-US" sz="3000" dirty="0"/>
              <a:t>Native plants promote biodiversity and stewardship of our natural heritage. </a:t>
            </a:r>
          </a:p>
          <a:p>
            <a:pPr marL="571500" indent="-571500" algn="ctr">
              <a:buFontTx/>
              <a:buChar char="-"/>
            </a:pPr>
            <a:r>
              <a:rPr lang="en-US" sz="3000" dirty="0"/>
              <a:t>Native plants are beautiful and increase scenic value.</a:t>
            </a:r>
          </a:p>
          <a:p>
            <a:pPr marL="571500" indent="-571500" algn="ctr">
              <a:buFontTx/>
              <a:buChar char="-"/>
            </a:pP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141237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189204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Native vs Nativar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CE57DD-F352-4133-B48A-175C67230D4F}"/>
              </a:ext>
            </a:extLst>
          </p:cNvPr>
          <p:cNvSpPr txBox="1"/>
          <p:nvPr/>
        </p:nvSpPr>
        <p:spPr>
          <a:xfrm>
            <a:off x="349533" y="897090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We defined a native… what the heck is a “nativar”???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5669CA-CC14-4965-B4D3-035D5F0D65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452" y="2106135"/>
            <a:ext cx="5673536" cy="424407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1A03022-D8B6-42BD-9BA3-4F7FC9260E5C}"/>
              </a:ext>
            </a:extLst>
          </p:cNvPr>
          <p:cNvSpPr/>
          <p:nvPr/>
        </p:nvSpPr>
        <p:spPr>
          <a:xfrm>
            <a:off x="6267452" y="21676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NATIVAR: </a:t>
            </a:r>
          </a:p>
          <a:p>
            <a:r>
              <a:rPr lang="en-US" b="1" i="1" dirty="0">
                <a:solidFill>
                  <a:schemeClr val="bg1"/>
                </a:solidFill>
              </a:rPr>
              <a:t>Echinacea purpurea “</a:t>
            </a:r>
            <a:r>
              <a:rPr lang="en-US" b="1" dirty="0">
                <a:solidFill>
                  <a:schemeClr val="bg1"/>
                </a:solidFill>
              </a:rPr>
              <a:t>Magnus</a:t>
            </a:r>
            <a:r>
              <a:rPr lang="en-US" b="1" i="1" dirty="0">
                <a:solidFill>
                  <a:schemeClr val="bg1"/>
                </a:solidFill>
              </a:rPr>
              <a:t>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23CC32C-40E6-4D78-9DF1-8A1D73F765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349" y="2006806"/>
            <a:ext cx="5791200" cy="43434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D56ACB2-A3F0-4F5B-B6C8-06DD55FE22F1}"/>
              </a:ext>
            </a:extLst>
          </p:cNvPr>
          <p:cNvSpPr/>
          <p:nvPr/>
        </p:nvSpPr>
        <p:spPr>
          <a:xfrm>
            <a:off x="3753078" y="2312862"/>
            <a:ext cx="20919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NATIVE: </a:t>
            </a:r>
          </a:p>
          <a:p>
            <a:r>
              <a:rPr lang="en-US" b="1" i="1" dirty="0">
                <a:solidFill>
                  <a:schemeClr val="bg1"/>
                </a:solidFill>
              </a:rPr>
              <a:t>Echinacea purpurea</a:t>
            </a:r>
          </a:p>
        </p:txBody>
      </p:sp>
    </p:spTree>
    <p:extLst>
      <p:ext uri="{BB962C8B-B14F-4D97-AF65-F5344CB8AC3E}">
        <p14:creationId xmlns:p14="http://schemas.microsoft.com/office/powerpoint/2010/main" val="3712103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04457B-9AA4-49B9-BE08-95BAA7C46A0B}"/>
              </a:ext>
            </a:extLst>
          </p:cNvPr>
          <p:cNvSpPr txBox="1"/>
          <p:nvPr/>
        </p:nvSpPr>
        <p:spPr>
          <a:xfrm>
            <a:off x="2045662" y="-16329"/>
            <a:ext cx="8100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What is a Native Plant?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1489654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 many answers!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A4891C-F07F-4F27-8A90-B594512B4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005" y="2829776"/>
            <a:ext cx="5493989" cy="36759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117959-6A52-4C22-BC7D-85807BE64026}"/>
              </a:ext>
            </a:extLst>
          </p:cNvPr>
          <p:cNvSpPr txBox="1"/>
          <p:nvPr/>
        </p:nvSpPr>
        <p:spPr>
          <a:xfrm>
            <a:off x="6863587" y="5464206"/>
            <a:ext cx="1979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Iris fulva</a:t>
            </a:r>
          </a:p>
          <a:p>
            <a:r>
              <a:rPr lang="en-US" b="1" dirty="0">
                <a:solidFill>
                  <a:schemeClr val="bg1"/>
                </a:solidFill>
              </a:rPr>
              <a:t>Copper Louisiana Iris</a:t>
            </a:r>
          </a:p>
        </p:txBody>
      </p:sp>
    </p:spTree>
    <p:extLst>
      <p:ext uri="{BB962C8B-B14F-4D97-AF65-F5344CB8AC3E}">
        <p14:creationId xmlns:p14="http://schemas.microsoft.com/office/powerpoint/2010/main" val="3236394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189204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Definition of “Nativar”: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CE57DD-F352-4133-B48A-175C67230D4F}"/>
              </a:ext>
            </a:extLst>
          </p:cNvPr>
          <p:cNvSpPr txBox="1"/>
          <p:nvPr/>
        </p:nvSpPr>
        <p:spPr>
          <a:xfrm>
            <a:off x="349533" y="1913090"/>
            <a:ext cx="114929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A “nativar” is sometimes a natural variation that has been found in the wild and brought into cultivation.</a:t>
            </a:r>
          </a:p>
          <a:p>
            <a:pPr algn="ctr"/>
            <a:r>
              <a:rPr lang="en-US" sz="4000" dirty="0"/>
              <a:t>Often, though, nativars are developed by plant breeders and would never be found in nature.</a:t>
            </a:r>
          </a:p>
          <a:p>
            <a:pPr algn="ctr"/>
            <a:r>
              <a:rPr lang="en-US" sz="4000" dirty="0"/>
              <a:t>(National Wildlife Foundation)</a:t>
            </a:r>
          </a:p>
          <a:p>
            <a:pPr algn="ctr"/>
            <a:endParaRPr lang="en-US" sz="4000" dirty="0"/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87073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0"/>
            <a:ext cx="11492934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Some Potential Nativar Pros:</a:t>
            </a:r>
          </a:p>
          <a:p>
            <a:pPr algn="ctr"/>
            <a:endParaRPr lang="en-US" sz="4000" dirty="0"/>
          </a:p>
          <a:p>
            <a:pPr marL="571500" indent="-571500" algn="ctr">
              <a:buFontTx/>
              <a:buChar char="-"/>
            </a:pPr>
            <a:r>
              <a:rPr lang="en-US" sz="4000" dirty="0"/>
              <a:t>Improved hardiness for greater geographic area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Adds genetic diversity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Showier appearance may be selected for, such as larger blooms or variegation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Easier to cultivate or propagate for nursery sales because it has been bred for uniformity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Many of the same benefits of “straight natives”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“Generalist” insect species use nativars just as much as “straight natives”</a:t>
            </a:r>
          </a:p>
        </p:txBody>
      </p:sp>
    </p:spTree>
    <p:extLst>
      <p:ext uri="{BB962C8B-B14F-4D97-AF65-F5344CB8AC3E}">
        <p14:creationId xmlns:p14="http://schemas.microsoft.com/office/powerpoint/2010/main" val="18993104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697E3ED-3675-4EEA-B639-F9543FC8072D}"/>
              </a:ext>
            </a:extLst>
          </p:cNvPr>
          <p:cNvSpPr txBox="1"/>
          <p:nvPr/>
        </p:nvSpPr>
        <p:spPr>
          <a:xfrm>
            <a:off x="349533" y="189204"/>
            <a:ext cx="11322514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Potential Nativar Cons:</a:t>
            </a:r>
          </a:p>
          <a:p>
            <a:pPr algn="ctr"/>
            <a:endParaRPr lang="en-US" sz="4000" dirty="0"/>
          </a:p>
          <a:p>
            <a:pPr marL="571500" indent="-571500" algn="ctr">
              <a:buFontTx/>
              <a:buChar char="-"/>
            </a:pPr>
            <a:r>
              <a:rPr lang="en-US" sz="4000" dirty="0"/>
              <a:t>Loss of original genetic material through breeding efforts and crosses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Leaf-eating species at times prefer straight natives (leaf color largest factor)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“Specialist” pollinators often prefer straight natives for nectaring or feeding (host-specific species)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More research is needed into species preferences for habitat and food sources</a:t>
            </a:r>
          </a:p>
          <a:p>
            <a:pPr marL="571500" indent="-571500" algn="ctr">
              <a:buFontTx/>
              <a:buChar char="-"/>
            </a:pPr>
            <a:endParaRPr lang="en-US" sz="4000" dirty="0"/>
          </a:p>
          <a:p>
            <a:pPr marL="571500" indent="-571500" algn="ctr">
              <a:buFontTx/>
              <a:buChar char="-"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14710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697E3ED-3675-4EEA-B639-F9543FC8072D}"/>
              </a:ext>
            </a:extLst>
          </p:cNvPr>
          <p:cNvSpPr txBox="1"/>
          <p:nvPr/>
        </p:nvSpPr>
        <p:spPr>
          <a:xfrm>
            <a:off x="349533" y="189204"/>
            <a:ext cx="1132251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Potential “Straight Native” Cons:</a:t>
            </a:r>
          </a:p>
          <a:p>
            <a:pPr algn="ctr"/>
            <a:endParaRPr lang="en-US" sz="4000" dirty="0"/>
          </a:p>
          <a:p>
            <a:pPr marL="571500" indent="-571500" algn="ctr">
              <a:buFontTx/>
              <a:buChar char="-"/>
            </a:pPr>
            <a:r>
              <a:rPr lang="en-US" sz="4000" dirty="0"/>
              <a:t>Introduced pest and disease species can wreak havoc on native species in an ecosystem.</a:t>
            </a:r>
          </a:p>
          <a:p>
            <a:pPr algn="ctr"/>
            <a:endParaRPr lang="en-US" sz="4000" dirty="0"/>
          </a:p>
          <a:p>
            <a:pPr algn="ctr"/>
            <a:r>
              <a:rPr lang="en-US" sz="4000" dirty="0"/>
              <a:t>Examples: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American Ash/Emerald Ash Borer</a:t>
            </a:r>
          </a:p>
          <a:p>
            <a:pPr marL="571500" indent="-571500" algn="ctr">
              <a:buFontTx/>
              <a:buChar char="-"/>
            </a:pPr>
            <a:r>
              <a:rPr lang="en-US" sz="4000" dirty="0"/>
              <a:t>American Chestnut/Chestnut Blight</a:t>
            </a:r>
          </a:p>
          <a:p>
            <a:pPr marL="571500" indent="-571500" algn="ctr">
              <a:buFontTx/>
              <a:buChar char="-"/>
            </a:pPr>
            <a:endParaRPr lang="en-US" sz="4000" dirty="0"/>
          </a:p>
          <a:p>
            <a:pPr marL="571500" indent="-571500" algn="ctr">
              <a:buFontTx/>
              <a:buChar char="-"/>
            </a:pPr>
            <a:endParaRPr lang="en-US" sz="4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FA7DE3-C87D-4FBC-A897-265D23328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055" y="5153295"/>
            <a:ext cx="2871470" cy="1616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B6990-435D-4C45-AE62-87A61954BB4C}"/>
              </a:ext>
            </a:extLst>
          </p:cNvPr>
          <p:cNvSpPr txBox="1"/>
          <p:nvPr/>
        </p:nvSpPr>
        <p:spPr>
          <a:xfrm>
            <a:off x="4513340" y="6450085"/>
            <a:ext cx="3837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Emerald Ash Borer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10069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189204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Tips for Finding Which Natives Grow in YOUR Area: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741358-747F-4B40-A1D1-253BD2FF2A9F}"/>
              </a:ext>
            </a:extLst>
          </p:cNvPr>
          <p:cNvSpPr txBox="1"/>
          <p:nvPr/>
        </p:nvSpPr>
        <p:spPr>
          <a:xfrm>
            <a:off x="699066" y="1036485"/>
            <a:ext cx="1149293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US" sz="4000" dirty="0"/>
              <a:t>Find your local Native Plant Society (most states have one!)</a:t>
            </a:r>
          </a:p>
          <a:p>
            <a:pPr marL="742950" indent="-742950">
              <a:buAutoNum type="arabicPeriod"/>
            </a:pPr>
            <a:r>
              <a:rPr lang="en-US" sz="4000" dirty="0"/>
              <a:t>Ask your local Extension Agent! </a:t>
            </a:r>
          </a:p>
          <a:p>
            <a:pPr marL="742950" indent="-742950">
              <a:buAutoNum type="arabicPeriod"/>
            </a:pPr>
            <a:r>
              <a:rPr lang="en-US" sz="4000" dirty="0"/>
              <a:t>Consult state-specific field guides</a:t>
            </a:r>
          </a:p>
          <a:p>
            <a:pPr marL="742950" indent="-742950">
              <a:buAutoNum type="arabicPeriod"/>
            </a:pPr>
            <a:r>
              <a:rPr lang="en-US" sz="4000" dirty="0"/>
              <a:t>Consult the USGS Plants Database: </a:t>
            </a:r>
            <a:r>
              <a:rPr lang="en-US" sz="4000" dirty="0">
                <a:hlinkClick r:id="rId4"/>
              </a:rPr>
              <a:t>https://warcapps.usgs.gov/PlantID/</a:t>
            </a:r>
            <a:endParaRPr lang="en-US" sz="4000" dirty="0"/>
          </a:p>
          <a:p>
            <a:pPr marL="742950" indent="-742950">
              <a:buAutoNum type="arabicPeriod"/>
            </a:pPr>
            <a:r>
              <a:rPr lang="en-US" sz="4000" dirty="0"/>
              <a:t>Consult the National Wildlife Foundation’s Native Plant Finder: </a:t>
            </a:r>
            <a:r>
              <a:rPr lang="en-US" sz="4000" dirty="0">
                <a:hlinkClick r:id="rId5"/>
              </a:rPr>
              <a:t>https://www.nwf.org/NativePlantFinder/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727494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697E3ED-3675-4EEA-B639-F9543FC8072D}"/>
              </a:ext>
            </a:extLst>
          </p:cNvPr>
          <p:cNvSpPr txBox="1"/>
          <p:nvPr/>
        </p:nvSpPr>
        <p:spPr>
          <a:xfrm>
            <a:off x="434743" y="1026944"/>
            <a:ext cx="113225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Uses of Native Plants in the Home Vegetable Garden</a:t>
            </a:r>
          </a:p>
          <a:p>
            <a:pPr marL="571500" indent="-571500" algn="ctr">
              <a:buFontTx/>
              <a:buChar char="-"/>
            </a:pPr>
            <a:endParaRPr lang="en-US" sz="4000" dirty="0"/>
          </a:p>
          <a:p>
            <a:pPr marL="571500" indent="-571500" algn="ctr">
              <a:buFontTx/>
              <a:buChar char="-"/>
            </a:pPr>
            <a:endParaRPr 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41CDA0-52CD-4FBD-822E-8EB96F5038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740" y="2326640"/>
            <a:ext cx="5684520" cy="378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373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697E3ED-3675-4EEA-B639-F9543FC8072D}"/>
              </a:ext>
            </a:extLst>
          </p:cNvPr>
          <p:cNvSpPr txBox="1"/>
          <p:nvPr/>
        </p:nvSpPr>
        <p:spPr>
          <a:xfrm>
            <a:off x="434743" y="1016784"/>
            <a:ext cx="11322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- Attract Pollinators and Beneficial Insects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0CFA43-F177-4F11-8453-9C13ED3062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8415" y="2226996"/>
            <a:ext cx="5355169" cy="41636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F90CB6-B441-446A-BBE9-5E6F2C6D2657}"/>
              </a:ext>
            </a:extLst>
          </p:cNvPr>
          <p:cNvSpPr txBox="1"/>
          <p:nvPr/>
        </p:nvSpPr>
        <p:spPr>
          <a:xfrm>
            <a:off x="3418415" y="2226996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Milkweed Assassin Bug on Aquatic Milkweed</a:t>
            </a:r>
          </a:p>
        </p:txBody>
      </p:sp>
    </p:spTree>
    <p:extLst>
      <p:ext uri="{BB962C8B-B14F-4D97-AF65-F5344CB8AC3E}">
        <p14:creationId xmlns:p14="http://schemas.microsoft.com/office/powerpoint/2010/main" val="11451275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697E3ED-3675-4EEA-B639-F9543FC8072D}"/>
              </a:ext>
            </a:extLst>
          </p:cNvPr>
          <p:cNvSpPr txBox="1"/>
          <p:nvPr/>
        </p:nvSpPr>
        <p:spPr>
          <a:xfrm>
            <a:off x="526183" y="91760"/>
            <a:ext cx="11322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Tx/>
              <a:buChar char="-"/>
            </a:pPr>
            <a:r>
              <a:rPr lang="en-US" sz="4000" dirty="0"/>
              <a:t>Edible Native Species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4E82D3-4DE2-47B8-9796-D23A68FDDB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058" y="937270"/>
            <a:ext cx="3658909" cy="2740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06CCAC-533E-488A-972B-B81B177051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516" y="3812345"/>
            <a:ext cx="3658909" cy="26572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CAAC38-1A4A-412F-AE1E-56D78A47C643}"/>
              </a:ext>
            </a:extLst>
          </p:cNvPr>
          <p:cNvSpPr txBox="1"/>
          <p:nvPr/>
        </p:nvSpPr>
        <p:spPr>
          <a:xfrm>
            <a:off x="222134" y="924699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Talinum </a:t>
            </a:r>
            <a:r>
              <a:rPr lang="en-US" b="1" i="1" dirty="0" err="1">
                <a:solidFill>
                  <a:schemeClr val="bg1"/>
                </a:solidFill>
              </a:rPr>
              <a:t>paniculatum</a:t>
            </a:r>
            <a:endParaRPr lang="en-US" b="1" i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Jewels of </a:t>
            </a:r>
            <a:r>
              <a:rPr lang="en-US" b="1" dirty="0" err="1">
                <a:solidFill>
                  <a:schemeClr val="bg1"/>
                </a:solidFill>
              </a:rPr>
              <a:t>Opar</a:t>
            </a:r>
            <a:r>
              <a:rPr lang="en-US" b="1" dirty="0">
                <a:solidFill>
                  <a:schemeClr val="bg1"/>
                </a:solidFill>
              </a:rPr>
              <a:t>- Edible leaves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E88B70-EC3F-4669-AE05-BC8DAAF52F86}"/>
              </a:ext>
            </a:extLst>
          </p:cNvPr>
          <p:cNvSpPr txBox="1"/>
          <p:nvPr/>
        </p:nvSpPr>
        <p:spPr>
          <a:xfrm>
            <a:off x="222133" y="3812345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Hibiscus aculeatus</a:t>
            </a:r>
          </a:p>
          <a:p>
            <a:r>
              <a:rPr lang="en-US" b="1" dirty="0">
                <a:solidFill>
                  <a:schemeClr val="bg1"/>
                </a:solidFill>
              </a:rPr>
              <a:t>Pinelands Hibiscus- Edible seed pods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12C48F-2197-4631-B85D-287AB2E499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2624" y="937270"/>
            <a:ext cx="4133439" cy="27406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A91B53-189E-4240-9AC3-3D73E8F9A1C7}"/>
              </a:ext>
            </a:extLst>
          </p:cNvPr>
          <p:cNvSpPr txBox="1"/>
          <p:nvPr/>
        </p:nvSpPr>
        <p:spPr>
          <a:xfrm>
            <a:off x="4120720" y="3031589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Ilex vomitoria</a:t>
            </a:r>
          </a:p>
          <a:p>
            <a:r>
              <a:rPr lang="en-US" b="1" dirty="0">
                <a:solidFill>
                  <a:schemeClr val="bg1"/>
                </a:solidFill>
              </a:rPr>
              <a:t>Yaupon Holly- Tea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660A52-C00C-4F61-8945-829508E10C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59448" y="3965302"/>
            <a:ext cx="4133357" cy="22932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7175098-B8D9-4899-8E84-E98E0151CA17}"/>
              </a:ext>
            </a:extLst>
          </p:cNvPr>
          <p:cNvSpPr txBox="1"/>
          <p:nvPr/>
        </p:nvSpPr>
        <p:spPr>
          <a:xfrm>
            <a:off x="4120720" y="5612229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>
                <a:solidFill>
                  <a:schemeClr val="bg1"/>
                </a:solidFill>
              </a:rPr>
              <a:t>Passiflora</a:t>
            </a:r>
            <a:r>
              <a:rPr lang="en-US" b="1" i="1" dirty="0">
                <a:solidFill>
                  <a:schemeClr val="bg1"/>
                </a:solidFill>
              </a:rPr>
              <a:t> </a:t>
            </a:r>
            <a:r>
              <a:rPr lang="en-US" b="1" i="1" dirty="0" err="1">
                <a:solidFill>
                  <a:schemeClr val="bg1"/>
                </a:solidFill>
              </a:rPr>
              <a:t>incarnata</a:t>
            </a:r>
            <a:endParaRPr lang="en-US" b="1" i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Maypop/Passionflower- Fruit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3FC419-B5A8-4E2C-9DDD-983C577C36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9721" y="924699"/>
            <a:ext cx="3640145" cy="27406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968EC7-7AA1-49C1-9376-E65F9CCA077E}"/>
              </a:ext>
            </a:extLst>
          </p:cNvPr>
          <p:cNvSpPr txBox="1"/>
          <p:nvPr/>
        </p:nvSpPr>
        <p:spPr>
          <a:xfrm>
            <a:off x="8254159" y="3019018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Prunus </a:t>
            </a:r>
            <a:r>
              <a:rPr lang="en-US" b="1" i="1" dirty="0" err="1">
                <a:solidFill>
                  <a:schemeClr val="bg1"/>
                </a:solidFill>
              </a:rPr>
              <a:t>serotina</a:t>
            </a:r>
            <a:endParaRPr lang="en-US" b="1" i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Black Cherry- Wine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CC27BED-418B-4656-9B31-F4C2F035EE8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48828" y="3965302"/>
            <a:ext cx="3621038" cy="24096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2897C38-02D7-4557-BFBA-D1A5822ABCF3}"/>
              </a:ext>
            </a:extLst>
          </p:cNvPr>
          <p:cNvSpPr txBox="1"/>
          <p:nvPr/>
        </p:nvSpPr>
        <p:spPr>
          <a:xfrm>
            <a:off x="8354685" y="5690312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Sassafras albidum</a:t>
            </a:r>
          </a:p>
          <a:p>
            <a:r>
              <a:rPr lang="en-US" b="1" dirty="0">
                <a:solidFill>
                  <a:schemeClr val="bg1"/>
                </a:solidFill>
              </a:rPr>
              <a:t>Sassafras- File’ powder, Root beer</a:t>
            </a:r>
          </a:p>
        </p:txBody>
      </p:sp>
    </p:spTree>
    <p:extLst>
      <p:ext uri="{BB962C8B-B14F-4D97-AF65-F5344CB8AC3E}">
        <p14:creationId xmlns:p14="http://schemas.microsoft.com/office/powerpoint/2010/main" val="15200709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697E3ED-3675-4EEA-B639-F9543FC8072D}"/>
              </a:ext>
            </a:extLst>
          </p:cNvPr>
          <p:cNvSpPr txBox="1"/>
          <p:nvPr/>
        </p:nvSpPr>
        <p:spPr>
          <a:xfrm>
            <a:off x="170583" y="143024"/>
            <a:ext cx="11322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Tx/>
              <a:buChar char="-"/>
            </a:pPr>
            <a:r>
              <a:rPr lang="en-US" sz="4000" dirty="0"/>
              <a:t>Beautify Our Yards and Gardens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988396-B823-48DB-B541-B1540B0CAE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6968" y="1416948"/>
            <a:ext cx="5798064" cy="50346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0FFBA-F88E-4D01-9083-98599447460D}"/>
              </a:ext>
            </a:extLst>
          </p:cNvPr>
          <p:cNvSpPr txBox="1"/>
          <p:nvPr/>
        </p:nvSpPr>
        <p:spPr>
          <a:xfrm>
            <a:off x="3278248" y="1505636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Honeybee nectaring on Scarlet Sage- </a:t>
            </a:r>
            <a:r>
              <a:rPr lang="en-US" b="1" i="1" dirty="0">
                <a:solidFill>
                  <a:schemeClr val="bg1"/>
                </a:solidFill>
              </a:rPr>
              <a:t>Salvia coccinea </a:t>
            </a:r>
          </a:p>
        </p:txBody>
      </p:sp>
    </p:spTree>
    <p:extLst>
      <p:ext uri="{BB962C8B-B14F-4D97-AF65-F5344CB8AC3E}">
        <p14:creationId xmlns:p14="http://schemas.microsoft.com/office/powerpoint/2010/main" val="9958436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370254"/>
            <a:ext cx="114929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“Gateway” Natives for Home Gardens</a:t>
            </a:r>
          </a:p>
          <a:p>
            <a:pPr algn="ctr"/>
            <a:r>
              <a:rPr lang="en-US" sz="4000" dirty="0"/>
              <a:t>(Try to find locally-endemic species!)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5F7F05-0E1A-4FC1-AF08-DE2C281F4646}"/>
              </a:ext>
            </a:extLst>
          </p:cNvPr>
          <p:cNvSpPr txBox="1"/>
          <p:nvPr/>
        </p:nvSpPr>
        <p:spPr>
          <a:xfrm>
            <a:off x="677732" y="2000922"/>
            <a:ext cx="1100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 </a:t>
            </a:r>
          </a:p>
        </p:txBody>
      </p:sp>
    </p:spTree>
    <p:extLst>
      <p:ext uri="{BB962C8B-B14F-4D97-AF65-F5344CB8AC3E}">
        <p14:creationId xmlns:p14="http://schemas.microsoft.com/office/powerpoint/2010/main" val="4276183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1145408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A native plant is…</a:t>
            </a:r>
          </a:p>
        </p:txBody>
      </p:sp>
      <p:pic>
        <p:nvPicPr>
          <p:cNvPr id="1026" name="Picture 2" descr="Plains coreopsis - Wikipedia">
            <a:extLst>
              <a:ext uri="{FF2B5EF4-FFF2-40B4-BE49-F238E27FC236}">
                <a16:creationId xmlns:a16="http://schemas.microsoft.com/office/drawing/2014/main" id="{1663ABAB-F18A-4AC5-B2B8-BE7AF5031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511" y="2616271"/>
            <a:ext cx="4844975" cy="343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CD2683-9A43-465E-A6F6-69375CA496F1}"/>
              </a:ext>
            </a:extLst>
          </p:cNvPr>
          <p:cNvSpPr txBox="1"/>
          <p:nvPr/>
        </p:nvSpPr>
        <p:spPr>
          <a:xfrm>
            <a:off x="3673511" y="5368190"/>
            <a:ext cx="1979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Coreopsis tinctoria</a:t>
            </a:r>
          </a:p>
          <a:p>
            <a:r>
              <a:rPr lang="en-US" b="1" dirty="0">
                <a:solidFill>
                  <a:schemeClr val="bg1"/>
                </a:solidFill>
              </a:rPr>
              <a:t>Plains Coreopsis </a:t>
            </a:r>
          </a:p>
        </p:txBody>
      </p:sp>
    </p:spTree>
    <p:extLst>
      <p:ext uri="{BB962C8B-B14F-4D97-AF65-F5344CB8AC3E}">
        <p14:creationId xmlns:p14="http://schemas.microsoft.com/office/powerpoint/2010/main" val="5846118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37922"/>
            <a:ext cx="114929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en-US" sz="4000" dirty="0"/>
              <a:t>Milkweed!</a:t>
            </a:r>
          </a:p>
          <a:p>
            <a:pPr algn="ctr"/>
            <a:r>
              <a:rPr lang="en-US" sz="4000" dirty="0"/>
              <a:t>Many species in the US, figure out what grows in your location. Milkweed is the host to many insects! </a:t>
            </a:r>
          </a:p>
          <a:p>
            <a:pPr algn="ctr"/>
            <a:r>
              <a:rPr lang="en-US" sz="4000" dirty="0"/>
              <a:t>Not just Monarchs!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530383-6AC0-4AE8-AD02-21FCA8A310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9" y="4801652"/>
            <a:ext cx="3421339" cy="19306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C1CECB-4575-42BE-8AC9-F7CAD80CC501}"/>
              </a:ext>
            </a:extLst>
          </p:cNvPr>
          <p:cNvSpPr txBox="1"/>
          <p:nvPr/>
        </p:nvSpPr>
        <p:spPr>
          <a:xfrm>
            <a:off x="104829" y="4801652"/>
            <a:ext cx="383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Milkweed Tussock Moth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3345F9-717C-42DF-8343-D901E65851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829" y="2792467"/>
            <a:ext cx="3421339" cy="19402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917C4E6-8883-4174-8D2B-DA7A1F801B7B}"/>
              </a:ext>
            </a:extLst>
          </p:cNvPr>
          <p:cNvSpPr/>
          <p:nvPr/>
        </p:nvSpPr>
        <p:spPr>
          <a:xfrm>
            <a:off x="104829" y="2792467"/>
            <a:ext cx="2114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Large Milkweed Bug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77ED39-A394-4613-A2AB-3A9F3B36EF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7452" y="3072669"/>
            <a:ext cx="4049719" cy="36581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071D7A9-EEAB-43A0-B419-F214F9B6D78F}"/>
              </a:ext>
            </a:extLst>
          </p:cNvPr>
          <p:cNvSpPr/>
          <p:nvPr/>
        </p:nvSpPr>
        <p:spPr>
          <a:xfrm>
            <a:off x="10307517" y="3072669"/>
            <a:ext cx="1779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Oleander Aphids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95D36B0-28F8-4329-B722-C05BD0D6D7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7120" y="3785331"/>
            <a:ext cx="3654356" cy="27372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7B38B44-E70D-49A5-BAB3-0F07BE1F7B9D}"/>
              </a:ext>
            </a:extLst>
          </p:cNvPr>
          <p:cNvSpPr/>
          <p:nvPr/>
        </p:nvSpPr>
        <p:spPr>
          <a:xfrm>
            <a:off x="3967120" y="3813129"/>
            <a:ext cx="2550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Swamp Milkweed Beetle</a:t>
            </a:r>
          </a:p>
        </p:txBody>
      </p:sp>
    </p:spTree>
    <p:extLst>
      <p:ext uri="{BB962C8B-B14F-4D97-AF65-F5344CB8AC3E}">
        <p14:creationId xmlns:p14="http://schemas.microsoft.com/office/powerpoint/2010/main" val="35403426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24023"/>
            <a:ext cx="11492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2. </a:t>
            </a:r>
            <a:r>
              <a:rPr lang="en-US" sz="4000" i="1" dirty="0"/>
              <a:t>Rudbeckia</a:t>
            </a:r>
            <a:r>
              <a:rPr lang="en-US" sz="4000" dirty="0"/>
              <a:t> sp.</a:t>
            </a:r>
          </a:p>
          <a:p>
            <a:pPr algn="ctr"/>
            <a:r>
              <a:rPr lang="en-US" sz="4000" dirty="0"/>
              <a:t>Many species in the US, figure out what grows in your location. Nativars are an option, but not ideal.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8C9E1E-036B-4B72-A7F9-F845811FA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428" y="2163015"/>
            <a:ext cx="2998307" cy="452841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996E477-FBD2-40C7-AABB-5DA0BECFEBC4}"/>
              </a:ext>
            </a:extLst>
          </p:cNvPr>
          <p:cNvSpPr/>
          <p:nvPr/>
        </p:nvSpPr>
        <p:spPr>
          <a:xfrm>
            <a:off x="1495312" y="6264645"/>
            <a:ext cx="1869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Rudbeckia </a:t>
            </a:r>
            <a:r>
              <a:rPr lang="en-US" b="1" i="1" dirty="0" err="1">
                <a:solidFill>
                  <a:schemeClr val="bg1"/>
                </a:solidFill>
              </a:rPr>
              <a:t>triloba</a:t>
            </a:r>
            <a:endParaRPr lang="en-US" b="1" i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0015FE-01F2-4C78-A31F-98688D6395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3619" y="2163015"/>
            <a:ext cx="2998306" cy="450945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A7E18B0-D9D4-4125-8907-1FF31AC65B8B}"/>
              </a:ext>
            </a:extLst>
          </p:cNvPr>
          <p:cNvSpPr/>
          <p:nvPr/>
        </p:nvSpPr>
        <p:spPr>
          <a:xfrm>
            <a:off x="4493619" y="6264645"/>
            <a:ext cx="1688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Rudbeckia </a:t>
            </a:r>
            <a:r>
              <a:rPr lang="en-US" b="1" i="1" dirty="0" err="1">
                <a:solidFill>
                  <a:schemeClr val="bg1"/>
                </a:solidFill>
              </a:rPr>
              <a:t>hirta</a:t>
            </a:r>
            <a:endParaRPr lang="en-US" b="1" i="1" dirty="0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6FC90C8-4C77-4139-877B-02E7B5C99A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3997" y="2163015"/>
            <a:ext cx="3351575" cy="446876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A14F084-2B18-470C-A1D9-D0790E1AB61C}"/>
              </a:ext>
            </a:extLst>
          </p:cNvPr>
          <p:cNvSpPr/>
          <p:nvPr/>
        </p:nvSpPr>
        <p:spPr>
          <a:xfrm>
            <a:off x="8457016" y="6180376"/>
            <a:ext cx="2057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Rudbeckia </a:t>
            </a:r>
            <a:r>
              <a:rPr lang="en-US" b="1" i="1" dirty="0" err="1">
                <a:solidFill>
                  <a:schemeClr val="bg1"/>
                </a:solidFill>
              </a:rPr>
              <a:t>laciniata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9035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24023"/>
            <a:ext cx="11492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3. </a:t>
            </a:r>
            <a:r>
              <a:rPr lang="en-US" sz="4000" i="1" dirty="0"/>
              <a:t>Monarda</a:t>
            </a:r>
            <a:r>
              <a:rPr lang="en-US" sz="4000" dirty="0"/>
              <a:t> sp. / Beebalm</a:t>
            </a:r>
          </a:p>
          <a:p>
            <a:pPr algn="ctr"/>
            <a:r>
              <a:rPr lang="en-US" sz="4000" dirty="0"/>
              <a:t>Many species throughout US, attracts pollinators, hummingbirds, easy to grow.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E2EB48-206C-41CF-825B-BEBD890CC5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79" y="3429000"/>
            <a:ext cx="4278809" cy="32049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9118E33-FEBB-4255-B767-615762219323}"/>
              </a:ext>
            </a:extLst>
          </p:cNvPr>
          <p:cNvSpPr/>
          <p:nvPr/>
        </p:nvSpPr>
        <p:spPr>
          <a:xfrm>
            <a:off x="83179" y="6121947"/>
            <a:ext cx="1846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Monarda </a:t>
            </a:r>
            <a:r>
              <a:rPr lang="en-US" b="1" i="1" dirty="0" err="1">
                <a:solidFill>
                  <a:schemeClr val="bg1"/>
                </a:solidFill>
              </a:rPr>
              <a:t>didyma</a:t>
            </a:r>
            <a:endParaRPr lang="en-US" b="1" i="1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5E7B8F-7053-4FF0-BA50-40AA3AFA55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4012" y="3500348"/>
            <a:ext cx="3896339" cy="306227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19BE433-958F-4D43-BA38-E04FA08A503E}"/>
              </a:ext>
            </a:extLst>
          </p:cNvPr>
          <p:cNvSpPr/>
          <p:nvPr/>
        </p:nvSpPr>
        <p:spPr>
          <a:xfrm>
            <a:off x="6582181" y="6169395"/>
            <a:ext cx="1989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Monarda punctata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A23BDC-B866-456D-821C-EEF3488A34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7914" y="3500348"/>
            <a:ext cx="3034553" cy="303455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05B5466-D49C-465B-BF00-28DDF54AA537}"/>
              </a:ext>
            </a:extLst>
          </p:cNvPr>
          <p:cNvSpPr/>
          <p:nvPr/>
        </p:nvSpPr>
        <p:spPr>
          <a:xfrm>
            <a:off x="8767013" y="6169395"/>
            <a:ext cx="19420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Monarda fistulosa</a:t>
            </a:r>
          </a:p>
        </p:txBody>
      </p:sp>
    </p:spTree>
    <p:extLst>
      <p:ext uri="{BB962C8B-B14F-4D97-AF65-F5344CB8AC3E}">
        <p14:creationId xmlns:p14="http://schemas.microsoft.com/office/powerpoint/2010/main" val="31134739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24023"/>
            <a:ext cx="114929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4. Solidago sp. / Goldenrod</a:t>
            </a:r>
          </a:p>
          <a:p>
            <a:pPr algn="ctr"/>
            <a:endParaRPr lang="en-US" sz="4000" dirty="0"/>
          </a:p>
          <a:p>
            <a:pPr algn="ctr"/>
            <a:r>
              <a:rPr lang="en-US" sz="4000" dirty="0"/>
              <a:t>There are more “well behaved” species, and nativars bred for use in flower beds and landscapes. Excellent pollinator plant, easy to grow.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581890-0EE9-4E41-A30B-780926FEDE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926" y="2897368"/>
            <a:ext cx="2802457" cy="373660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478C0C8-E349-495C-A9F4-2D6C41D66179}"/>
              </a:ext>
            </a:extLst>
          </p:cNvPr>
          <p:cNvSpPr/>
          <p:nvPr/>
        </p:nvSpPr>
        <p:spPr>
          <a:xfrm>
            <a:off x="198927" y="6190410"/>
            <a:ext cx="2912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Solidago rugosa “</a:t>
            </a:r>
            <a:r>
              <a:rPr lang="en-US" b="1" dirty="0">
                <a:solidFill>
                  <a:schemeClr val="bg1"/>
                </a:solidFill>
              </a:rPr>
              <a:t>Fireworks</a:t>
            </a:r>
            <a:r>
              <a:rPr lang="en-US" b="1" i="1" dirty="0">
                <a:solidFill>
                  <a:schemeClr val="bg1"/>
                </a:solidFill>
              </a:rPr>
              <a:t>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DA18EA-0432-4213-83FF-FC0AE37772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4584" y="3394122"/>
            <a:ext cx="3226678" cy="322667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E72064C-0220-4B09-B0B1-B9B9F3EB24DC}"/>
              </a:ext>
            </a:extLst>
          </p:cNvPr>
          <p:cNvSpPr/>
          <p:nvPr/>
        </p:nvSpPr>
        <p:spPr>
          <a:xfrm>
            <a:off x="4174584" y="5974469"/>
            <a:ext cx="24036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Solidago sempervirens </a:t>
            </a:r>
          </a:p>
          <a:p>
            <a:r>
              <a:rPr lang="en-US" b="1" i="1" dirty="0">
                <a:solidFill>
                  <a:schemeClr val="bg1"/>
                </a:solidFill>
              </a:rPr>
              <a:t>“</a:t>
            </a:r>
            <a:r>
              <a:rPr lang="en-US" b="1" dirty="0">
                <a:solidFill>
                  <a:schemeClr val="bg1"/>
                </a:solidFill>
              </a:rPr>
              <a:t>Seaside Goldenrod</a:t>
            </a:r>
            <a:r>
              <a:rPr lang="en-US" b="1" i="1" dirty="0">
                <a:solidFill>
                  <a:schemeClr val="bg1"/>
                </a:solidFill>
              </a:rPr>
              <a:t>”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1B6198-C044-4637-99EA-6D3EAEF41E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2273" y="2991505"/>
            <a:ext cx="2590800" cy="362902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561F859-EA85-482D-B888-80BF98B81E1B}"/>
              </a:ext>
            </a:extLst>
          </p:cNvPr>
          <p:cNvSpPr/>
          <p:nvPr/>
        </p:nvSpPr>
        <p:spPr>
          <a:xfrm>
            <a:off x="9402273" y="5974199"/>
            <a:ext cx="19800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Solidago </a:t>
            </a:r>
            <a:r>
              <a:rPr lang="en-US" b="1" i="1" dirty="0" err="1">
                <a:solidFill>
                  <a:schemeClr val="bg1"/>
                </a:solidFill>
              </a:rPr>
              <a:t>altissima</a:t>
            </a:r>
            <a:r>
              <a:rPr lang="en-US" b="1" i="1" dirty="0">
                <a:solidFill>
                  <a:schemeClr val="bg1"/>
                </a:solidFill>
              </a:rPr>
              <a:t> </a:t>
            </a:r>
          </a:p>
          <a:p>
            <a:r>
              <a:rPr lang="en-US" b="1" i="1" dirty="0">
                <a:solidFill>
                  <a:schemeClr val="bg1"/>
                </a:solidFill>
              </a:rPr>
              <a:t>“</a:t>
            </a:r>
            <a:r>
              <a:rPr lang="en-US" b="1" dirty="0">
                <a:solidFill>
                  <a:schemeClr val="bg1"/>
                </a:solidFill>
              </a:rPr>
              <a:t>Tall Goldenrod</a:t>
            </a:r>
            <a:r>
              <a:rPr lang="en-US" b="1" i="1" dirty="0">
                <a:solidFill>
                  <a:schemeClr val="bg1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14414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24023"/>
            <a:ext cx="114929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5. Echinacea sp.</a:t>
            </a:r>
          </a:p>
          <a:p>
            <a:pPr algn="ctr"/>
            <a:endParaRPr lang="en-US" sz="4000" dirty="0"/>
          </a:p>
          <a:p>
            <a:pPr algn="ctr"/>
            <a:r>
              <a:rPr lang="en-US" sz="4000" dirty="0"/>
              <a:t>Widespread through most of US. Many nativars in colors available, stick to the ones native to your area.</a:t>
            </a:r>
          </a:p>
          <a:p>
            <a:pPr algn="ctr"/>
            <a:endParaRPr lang="en-US" sz="4000" dirty="0"/>
          </a:p>
        </p:txBody>
      </p:sp>
      <p:pic>
        <p:nvPicPr>
          <p:cNvPr id="29698" name="Picture 2" descr="Coneflower: WI Native Echinacea | Johnson's Gardens | Cedarburg, WI">
            <a:extLst>
              <a:ext uri="{FF2B5EF4-FFF2-40B4-BE49-F238E27FC236}">
                <a16:creationId xmlns:a16="http://schemas.microsoft.com/office/drawing/2014/main" id="{15A8C0C2-AE1C-474B-B581-AE5B9A2F5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27" y="2836171"/>
            <a:ext cx="3770646" cy="377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370F5A-D05E-4540-B221-C76EAC70E5EE}"/>
              </a:ext>
            </a:extLst>
          </p:cNvPr>
          <p:cNvSpPr/>
          <p:nvPr/>
        </p:nvSpPr>
        <p:spPr>
          <a:xfrm>
            <a:off x="198927" y="6190410"/>
            <a:ext cx="2130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Echinacea purpurea </a:t>
            </a:r>
          </a:p>
        </p:txBody>
      </p:sp>
      <p:pic>
        <p:nvPicPr>
          <p:cNvPr id="29702" name="Picture 6" descr="Pale Purple Coneflower (Echinacea pallida) : Prairie Nursery ...">
            <a:extLst>
              <a:ext uri="{FF2B5EF4-FFF2-40B4-BE49-F238E27FC236}">
                <a16:creationId xmlns:a16="http://schemas.microsoft.com/office/drawing/2014/main" id="{47EB2DA1-0BB4-426E-9DD4-6FEE56AA9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118" y="2789096"/>
            <a:ext cx="2513764" cy="377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F924016-FB8D-4862-8EA1-D11E120BB52D}"/>
              </a:ext>
            </a:extLst>
          </p:cNvPr>
          <p:cNvSpPr/>
          <p:nvPr/>
        </p:nvSpPr>
        <p:spPr>
          <a:xfrm>
            <a:off x="4853212" y="6190410"/>
            <a:ext cx="1899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Echinacea pallida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1B4053-4C62-453C-9D92-E83EA7466B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9656" y="2789096"/>
            <a:ext cx="3770646" cy="377064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D707373-FA74-49D5-B2EF-AF381DB1C3CE}"/>
              </a:ext>
            </a:extLst>
          </p:cNvPr>
          <p:cNvSpPr/>
          <p:nvPr/>
        </p:nvSpPr>
        <p:spPr>
          <a:xfrm>
            <a:off x="8169656" y="6200538"/>
            <a:ext cx="2100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Echinacea </a:t>
            </a:r>
            <a:r>
              <a:rPr lang="en-US" b="1" i="1" dirty="0" err="1">
                <a:solidFill>
                  <a:schemeClr val="bg1"/>
                </a:solidFill>
              </a:rPr>
              <a:t>paradoxa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2575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42992"/>
            <a:ext cx="114929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Tips for Integrating Natives into Existing Gardens</a:t>
            </a:r>
          </a:p>
          <a:p>
            <a:pPr algn="ctr"/>
            <a:endParaRPr lang="en-US" sz="4000" dirty="0"/>
          </a:p>
          <a:p>
            <a:pPr marL="742950" indent="-742950" algn="ctr">
              <a:buAutoNum type="arabicPeriod"/>
            </a:pPr>
            <a:r>
              <a:rPr lang="en-US" sz="4000" dirty="0"/>
              <a:t>Don’t immediately rip all of your non-natives out</a:t>
            </a:r>
          </a:p>
          <a:p>
            <a:pPr marL="742950" indent="-742950" algn="ctr">
              <a:buAutoNum type="arabicPeriod"/>
            </a:pPr>
            <a:r>
              <a:rPr lang="en-US" sz="4000" dirty="0"/>
              <a:t>Design principles apply to natives and non-natives</a:t>
            </a:r>
          </a:p>
          <a:p>
            <a:pPr marL="742950" indent="-742950" algn="ctr">
              <a:buAutoNum type="arabicPeriod"/>
            </a:pPr>
            <a:r>
              <a:rPr lang="en-US" sz="4000" dirty="0"/>
              <a:t>Can be integrated with existing plantings</a:t>
            </a:r>
          </a:p>
          <a:p>
            <a:pPr marL="742950" indent="-742950" algn="ctr">
              <a:buAutoNum type="arabicPeriod"/>
            </a:pPr>
            <a:r>
              <a:rPr lang="en-US" sz="4000" dirty="0"/>
              <a:t>Can be fitted to small or large spaces</a:t>
            </a:r>
          </a:p>
          <a:p>
            <a:pPr marL="742950" indent="-742950" algn="ctr">
              <a:buAutoNum type="arabicPeriod"/>
            </a:pPr>
            <a:r>
              <a:rPr lang="en-US" sz="4000" dirty="0"/>
              <a:t>Start with the easy ones! </a:t>
            </a:r>
          </a:p>
        </p:txBody>
      </p:sp>
    </p:spTree>
    <p:extLst>
      <p:ext uri="{BB962C8B-B14F-4D97-AF65-F5344CB8AC3E}">
        <p14:creationId xmlns:p14="http://schemas.microsoft.com/office/powerpoint/2010/main" val="24550441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42992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Wildflower Corners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7459EB-D8B8-44A9-91C9-F8D897CF38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47559"/>
            <a:ext cx="5445517" cy="3623744"/>
          </a:xfrm>
          <a:prstGeom prst="rect">
            <a:avLst/>
          </a:prstGeom>
        </p:spPr>
      </p:pic>
      <p:pic>
        <p:nvPicPr>
          <p:cNvPr id="19458" name="Picture 2" descr="Garden Blogger's Fling, Austin: A British Transplant in Texas">
            <a:extLst>
              <a:ext uri="{FF2B5EF4-FFF2-40B4-BE49-F238E27FC236}">
                <a16:creationId xmlns:a16="http://schemas.microsoft.com/office/drawing/2014/main" id="{38B6A7D1-667F-4189-8B18-1DC706255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25" y="1847559"/>
            <a:ext cx="4837887" cy="362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8743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42992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Mixed into Formal Plantings, Use of Formal Border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618A0C-D132-47C8-AC4B-B0865743ED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9980" y="1999465"/>
            <a:ext cx="4971202" cy="37236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CDBE7F7-8DA0-432F-86F9-39519AC5BB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040" y="1999465"/>
            <a:ext cx="5595578" cy="372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2514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42992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Rain Garden or Bioswale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6E0507-F051-4EDA-A204-955E0B273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533" y="1726209"/>
            <a:ext cx="5117676" cy="34055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8C3E6D1-C941-44C7-9DA6-111C97F93B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447" y="1726209"/>
            <a:ext cx="5468689" cy="340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5068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42992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Containers and Planters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E00080-2D7F-4553-B010-FD02CA54CC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128" y="1908082"/>
            <a:ext cx="4812198" cy="36230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462005-1347-40B7-A9B0-41AD9C5826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102" y="1264191"/>
            <a:ext cx="3983915" cy="491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25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543065"/>
            <a:ext cx="11492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One that exists in a given region through non-human introduction, directly or indirectly.</a:t>
            </a:r>
          </a:p>
          <a:p>
            <a:pPr algn="ctr"/>
            <a:r>
              <a:rPr lang="en-US" sz="4000" dirty="0"/>
              <a:t>(Lady Bird Johnson Wildflower Center)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4C9F83-7565-4D03-BF7B-268679E730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9017" y="2885935"/>
            <a:ext cx="4572000" cy="3429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44D0E7-0105-4743-BC4B-183C77E18CE7}"/>
              </a:ext>
            </a:extLst>
          </p:cNvPr>
          <p:cNvSpPr txBox="1"/>
          <p:nvPr/>
        </p:nvSpPr>
        <p:spPr>
          <a:xfrm>
            <a:off x="4009017" y="2885935"/>
            <a:ext cx="1979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>
                <a:solidFill>
                  <a:schemeClr val="bg1"/>
                </a:solidFill>
              </a:rPr>
              <a:t>Cephalanthus</a:t>
            </a:r>
            <a:r>
              <a:rPr lang="en-US" b="1" i="1" dirty="0">
                <a:solidFill>
                  <a:schemeClr val="bg1"/>
                </a:solidFill>
              </a:rPr>
              <a:t> </a:t>
            </a:r>
            <a:r>
              <a:rPr lang="en-US" b="1" i="1" dirty="0" err="1">
                <a:solidFill>
                  <a:schemeClr val="bg1"/>
                </a:solidFill>
              </a:rPr>
              <a:t>occidentalis</a:t>
            </a:r>
            <a:endParaRPr lang="en-US" b="1" i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Buttonbush</a:t>
            </a:r>
          </a:p>
        </p:txBody>
      </p:sp>
    </p:spTree>
    <p:extLst>
      <p:ext uri="{BB962C8B-B14F-4D97-AF65-F5344CB8AC3E}">
        <p14:creationId xmlns:p14="http://schemas.microsoft.com/office/powerpoint/2010/main" val="9937167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42992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Meadows, Not Lawns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394FEF-9761-4CED-8F3F-2A5D50D3CF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58" y="1863034"/>
            <a:ext cx="5071735" cy="37989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2AF82DD-9849-4074-A08E-2AAEADCDD3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6916" y="1378940"/>
            <a:ext cx="4560626" cy="456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4052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42992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Plant a Native Tree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57FA19-D4F1-44E3-96E8-E14BDC9FD2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161" y="1027690"/>
            <a:ext cx="3487047" cy="5230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608D71-98C9-4E73-9567-1BC7F1641E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7623" y="1368040"/>
            <a:ext cx="4549869" cy="454986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DF80105-9676-47EE-90BC-9032431D38F1}"/>
              </a:ext>
            </a:extLst>
          </p:cNvPr>
          <p:cNvSpPr/>
          <p:nvPr/>
        </p:nvSpPr>
        <p:spPr>
          <a:xfrm>
            <a:off x="7912557" y="527157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Diospyros virginiana</a:t>
            </a:r>
          </a:p>
          <a:p>
            <a:r>
              <a:rPr lang="en-US" b="1" dirty="0">
                <a:solidFill>
                  <a:schemeClr val="bg1"/>
                </a:solidFill>
              </a:rPr>
              <a:t>American Persimmon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7C56DA-1B56-46E2-A6AF-76115B94A3D5}"/>
              </a:ext>
            </a:extLst>
          </p:cNvPr>
          <p:cNvSpPr/>
          <p:nvPr/>
        </p:nvSpPr>
        <p:spPr>
          <a:xfrm>
            <a:off x="821168" y="104487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Quercus schumardii </a:t>
            </a:r>
          </a:p>
          <a:p>
            <a:r>
              <a:rPr lang="en-US" b="1" dirty="0">
                <a:solidFill>
                  <a:schemeClr val="bg1"/>
                </a:solidFill>
              </a:rPr>
              <a:t>Schumard Oak</a:t>
            </a:r>
          </a:p>
        </p:txBody>
      </p:sp>
    </p:spTree>
    <p:extLst>
      <p:ext uri="{BB962C8B-B14F-4D97-AF65-F5344CB8AC3E}">
        <p14:creationId xmlns:p14="http://schemas.microsoft.com/office/powerpoint/2010/main" val="21954386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3" y="242992"/>
            <a:ext cx="11492934" cy="7863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Suggested Reading</a:t>
            </a:r>
          </a:p>
          <a:p>
            <a:pPr algn="ctr"/>
            <a:endParaRPr lang="en-US" sz="4000" dirty="0"/>
          </a:p>
          <a:p>
            <a:r>
              <a:rPr lang="en-US" sz="2500" dirty="0"/>
              <a:t>Bringing Nature Home- Doug Tallamy</a:t>
            </a:r>
          </a:p>
          <a:p>
            <a:endParaRPr lang="en-US" sz="2500" dirty="0"/>
          </a:p>
          <a:p>
            <a:r>
              <a:rPr lang="en-US" sz="2500" dirty="0"/>
              <a:t>Planting in a Post-Wild World: Designing Plant Communities for Resilient Landscapes- Thomas Rainier and Claudia West</a:t>
            </a:r>
          </a:p>
          <a:p>
            <a:endParaRPr lang="en-US" sz="2500" dirty="0"/>
          </a:p>
          <a:p>
            <a:r>
              <a:rPr lang="en-US" sz="2500" dirty="0"/>
              <a:t>The Wildlife Garden: Planning Backyard Habitats- Charlotte Seidenberg</a:t>
            </a:r>
          </a:p>
          <a:p>
            <a:endParaRPr lang="en-US" sz="2500" dirty="0"/>
          </a:p>
          <a:p>
            <a:r>
              <a:rPr lang="en-US" sz="2500" dirty="0"/>
              <a:t>Native Plants of the Southeast- Larry Mellichamp </a:t>
            </a:r>
          </a:p>
          <a:p>
            <a:endParaRPr lang="en-US" sz="2500" dirty="0"/>
          </a:p>
          <a:p>
            <a:r>
              <a:rPr lang="en-US" sz="2500" dirty="0"/>
              <a:t>Nature’s Best Hope: A New Approach to Conservation that Starts in Your Yard- Doug Tallamy</a:t>
            </a:r>
          </a:p>
          <a:p>
            <a:endParaRPr lang="en-US" sz="2500" dirty="0"/>
          </a:p>
          <a:p>
            <a:r>
              <a:rPr lang="en-US" sz="2500" dirty="0"/>
              <a:t>Garden Revolution: How Our Landscapes Can Be a Source of Environmental Change- Larry Weaner and Thomas Christopher </a:t>
            </a:r>
          </a:p>
          <a:p>
            <a:r>
              <a:rPr lang="en-US" sz="2500" dirty="0"/>
              <a:t> </a:t>
            </a:r>
          </a:p>
          <a:p>
            <a:endParaRPr lang="en-US" sz="2500" dirty="0"/>
          </a:p>
          <a:p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9422032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: Shape 70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Green vegetables , LSU AgCenter logo">
            <a:extLst>
              <a:ext uri="{FF2B5EF4-FFF2-40B4-BE49-F238E27FC236}">
                <a16:creationId xmlns:a16="http://schemas.microsoft.com/office/drawing/2014/main" id="{7C6A2C55-BF61-4D23-BF0B-B9976613AA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8" b="22066"/>
          <a:stretch/>
        </p:blipFill>
        <p:spPr bwMode="auto"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food, plate, drawing&#10;&#10;Description automatically generated">
            <a:extLst>
              <a:ext uri="{FF2B5EF4-FFF2-40B4-BE49-F238E27FC236}">
                <a16:creationId xmlns:a16="http://schemas.microsoft.com/office/drawing/2014/main" id="{0B62133A-B70D-4A0E-A6EA-D85F5E81F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33912"/>
            <a:ext cx="2590800" cy="176212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706FD581-6505-45F1-A26C-AA0DB0558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8512" y="3290471"/>
            <a:ext cx="4645250" cy="2090773"/>
          </a:xfrm>
        </p:spPr>
        <p:txBody>
          <a:bodyPr anchor="t">
            <a:normAutofit/>
          </a:bodyPr>
          <a:lstStyle/>
          <a:p>
            <a:pPr algn="l"/>
            <a:r>
              <a:rPr lang="en-US" sz="2000" dirty="0"/>
              <a:t>Please post all your questions and results to the message board that was emailed to you. </a:t>
            </a:r>
          </a:p>
          <a:p>
            <a:pPr algn="l"/>
            <a:endParaRPr lang="en-US" sz="2000" dirty="0"/>
          </a:p>
          <a:p>
            <a:pPr algn="l"/>
            <a:r>
              <a:rPr lang="en-US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https://www.facebook.com/groups/538153443545779/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7901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352246"/>
            <a:ext cx="11492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A plant that lives or grows naturally in a particular region without direct or indirect human intervention.</a:t>
            </a:r>
          </a:p>
          <a:p>
            <a:pPr algn="ctr"/>
            <a:r>
              <a:rPr lang="en-US" sz="4000" dirty="0"/>
              <a:t>(USDA National Arboretum)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F0DBD5-6CAC-45DC-B1F9-820E123F64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1310" y="2446984"/>
            <a:ext cx="4058770" cy="40587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D4CF165-C797-4930-96B2-A3EE0B898903}"/>
              </a:ext>
            </a:extLst>
          </p:cNvPr>
          <p:cNvSpPr txBox="1"/>
          <p:nvPr/>
        </p:nvSpPr>
        <p:spPr>
          <a:xfrm>
            <a:off x="6182059" y="2446984"/>
            <a:ext cx="2184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</a:rPr>
              <a:t>Saurunus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cernuus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Lizard’s Tail</a:t>
            </a:r>
          </a:p>
        </p:txBody>
      </p:sp>
    </p:spTree>
    <p:extLst>
      <p:ext uri="{BB962C8B-B14F-4D97-AF65-F5344CB8AC3E}">
        <p14:creationId xmlns:p14="http://schemas.microsoft.com/office/powerpoint/2010/main" val="2791049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0"/>
            <a:ext cx="114929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With respect to a particular ecosystem, a species that, other than as a result of an introduction, historically occurred, or currently occurs, in that ecosystem. </a:t>
            </a:r>
          </a:p>
          <a:p>
            <a:pPr algn="ctr"/>
            <a:r>
              <a:rPr lang="en-US" sz="4000" dirty="0"/>
              <a:t>(US Fish and Wildlife Service)</a:t>
            </a:r>
          </a:p>
        </p:txBody>
      </p:sp>
      <p:pic>
        <p:nvPicPr>
          <p:cNvPr id="3076" name="Picture 4" descr="Bare Root Southern Magnolia (Magnolia grandiflora) - Monticello Shop">
            <a:extLst>
              <a:ext uri="{FF2B5EF4-FFF2-40B4-BE49-F238E27FC236}">
                <a16:creationId xmlns:a16="http://schemas.microsoft.com/office/drawing/2014/main" id="{7A4A84EA-FB34-49A6-8EFD-ED4295B13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407" y="3122624"/>
            <a:ext cx="3413144" cy="341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D6D483-835A-4BE6-84BA-E38268DE43F6}"/>
              </a:ext>
            </a:extLst>
          </p:cNvPr>
          <p:cNvSpPr txBox="1"/>
          <p:nvPr/>
        </p:nvSpPr>
        <p:spPr>
          <a:xfrm>
            <a:off x="4288407" y="5889437"/>
            <a:ext cx="2370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Magnolia grandiflora</a:t>
            </a:r>
          </a:p>
          <a:p>
            <a:r>
              <a:rPr lang="en-US" b="1" dirty="0">
                <a:solidFill>
                  <a:schemeClr val="bg1"/>
                </a:solidFill>
              </a:rPr>
              <a:t>Southern Magnolia</a:t>
            </a:r>
          </a:p>
        </p:txBody>
      </p:sp>
    </p:spTree>
    <p:extLst>
      <p:ext uri="{BB962C8B-B14F-4D97-AF65-F5344CB8AC3E}">
        <p14:creationId xmlns:p14="http://schemas.microsoft.com/office/powerpoint/2010/main" val="611875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1204856"/>
            <a:ext cx="11492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Why Do Native Plants Belong in Our Gardens?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F213FAF-048C-42C2-A846-CD58AD318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420" y="2871603"/>
            <a:ext cx="5497157" cy="367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EC5CED-87CF-425E-8157-1224B8E1EE68}"/>
              </a:ext>
            </a:extLst>
          </p:cNvPr>
          <p:cNvSpPr txBox="1"/>
          <p:nvPr/>
        </p:nvSpPr>
        <p:spPr>
          <a:xfrm>
            <a:off x="6465347" y="2871603"/>
            <a:ext cx="256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Solidago sempervirens</a:t>
            </a:r>
          </a:p>
          <a:p>
            <a:r>
              <a:rPr lang="en-US" b="1" dirty="0">
                <a:solidFill>
                  <a:schemeClr val="bg1"/>
                </a:solidFill>
              </a:rPr>
              <a:t>Seaside Goldenrod</a:t>
            </a:r>
          </a:p>
        </p:txBody>
      </p:sp>
    </p:spTree>
    <p:extLst>
      <p:ext uri="{BB962C8B-B14F-4D97-AF65-F5344CB8AC3E}">
        <p14:creationId xmlns:p14="http://schemas.microsoft.com/office/powerpoint/2010/main" val="1321271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25776" y="430306"/>
            <a:ext cx="11492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1. Gain a new appreciation of American flora, which is rich, diverse, and beautiful. “Sense of Place” and “Belonging” in a garden.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E26585-14EF-4F3C-8F1E-3E213EA93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836" y="2593489"/>
            <a:ext cx="4006327" cy="40063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3E4048-B34D-4E09-8319-7902518D4549}"/>
              </a:ext>
            </a:extLst>
          </p:cNvPr>
          <p:cNvSpPr txBox="1"/>
          <p:nvPr/>
        </p:nvSpPr>
        <p:spPr>
          <a:xfrm>
            <a:off x="4092836" y="2593489"/>
            <a:ext cx="1979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Salvia coccinea</a:t>
            </a:r>
          </a:p>
          <a:p>
            <a:r>
              <a:rPr lang="en-US" b="1" dirty="0">
                <a:solidFill>
                  <a:schemeClr val="bg1"/>
                </a:solidFill>
              </a:rPr>
              <a:t>Scarlet Sage</a:t>
            </a:r>
          </a:p>
        </p:txBody>
      </p:sp>
    </p:spTree>
    <p:extLst>
      <p:ext uri="{BB962C8B-B14F-4D97-AF65-F5344CB8AC3E}">
        <p14:creationId xmlns:p14="http://schemas.microsoft.com/office/powerpoint/2010/main" val="3775623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09F318-0BF0-4385-8135-2C04A9531FB8}"/>
              </a:ext>
            </a:extLst>
          </p:cNvPr>
          <p:cNvSpPr txBox="1"/>
          <p:nvPr/>
        </p:nvSpPr>
        <p:spPr>
          <a:xfrm>
            <a:off x="349532" y="882127"/>
            <a:ext cx="114929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2. Create “mini ecosystems” within habitat that has been developed over time.</a:t>
            </a:r>
          </a:p>
        </p:txBody>
      </p:sp>
      <p:pic>
        <p:nvPicPr>
          <p:cNvPr id="5122" name="Picture 2" descr="View | Water University | Texas A&amp;M AgriLife Dallas Center">
            <a:extLst>
              <a:ext uri="{FF2B5EF4-FFF2-40B4-BE49-F238E27FC236}">
                <a16:creationId xmlns:a16="http://schemas.microsoft.com/office/drawing/2014/main" id="{B75CD9EF-1B16-4738-8997-DC68B4F92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645" y="2778448"/>
            <a:ext cx="5636708" cy="374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E59B46-EF96-44A4-A4E1-DB9A49723B1F}"/>
              </a:ext>
            </a:extLst>
          </p:cNvPr>
          <p:cNvSpPr txBox="1"/>
          <p:nvPr/>
        </p:nvSpPr>
        <p:spPr>
          <a:xfrm>
            <a:off x="6599368" y="2782669"/>
            <a:ext cx="2426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Hydrangea </a:t>
            </a:r>
            <a:r>
              <a:rPr lang="en-US" b="1" i="1" dirty="0" err="1">
                <a:solidFill>
                  <a:schemeClr val="bg1"/>
                </a:solidFill>
              </a:rPr>
              <a:t>quercifolia</a:t>
            </a:r>
            <a:endParaRPr lang="en-US" b="1" i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Oakleaf Hydrangea</a:t>
            </a:r>
          </a:p>
        </p:txBody>
      </p:sp>
    </p:spTree>
    <p:extLst>
      <p:ext uri="{BB962C8B-B14F-4D97-AF65-F5344CB8AC3E}">
        <p14:creationId xmlns:p14="http://schemas.microsoft.com/office/powerpoint/2010/main" val="1323282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12248</TotalTime>
  <Words>1341</Words>
  <Application>Microsoft Office PowerPoint</Application>
  <PresentationFormat>Widescreen</PresentationFormat>
  <Paragraphs>228</Paragraphs>
  <Slides>43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Office Theme</vt:lpstr>
      <vt:lpstr>Module 14:  Native Plants and Why They Matter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Title</dc:title>
  <dc:creator>Timmerman, Anna</dc:creator>
  <cp:lastModifiedBy>Timmerman, Anna</cp:lastModifiedBy>
  <cp:revision>162</cp:revision>
  <dcterms:created xsi:type="dcterms:W3CDTF">2020-05-31T19:29:21Z</dcterms:created>
  <dcterms:modified xsi:type="dcterms:W3CDTF">2020-07-17T16:29:31Z</dcterms:modified>
</cp:coreProperties>
</file>