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8"/>
  </p:notesMasterIdLst>
  <p:handoutMasterIdLst>
    <p:handoutMasterId r:id="rId69"/>
  </p:handoutMasterIdLst>
  <p:sldIdLst>
    <p:sldId id="280" r:id="rId5"/>
    <p:sldId id="279" r:id="rId6"/>
    <p:sldId id="257" r:id="rId7"/>
    <p:sldId id="262" r:id="rId8"/>
    <p:sldId id="263" r:id="rId9"/>
    <p:sldId id="259" r:id="rId10"/>
    <p:sldId id="401" r:id="rId11"/>
    <p:sldId id="256" r:id="rId12"/>
    <p:sldId id="278" r:id="rId13"/>
    <p:sldId id="440" r:id="rId14"/>
    <p:sldId id="571" r:id="rId15"/>
    <p:sldId id="266" r:id="rId16"/>
    <p:sldId id="441" r:id="rId17"/>
    <p:sldId id="276" r:id="rId18"/>
    <p:sldId id="277" r:id="rId19"/>
    <p:sldId id="550" r:id="rId20"/>
    <p:sldId id="551" r:id="rId21"/>
    <p:sldId id="552" r:id="rId22"/>
    <p:sldId id="285" r:id="rId23"/>
    <p:sldId id="286" r:id="rId24"/>
    <p:sldId id="312" r:id="rId25"/>
    <p:sldId id="289" r:id="rId26"/>
    <p:sldId id="290" r:id="rId27"/>
    <p:sldId id="292" r:id="rId28"/>
    <p:sldId id="555" r:id="rId29"/>
    <p:sldId id="293" r:id="rId30"/>
    <p:sldId id="302" r:id="rId31"/>
    <p:sldId id="294" r:id="rId32"/>
    <p:sldId id="572" r:id="rId33"/>
    <p:sldId id="573" r:id="rId34"/>
    <p:sldId id="314" r:id="rId35"/>
    <p:sldId id="519" r:id="rId36"/>
    <p:sldId id="520" r:id="rId37"/>
    <p:sldId id="521" r:id="rId38"/>
    <p:sldId id="553" r:id="rId39"/>
    <p:sldId id="527" r:id="rId40"/>
    <p:sldId id="524" r:id="rId41"/>
    <p:sldId id="558" r:id="rId42"/>
    <p:sldId id="366" r:id="rId43"/>
    <p:sldId id="264" r:id="rId44"/>
    <p:sldId id="526" r:id="rId45"/>
    <p:sldId id="313" r:id="rId46"/>
    <p:sldId id="315" r:id="rId47"/>
    <p:sldId id="559" r:id="rId48"/>
    <p:sldId id="560" r:id="rId49"/>
    <p:sldId id="453" r:id="rId50"/>
    <p:sldId id="461" r:id="rId51"/>
    <p:sldId id="462" r:id="rId52"/>
    <p:sldId id="463" r:id="rId53"/>
    <p:sldId id="566" r:id="rId54"/>
    <p:sldId id="506" r:id="rId55"/>
    <p:sldId id="507" r:id="rId56"/>
    <p:sldId id="508" r:id="rId57"/>
    <p:sldId id="510" r:id="rId58"/>
    <p:sldId id="511" r:id="rId59"/>
    <p:sldId id="567" r:id="rId60"/>
    <p:sldId id="568" r:id="rId61"/>
    <p:sldId id="513" r:id="rId62"/>
    <p:sldId id="514" r:id="rId63"/>
    <p:sldId id="569" r:id="rId64"/>
    <p:sldId id="570" r:id="rId65"/>
    <p:sldId id="515" r:id="rId66"/>
    <p:sldId id="574" r:id="rId6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BBA1"/>
    <a:srgbClr val="3F3F3F"/>
    <a:srgbClr val="FF9900"/>
    <a:srgbClr val="FF0000"/>
    <a:srgbClr val="FFFF66"/>
    <a:srgbClr val="CC330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77" d="100"/>
          <a:sy n="77" d="100"/>
        </p:scale>
        <p:origin x="91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27B61C98-3281-413E-8A6A-46CAA572B77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id="{B37E2245-847B-43BA-AB8B-29A715519BC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4" name="Rectangle 4">
            <a:extLst>
              <a:ext uri="{FF2B5EF4-FFF2-40B4-BE49-F238E27FC236}">
                <a16:creationId xmlns:a16="http://schemas.microsoft.com/office/drawing/2014/main" id="{C0B6BA62-B17E-4C6F-8483-0F3BF748A32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5" name="Rectangle 5">
            <a:extLst>
              <a:ext uri="{FF2B5EF4-FFF2-40B4-BE49-F238E27FC236}">
                <a16:creationId xmlns:a16="http://schemas.microsoft.com/office/drawing/2014/main" id="{781A9AD5-D628-41FB-8FF3-E3767E4A8F8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F895200-5927-467B-A3D2-507ABB205F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extLst>
              <a:ext uri="{FF2B5EF4-FFF2-40B4-BE49-F238E27FC236}">
                <a16:creationId xmlns:a16="http://schemas.microsoft.com/office/drawing/2014/main" id="{7F039057-668D-4DC0-B041-F0652ABA6FD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3" name="Rectangle 3">
            <a:extLst>
              <a:ext uri="{FF2B5EF4-FFF2-40B4-BE49-F238E27FC236}">
                <a16:creationId xmlns:a16="http://schemas.microsoft.com/office/drawing/2014/main" id="{88815E91-D5FB-4927-BF81-A4F68864781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8C26260-E9CA-4F7E-B350-726E06BFF1C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5" name="Rectangle 5">
            <a:extLst>
              <a:ext uri="{FF2B5EF4-FFF2-40B4-BE49-F238E27FC236}">
                <a16:creationId xmlns:a16="http://schemas.microsoft.com/office/drawing/2014/main" id="{60CF3291-2DB1-44F5-B550-37835AD989F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886" name="Rectangle 6">
            <a:extLst>
              <a:ext uri="{FF2B5EF4-FFF2-40B4-BE49-F238E27FC236}">
                <a16:creationId xmlns:a16="http://schemas.microsoft.com/office/drawing/2014/main" id="{C9E3E79D-BD10-4235-92E1-4EE6889790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7" name="Rectangle 7">
            <a:extLst>
              <a:ext uri="{FF2B5EF4-FFF2-40B4-BE49-F238E27FC236}">
                <a16:creationId xmlns:a16="http://schemas.microsoft.com/office/drawing/2014/main" id="{F9C47776-3202-4E3A-8A36-7F0455F658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1E0998E-DE27-42F4-89B6-3FB835472D2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0998E-DE27-42F4-89B6-3FB835472D20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822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0998E-DE27-42F4-89B6-3FB835472D20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091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0998E-DE27-42F4-89B6-3FB835472D20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5134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E24A388-D902-4F22-95C8-E0A921EA73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2A8A76F-E645-4F05-8D95-C9E599B35A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269C9F3-7EBF-4B59-8D03-BAECFBBF88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0F7B4C-7A49-47C1-9F98-0904C72EF5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7004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2AA664D-45B3-4B48-BC94-A0E0F50CE5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E85AECD-3B94-46D1-A0AE-A4C199FAE9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09BF391-BE8E-4C94-9AA7-135F0CCFF1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4908A3-127E-48FD-9DF7-0B06AC8E9E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0070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185A87D-8CC8-4457-A7B8-DEEFEE7CC1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049E4A4-098E-4E05-B2A0-722C6A2457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3499E8A-D09A-4F4D-95D9-D3AAE76A74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0B4078-5DD1-434A-A56E-CB4F10A81B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74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27CC8B-DB7E-4D7E-B2A4-C899C72597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98D1FE-F149-46BE-927C-CDF59D72DE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693C41-C7E9-4858-B383-785454C66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180698-1027-4877-887A-540EFD14BD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32005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FDDE405-C29D-4FB2-87D5-992848806E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EDEA3D1-83C5-4733-909E-31C019B495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D39C70D-ABC8-4931-B4A5-731E654719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DFF472-2946-4217-A5B4-02E01FB665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8616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E8775A-9796-4A0F-BC86-A49DF2A332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C73DB5-F1AC-4C29-B0AB-09F94877C8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4FB2A0-9F1D-4131-8C84-1637DF373E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EF602C-9483-4138-AE43-0CC08D8D59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01772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981200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914400" y="4114800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6EF31DB-EBE9-436E-9F1C-4F6090B9C2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2F33101-B08A-4FAD-810F-5A5AD31958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DDEC41A-56A5-467B-8875-992662C17F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802FCE-600B-4FBB-9457-5B9ED6B061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982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231D27-D473-4C8A-A2EA-BCAE429ABF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1F81D7-53A7-486F-84F6-4BDCCD8302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2D5670-9A04-483E-80F8-20D6A37641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8EABF0-7710-4BF1-A14A-33FC00B23B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9504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F6F072D-1098-4E1C-BFC3-4FB70063FA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236E474-D9FE-4DA7-A15A-DA1221D838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CD06791-6D61-4D80-A9C4-7164C80728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8D42F-2417-460B-BC14-3571E892AE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6689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01D56E-EA6E-4114-96C3-81CE2E2599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ECC1232-6B8E-4BCD-B1DB-DE3AC9DB80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0B99C3-C6ED-4E6D-8F1C-F17999C912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51DC80-CABA-45DC-B59B-8E961B1409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0073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8BEBE5-52FB-484A-8278-A2C9DAED9F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DE7352-031E-4FC7-B535-9EB70F5F46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D28BAC-050E-4820-B943-D9A21F7432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3F2558-4610-4ACC-B9BA-8DD9A2E991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2141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914DAE3-5262-4B3E-A3CE-F235D12335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C8540C6-CA79-4839-8991-1B4965E15D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CDE4654-1432-4B4D-9137-67B75F7C7D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35FE9C-C16D-4C57-BF3A-14D77F493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310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C1D83FF-563A-48C6-883C-B37649AAF8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8" y="-13549"/>
            <a:ext cx="12192528" cy="68582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8D566C8-02C6-4C45-8FF7-A01573B59C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C2E993F-EE5B-4721-AA4B-EE206C3526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BAB6BB2-6E34-43C5-A54A-B5B61574AD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7DE2F5-C8B1-45B3-A170-C4A02F7ED8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442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0385727-0092-4F37-94D8-D19F9B1613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B6DEF05-09F0-442B-BD40-3D1624CC34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BEFF69A-E573-4986-B491-1CFD24D498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B41C10-054F-4A27-A7CA-671FBDC6FD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1604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578B70-0621-4585-9388-235E73DF74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5516BB-AB74-4573-B2B0-9720008B85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C4A3AC-03CB-4E4F-9973-ADF35FA1E1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1172EC-DAE5-4C8A-8613-56EF822029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890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C754BB-9B2E-49C8-AC71-8BEA37BB8A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1704FA-3A2F-4173-BD03-DCBDF0CAA5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50F1ED-B859-4BA5-96E6-A8B7A35CD3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AA1B2-7646-43C0-9C7E-B463A50F6E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3048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ED95BD0-650C-4335-810B-8D11F62765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A6E7740-3B28-4EAF-B09D-9536D64D67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26585EE-7C32-450A-AFB5-12ACB47C5A3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70A3535-E51D-44D1-989B-571B3B4B735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A18BD5F-D5FC-4DDB-8214-AE94F38FD15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27F9F80-98F7-480F-8CA6-5848C43C5D8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rf.uiuc.edu/weed_web/yellownutsedge/nutsedge_stem1.htm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w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://www.planetnatural.com/site/scythe-natural-herbicide.html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lsuagcenter.com/topics/lawn_garden/master%20gardener/home-gardening-certificate-course" TargetMode="External"/><Relationship Id="rId4" Type="http://schemas.openxmlformats.org/officeDocument/2006/relationships/hyperlink" Target="https://www.facebook.com/groups/538153443545779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7E93FF-8559-48ED-B9E3-B0CFE77A7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24" y="0"/>
            <a:ext cx="6022848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AFED01F-CC41-4BFE-B6BA-2FB9228F4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78308" y="457201"/>
            <a:ext cx="4684776" cy="4371975"/>
          </a:xfrm>
        </p:spPr>
        <p:txBody>
          <a:bodyPr anchor="b">
            <a:normAutofit/>
          </a:bodyPr>
          <a:lstStyle/>
          <a:p>
            <a:pPr algn="l"/>
            <a:r>
              <a:rPr lang="en-US" sz="5400" dirty="0">
                <a:solidFill>
                  <a:schemeClr val="tx2">
                    <a:lumMod val="10000"/>
                  </a:schemeClr>
                </a:solidFill>
              </a:rPr>
              <a:t>Module 13:</a:t>
            </a:r>
            <a:br>
              <a:rPr lang="en-US" dirty="0">
                <a:solidFill>
                  <a:schemeClr val="tx2">
                    <a:lumMod val="10000"/>
                  </a:schemeClr>
                </a:solidFill>
              </a:rPr>
            </a:br>
            <a:br>
              <a:rPr lang="en-US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Garden Weeds</a:t>
            </a:r>
            <a:br>
              <a:rPr lang="en-US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sz="4000" dirty="0">
                <a:solidFill>
                  <a:schemeClr val="tx2">
                    <a:lumMod val="10000"/>
                  </a:schemeClr>
                </a:solidFill>
              </a:rPr>
              <a:t>Identification and </a:t>
            </a:r>
            <a:br>
              <a:rPr lang="en-US" sz="4000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sz="4000" dirty="0">
                <a:solidFill>
                  <a:schemeClr val="tx2">
                    <a:lumMod val="10000"/>
                  </a:schemeClr>
                </a:solidFill>
              </a:rPr>
              <a:t>Control</a:t>
            </a:r>
            <a:br>
              <a:rPr lang="en-US" sz="4000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sz="4000" dirty="0">
                <a:solidFill>
                  <a:schemeClr val="tx2">
                    <a:lumMod val="10000"/>
                  </a:schemeClr>
                </a:solidFill>
              </a:rPr>
              <a:t>With Dr. Ron Strahan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E04A409-64FF-45B7-B62B-4294FB8B9653}"/>
              </a:ext>
            </a:extLst>
          </p:cNvPr>
          <p:cNvSpPr txBox="1">
            <a:spLocks/>
          </p:cNvSpPr>
          <p:nvPr/>
        </p:nvSpPr>
        <p:spPr>
          <a:xfrm>
            <a:off x="3810001" y="5710138"/>
            <a:ext cx="6960093" cy="11478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Calibri" panose="020F0502020204030204"/>
              </a:rPr>
              <a:t>LSU AgCenter Home Gardening Certificate Course</a:t>
            </a:r>
          </a:p>
          <a:p>
            <a:pPr fontAlgn="auto">
              <a:spcAft>
                <a:spcPts val="0"/>
              </a:spcAft>
            </a:pPr>
            <a:endParaRPr lang="en-US" sz="2000" dirty="0">
              <a:solidFill>
                <a:schemeClr val="tx2">
                  <a:lumMod val="10000"/>
                </a:schemeClr>
              </a:solidFill>
              <a:latin typeface="Calibri" panose="020F0502020204030204"/>
            </a:endParaRPr>
          </a:p>
          <a:p>
            <a:pPr fontAlgn="auto">
              <a:spcAft>
                <a:spcPts val="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Calibri" panose="020F0502020204030204"/>
              </a:rPr>
              <a:t>Dr. Joe Willis, Anna Timmerman &amp; Chris Dunaway</a:t>
            </a:r>
          </a:p>
          <a:p>
            <a:pPr fontAlgn="auto">
              <a:spcAft>
                <a:spcPts val="0"/>
              </a:spcAft>
            </a:pPr>
            <a:endParaRPr lang="en-US" sz="2000" dirty="0">
              <a:solidFill>
                <a:schemeClr val="tx2">
                  <a:lumMod val="10000"/>
                </a:schemeClr>
              </a:solidFill>
              <a:latin typeface="Calibri" panose="020F050202020403020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FC9F506-0A8D-4A09-AF1A-46FF16FC1A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1" y="4648201"/>
            <a:ext cx="2591025" cy="17679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>
            <a:extLst>
              <a:ext uri="{FF2B5EF4-FFF2-40B4-BE49-F238E27FC236}">
                <a16:creationId xmlns:a16="http://schemas.microsoft.com/office/drawing/2014/main" id="{6FD71D88-04F5-494B-967D-E17BCC6CC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82826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 dirty="0">
                <a:solidFill>
                  <a:schemeClr val="tx2">
                    <a:lumMod val="10000"/>
                  </a:schemeClr>
                </a:solidFill>
              </a:rPr>
              <a:t>Types of Weeds</a:t>
            </a:r>
            <a:r>
              <a:rPr lang="en-US" sz="4400" b="1" u="sng" dirty="0">
                <a:solidFill>
                  <a:schemeClr val="tx2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272387" name="Rectangle 3">
            <a:extLst>
              <a:ext uri="{FF2B5EF4-FFF2-40B4-BE49-F238E27FC236}">
                <a16:creationId xmlns:a16="http://schemas.microsoft.com/office/drawing/2014/main" id="{246C589B-80D5-437C-9C04-7384A5D75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838200"/>
            <a:ext cx="297973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Broadleaves – 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C3300"/>
              </a:buClr>
              <a:buFontTx/>
              <a:buChar char="–"/>
              <a:defRPr/>
            </a:pPr>
            <a:r>
              <a:rPr lang="en-US" sz="2000" b="1" dirty="0">
                <a:solidFill>
                  <a:schemeClr val="tx2">
                    <a:lumMod val="10000"/>
                  </a:schemeClr>
                </a:solidFill>
              </a:rPr>
              <a:t>Netted </a:t>
            </a:r>
            <a:r>
              <a:rPr lang="en-US" sz="2000" b="1" dirty="0" err="1">
                <a:solidFill>
                  <a:schemeClr val="tx2">
                    <a:lumMod val="10000"/>
                  </a:schemeClr>
                </a:solidFill>
              </a:rPr>
              <a:t>veination</a:t>
            </a:r>
            <a:endParaRPr lang="en-US" sz="2000" b="1" dirty="0">
              <a:solidFill>
                <a:schemeClr val="tx2">
                  <a:lumMod val="10000"/>
                </a:schemeClr>
              </a:solidFill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C3300"/>
              </a:buClr>
              <a:buFontTx/>
              <a:buChar char="–"/>
              <a:defRPr/>
            </a:pPr>
            <a:r>
              <a:rPr lang="en-US" sz="2000" b="1" dirty="0">
                <a:solidFill>
                  <a:schemeClr val="tx2">
                    <a:lumMod val="10000"/>
                  </a:schemeClr>
                </a:solidFill>
              </a:rPr>
              <a:t>2 cotyledons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C3300"/>
              </a:buClr>
              <a:buFontTx/>
              <a:buChar char="–"/>
              <a:defRPr/>
            </a:pPr>
            <a:r>
              <a:rPr lang="en-US" sz="2000" b="1" dirty="0">
                <a:solidFill>
                  <a:schemeClr val="tx2">
                    <a:lumMod val="10000"/>
                  </a:schemeClr>
                </a:solidFill>
              </a:rPr>
              <a:t>Taproot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C3300"/>
              </a:buClr>
              <a:buFontTx/>
              <a:buChar char="–"/>
              <a:defRPr/>
            </a:pPr>
            <a:r>
              <a:rPr lang="en-US" sz="2000" b="1" dirty="0">
                <a:solidFill>
                  <a:schemeClr val="tx2">
                    <a:lumMod val="10000"/>
                  </a:schemeClr>
                </a:solidFill>
              </a:rPr>
              <a:t>Showy flowers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20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Grasses – 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C3300"/>
              </a:buClr>
              <a:buFontTx/>
              <a:buChar char="–"/>
              <a:defRPr/>
            </a:pPr>
            <a:r>
              <a:rPr lang="en-US" sz="2000" b="1" dirty="0">
                <a:solidFill>
                  <a:schemeClr val="tx2">
                    <a:lumMod val="10000"/>
                  </a:schemeClr>
                </a:solidFill>
              </a:rPr>
              <a:t>Parallel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C3300"/>
              </a:buClr>
              <a:buFontTx/>
              <a:buChar char="–"/>
              <a:defRPr/>
            </a:pPr>
            <a:r>
              <a:rPr lang="en-US" sz="2000" b="1" dirty="0">
                <a:solidFill>
                  <a:schemeClr val="tx2">
                    <a:lumMod val="10000"/>
                  </a:schemeClr>
                </a:solidFill>
              </a:rPr>
              <a:t>1 cotyledon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C3300"/>
              </a:buClr>
              <a:buFontTx/>
              <a:buChar char="–"/>
              <a:defRPr/>
            </a:pPr>
            <a:r>
              <a:rPr lang="en-US" sz="2000" b="1" dirty="0">
                <a:solidFill>
                  <a:schemeClr val="tx2">
                    <a:lumMod val="10000"/>
                  </a:schemeClr>
                </a:solidFill>
              </a:rPr>
              <a:t>Fibrous roots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26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r>
              <a:rPr lang="en-US" sz="2600" b="1" dirty="0">
                <a:solidFill>
                  <a:schemeClr val="tx2">
                    <a:lumMod val="10000"/>
                  </a:schemeClr>
                </a:solidFill>
              </a:rPr>
              <a:t>Sedges – </a:t>
            </a:r>
            <a:r>
              <a:rPr lang="en-US" sz="2000" b="1" dirty="0">
                <a:solidFill>
                  <a:schemeClr val="tx2">
                    <a:lumMod val="10000"/>
                  </a:schemeClr>
                </a:solidFill>
              </a:rPr>
              <a:t>“</a:t>
            </a:r>
            <a:r>
              <a:rPr lang="en-US" sz="2000" b="1" dirty="0" err="1">
                <a:solidFill>
                  <a:schemeClr val="tx2">
                    <a:lumMod val="10000"/>
                  </a:schemeClr>
                </a:solidFill>
              </a:rPr>
              <a:t>nutgrass</a:t>
            </a:r>
            <a:r>
              <a:rPr lang="en-US" sz="2000" b="1" dirty="0">
                <a:solidFill>
                  <a:schemeClr val="tx2">
                    <a:lumMod val="10000"/>
                  </a:schemeClr>
                </a:solidFill>
              </a:rPr>
              <a:t>”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C3300"/>
              </a:buClr>
              <a:buFontTx/>
              <a:buChar char="–"/>
              <a:defRPr/>
            </a:pPr>
            <a:r>
              <a:rPr lang="en-US" sz="1800" b="1" dirty="0">
                <a:solidFill>
                  <a:schemeClr val="tx2">
                    <a:lumMod val="10000"/>
                  </a:schemeClr>
                </a:solidFill>
              </a:rPr>
              <a:t>Triangular stems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C3300"/>
              </a:buClr>
              <a:buFontTx/>
              <a:buChar char="–"/>
              <a:defRPr/>
            </a:pPr>
            <a:r>
              <a:rPr lang="en-US" sz="1800" b="1" dirty="0">
                <a:solidFill>
                  <a:schemeClr val="tx2">
                    <a:lumMod val="10000"/>
                  </a:schemeClr>
                </a:solidFill>
              </a:rPr>
              <a:t>Leaves in 3’s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3316" name="Picture 4" descr="crabgrassplant">
            <a:extLst>
              <a:ext uri="{FF2B5EF4-FFF2-40B4-BE49-F238E27FC236}">
                <a16:creationId xmlns:a16="http://schemas.microsoft.com/office/drawing/2014/main" id="{0B127CA3-E58E-4EEC-9603-AE22BF3F6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44801"/>
            <a:ext cx="19812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>
            <a:extLst>
              <a:ext uri="{FF2B5EF4-FFF2-40B4-BE49-F238E27FC236}">
                <a16:creationId xmlns:a16="http://schemas.microsoft.com/office/drawing/2014/main" id="{436FA260-B634-4E4F-AC53-7297E1257A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600" y="1447801"/>
            <a:ext cx="2286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chemeClr val="tx2">
                    <a:lumMod val="10000"/>
                  </a:schemeClr>
                </a:solidFill>
              </a:rPr>
              <a:t>Virginia </a:t>
            </a:r>
            <a:r>
              <a:rPr lang="en-US" altLang="en-US" sz="2000" b="1" dirty="0" err="1">
                <a:solidFill>
                  <a:schemeClr val="tx2">
                    <a:lumMod val="10000"/>
                  </a:schemeClr>
                </a:solidFill>
              </a:rPr>
              <a:t>buttonweed</a:t>
            </a:r>
            <a:endParaRPr lang="en-US" altLang="en-US" sz="2000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27672693-A267-49A8-B4FE-96DE75780F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1" y="3429001"/>
            <a:ext cx="13128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chemeClr val="tx2">
                    <a:lumMod val="10000"/>
                  </a:schemeClr>
                </a:solidFill>
              </a:rPr>
              <a:t>Crabgrass</a:t>
            </a:r>
          </a:p>
        </p:txBody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190DFD7F-F288-45C9-9E8D-928E46E1F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5800" y="5638801"/>
            <a:ext cx="2057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chemeClr val="tx2">
                    <a:lumMod val="10000"/>
                  </a:schemeClr>
                </a:solidFill>
              </a:rPr>
              <a:t>purple nutsedge</a:t>
            </a:r>
          </a:p>
        </p:txBody>
      </p:sp>
      <p:pic>
        <p:nvPicPr>
          <p:cNvPr id="13320" name="Picture 8" descr="nutsedge stem">
            <a:hlinkClick r:id="rId3"/>
            <a:extLst>
              <a:ext uri="{FF2B5EF4-FFF2-40B4-BE49-F238E27FC236}">
                <a16:creationId xmlns:a16="http://schemas.microsoft.com/office/drawing/2014/main" id="{196FAE25-195E-4550-96CC-A3D350A2B8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5105400"/>
            <a:ext cx="12001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 descr="purple nutsedge">
            <a:extLst>
              <a:ext uri="{FF2B5EF4-FFF2-40B4-BE49-F238E27FC236}">
                <a16:creationId xmlns:a16="http://schemas.microsoft.com/office/drawing/2014/main" id="{E348241D-1613-4625-9692-AFD285386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048250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10" descr="Virginia buttonweed">
            <a:extLst>
              <a:ext uri="{FF2B5EF4-FFF2-40B4-BE49-F238E27FC236}">
                <a16:creationId xmlns:a16="http://schemas.microsoft.com/office/drawing/2014/main" id="{19BAE56F-C997-48F5-801C-372D96CD9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117601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2440B04F-7B46-463C-BE9F-24966F9696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33600" y="30164"/>
            <a:ext cx="7772400" cy="1112837"/>
          </a:xfrm>
        </p:spPr>
        <p:txBody>
          <a:bodyPr/>
          <a:lstStyle/>
          <a:p>
            <a:r>
              <a:rPr lang="en-US" altLang="en-US" dirty="0">
                <a:solidFill>
                  <a:schemeClr val="tx2">
                    <a:lumMod val="10000"/>
                  </a:schemeClr>
                </a:solidFill>
              </a:rPr>
              <a:t>Broadleaf vs Grass Leaf</a:t>
            </a:r>
          </a:p>
        </p:txBody>
      </p:sp>
      <p:sp>
        <p:nvSpPr>
          <p:cNvPr id="14339" name="Subtitle 2">
            <a:extLst>
              <a:ext uri="{FF2B5EF4-FFF2-40B4-BE49-F238E27FC236}">
                <a16:creationId xmlns:a16="http://schemas.microsoft.com/office/drawing/2014/main" id="{3D20FEC0-83F9-499E-B4A6-6E7354D473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5486400"/>
            <a:ext cx="9220200" cy="1905000"/>
          </a:xfrm>
        </p:spPr>
        <p:txBody>
          <a:bodyPr/>
          <a:lstStyle/>
          <a:p>
            <a:r>
              <a:rPr lang="en-US" altLang="en-US" sz="2800" dirty="0">
                <a:solidFill>
                  <a:schemeClr val="tx2">
                    <a:lumMod val="10000"/>
                  </a:schemeClr>
                </a:solidFill>
              </a:rPr>
              <a:t>Broadleaf leaf veins</a:t>
            </a:r>
            <a:r>
              <a:rPr lang="en-US" altLang="en-US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altLang="en-US" sz="1800" dirty="0">
                <a:solidFill>
                  <a:schemeClr val="tx2">
                    <a:lumMod val="10000"/>
                  </a:schemeClr>
                </a:solidFill>
              </a:rPr>
              <a:t>(netted)</a:t>
            </a:r>
            <a:r>
              <a:rPr lang="en-US" altLang="en-US" dirty="0">
                <a:solidFill>
                  <a:schemeClr val="tx2">
                    <a:lumMod val="10000"/>
                  </a:schemeClr>
                </a:solidFill>
              </a:rPr>
              <a:t>   vs   </a:t>
            </a:r>
            <a:r>
              <a:rPr lang="en-US" altLang="en-US" sz="2800" dirty="0">
                <a:solidFill>
                  <a:schemeClr val="tx2">
                    <a:lumMod val="10000"/>
                  </a:schemeClr>
                </a:solidFill>
              </a:rPr>
              <a:t>grass leaf veins</a:t>
            </a:r>
            <a:r>
              <a:rPr lang="en-US" altLang="en-US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altLang="en-US" sz="1800" dirty="0">
                <a:solidFill>
                  <a:schemeClr val="tx2">
                    <a:lumMod val="10000"/>
                  </a:schemeClr>
                </a:solidFill>
              </a:rPr>
              <a:t>(parallel)</a:t>
            </a:r>
          </a:p>
        </p:txBody>
      </p:sp>
      <p:pic>
        <p:nvPicPr>
          <p:cNvPr id="14340" name="Picture 5" descr="broadleaf plant veins">
            <a:extLst>
              <a:ext uri="{FF2B5EF4-FFF2-40B4-BE49-F238E27FC236}">
                <a16:creationId xmlns:a16="http://schemas.microsoft.com/office/drawing/2014/main" id="{F08E130F-6167-42AB-934C-0A6D4F91C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47800"/>
            <a:ext cx="46736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6" descr="grass leaf veins">
            <a:extLst>
              <a:ext uri="{FF2B5EF4-FFF2-40B4-BE49-F238E27FC236}">
                <a16:creationId xmlns:a16="http://schemas.microsoft.com/office/drawing/2014/main" id="{5CA81B59-B03A-4667-8E97-2C8623A3E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187450"/>
            <a:ext cx="2514600" cy="376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E04386F5-02A1-4384-ACD6-2452051F9A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2438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/>
              <a:t>Annuals?</a:t>
            </a:r>
            <a:br>
              <a:rPr lang="en-US" sz="6000" b="1" dirty="0"/>
            </a:br>
            <a:r>
              <a:rPr lang="en-US" sz="6000" b="1" dirty="0"/>
              <a:t>Perennials?</a:t>
            </a:r>
            <a:br>
              <a:rPr lang="en-US" sz="6000" b="1" dirty="0"/>
            </a:br>
            <a:endParaRPr lang="en-US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>
            <a:extLst>
              <a:ext uri="{FF2B5EF4-FFF2-40B4-BE49-F238E27FC236}">
                <a16:creationId xmlns:a16="http://schemas.microsoft.com/office/drawing/2014/main" id="{E6203A62-963B-4295-9091-9287A19F9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152400"/>
            <a:ext cx="533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 dirty="0">
                <a:solidFill>
                  <a:schemeClr val="tx2">
                    <a:lumMod val="10000"/>
                  </a:schemeClr>
                </a:solidFill>
              </a:rPr>
              <a:t>Types of Weeds</a:t>
            </a:r>
          </a:p>
        </p:txBody>
      </p:sp>
      <p:sp>
        <p:nvSpPr>
          <p:cNvPr id="273411" name="Rectangle 3">
            <a:extLst>
              <a:ext uri="{FF2B5EF4-FFF2-40B4-BE49-F238E27FC236}">
                <a16:creationId xmlns:a16="http://schemas.microsoft.com/office/drawing/2014/main" id="{39309031-FCA4-4031-BDC4-BD19025BB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r>
              <a:rPr lang="en-US" sz="26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Annual and perennial summer weeds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26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r>
              <a:rPr lang="en-US" sz="26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Annual and perennial winter weeds</a:t>
            </a:r>
            <a:r>
              <a:rPr lang="en-US" sz="28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32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3200" b="1" dirty="0">
              <a:solidFill>
                <a:srgbClr val="FFFFFF"/>
              </a:solidFill>
            </a:endParaRPr>
          </a:p>
        </p:txBody>
      </p:sp>
      <p:pic>
        <p:nvPicPr>
          <p:cNvPr id="16388" name="Picture 4" descr="burweed">
            <a:extLst>
              <a:ext uri="{FF2B5EF4-FFF2-40B4-BE49-F238E27FC236}">
                <a16:creationId xmlns:a16="http://schemas.microsoft.com/office/drawing/2014/main" id="{4ED232CD-0208-49D3-AE0D-49DF2820A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876800"/>
            <a:ext cx="2057400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Virginia buttonweed">
            <a:extLst>
              <a:ext uri="{FF2B5EF4-FFF2-40B4-BE49-F238E27FC236}">
                <a16:creationId xmlns:a16="http://schemas.microsoft.com/office/drawing/2014/main" id="{C172CB8D-7AF2-414A-855F-EC2EE2C7C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905001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 descr="goosegrass">
            <a:extLst>
              <a:ext uri="{FF2B5EF4-FFF2-40B4-BE49-F238E27FC236}">
                <a16:creationId xmlns:a16="http://schemas.microsoft.com/office/drawing/2014/main" id="{D6F2F7F5-E621-49A5-8CBD-A712E7460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905000"/>
            <a:ext cx="1676400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7">
            <a:extLst>
              <a:ext uri="{FF2B5EF4-FFF2-40B4-BE49-F238E27FC236}">
                <a16:creationId xmlns:a16="http://schemas.microsoft.com/office/drawing/2014/main" id="{B3A2F5F4-C727-4294-8B1A-F341D4E90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3581400"/>
            <a:ext cx="1752600" cy="336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600" b="1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</a:rPr>
              <a:t>Goosegrass (a)</a:t>
            </a:r>
          </a:p>
        </p:txBody>
      </p:sp>
      <p:sp>
        <p:nvSpPr>
          <p:cNvPr id="16392" name="Rectangle 8">
            <a:extLst>
              <a:ext uri="{FF2B5EF4-FFF2-40B4-BE49-F238E27FC236}">
                <a16:creationId xmlns:a16="http://schemas.microsoft.com/office/drawing/2014/main" id="{B31CF68C-8626-4632-9E46-8A8969A9B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3505200"/>
            <a:ext cx="2514600" cy="336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</a:rPr>
              <a:t>Virginia buttonweed (p)</a:t>
            </a:r>
          </a:p>
        </p:txBody>
      </p:sp>
      <p:sp>
        <p:nvSpPr>
          <p:cNvPr id="16393" name="Text Box 9">
            <a:extLst>
              <a:ext uri="{FF2B5EF4-FFF2-40B4-BE49-F238E27FC236}">
                <a16:creationId xmlns:a16="http://schemas.microsoft.com/office/drawing/2014/main" id="{B2625B8A-2118-415F-AB11-03369A3089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6324600"/>
            <a:ext cx="1600200" cy="336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600" b="1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</a:rPr>
              <a:t>Burweed (a)</a:t>
            </a:r>
          </a:p>
        </p:txBody>
      </p:sp>
      <p:pic>
        <p:nvPicPr>
          <p:cNvPr id="16394" name="Picture 10" descr="crabgrass 2">
            <a:extLst>
              <a:ext uri="{FF2B5EF4-FFF2-40B4-BE49-F238E27FC236}">
                <a16:creationId xmlns:a16="http://schemas.microsoft.com/office/drawing/2014/main" id="{E1F44220-206D-40E8-BD3D-E60815E15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05001"/>
            <a:ext cx="1905000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5" name="Text Box 11">
            <a:extLst>
              <a:ext uri="{FF2B5EF4-FFF2-40B4-BE49-F238E27FC236}">
                <a16:creationId xmlns:a16="http://schemas.microsoft.com/office/drawing/2014/main" id="{DB071C70-32B3-4491-943B-1587E21FC3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3581400"/>
            <a:ext cx="1752600" cy="336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6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</a:rPr>
              <a:t>Crabgrass (a)</a:t>
            </a:r>
          </a:p>
        </p:txBody>
      </p:sp>
      <p:pic>
        <p:nvPicPr>
          <p:cNvPr id="16396" name="Picture 12" descr="annual bluegrass">
            <a:extLst>
              <a:ext uri="{FF2B5EF4-FFF2-40B4-BE49-F238E27FC236}">
                <a16:creationId xmlns:a16="http://schemas.microsoft.com/office/drawing/2014/main" id="{71363BD8-9CBA-4539-BFE6-8E5CDDB3F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857750"/>
            <a:ext cx="17526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7" name="Text Box 13">
            <a:extLst>
              <a:ext uri="{FF2B5EF4-FFF2-40B4-BE49-F238E27FC236}">
                <a16:creationId xmlns:a16="http://schemas.microsoft.com/office/drawing/2014/main" id="{AB5EFF15-AB81-4379-A1BC-8B59B1E140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6248401"/>
            <a:ext cx="1752600" cy="581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600" b="1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</a:rPr>
              <a:t>Annual bluegrass (a)</a:t>
            </a:r>
          </a:p>
        </p:txBody>
      </p:sp>
      <p:pic>
        <p:nvPicPr>
          <p:cNvPr id="16398" name="Picture 14" descr="dandelion">
            <a:extLst>
              <a:ext uri="{FF2B5EF4-FFF2-40B4-BE49-F238E27FC236}">
                <a16:creationId xmlns:a16="http://schemas.microsoft.com/office/drawing/2014/main" id="{C5BF0874-94DD-44C6-A4EF-33288AB57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857750"/>
            <a:ext cx="20574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9" name="Text Box 15">
            <a:extLst>
              <a:ext uri="{FF2B5EF4-FFF2-40B4-BE49-F238E27FC236}">
                <a16:creationId xmlns:a16="http://schemas.microsoft.com/office/drawing/2014/main" id="{BE7C91C0-6979-4C85-AB4D-1D3DFBC52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6400800"/>
            <a:ext cx="1600200" cy="336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600" b="1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</a:rPr>
              <a:t>dandelion (p)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B461613-5D86-4D52-8BE3-0286A1D3E1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2438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/>
              <a:t>Methods of Weed Control</a:t>
            </a:r>
            <a:endParaRPr lang="en-US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23BB8361-847D-467F-B905-276A3B833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 dirty="0">
                <a:solidFill>
                  <a:schemeClr val="tx2">
                    <a:lumMod val="10000"/>
                  </a:schemeClr>
                </a:solidFill>
              </a:rPr>
              <a:t>Options for Weed Control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2E67DCF1-3E27-423E-9DF6-267531656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255642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Use Mulch to block weeds and prevent them from germinating.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Physical removal</a:t>
            </a:r>
          </a:p>
          <a:p>
            <a:pPr lvl="2" eaLnBrk="1" hangingPunct="1">
              <a:spcBef>
                <a:spcPct val="20000"/>
              </a:spcBef>
              <a:buClr>
                <a:srgbClr val="CC3300"/>
              </a:buClr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Hand pulling</a:t>
            </a:r>
          </a:p>
          <a:p>
            <a:pPr lvl="2" eaLnBrk="1" hangingPunct="1">
              <a:spcBef>
                <a:spcPct val="20000"/>
              </a:spcBef>
              <a:buClr>
                <a:srgbClr val="CC3300"/>
              </a:buClr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Hoeing</a:t>
            </a:r>
          </a:p>
          <a:p>
            <a:pPr lvl="2" eaLnBrk="1" hangingPunct="1">
              <a:spcBef>
                <a:spcPct val="20000"/>
              </a:spcBef>
              <a:buClr>
                <a:srgbClr val="CC3300"/>
              </a:buClr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Other weed pulling gadgets</a:t>
            </a:r>
          </a:p>
          <a:p>
            <a:pPr lvl="2" eaLnBrk="1" hangingPunct="1">
              <a:spcBef>
                <a:spcPct val="20000"/>
              </a:spcBef>
              <a:buClr>
                <a:srgbClr val="CC3300"/>
              </a:buClr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Tilling</a:t>
            </a:r>
          </a:p>
          <a:p>
            <a:pPr marL="457200" indent="-457200" eaLnBrk="1" hangingPunct="1">
              <a:spcBef>
                <a:spcPct val="20000"/>
              </a:spcBef>
              <a:buClr>
                <a:srgbClr val="CC3300"/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Herbicides</a:t>
            </a:r>
          </a:p>
          <a:p>
            <a:pPr marL="914400" lvl="1" indent="-457200" eaLnBrk="1" hangingPunct="1">
              <a:spcBef>
                <a:spcPct val="20000"/>
              </a:spcBef>
              <a:buClr>
                <a:srgbClr val="CC3300"/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Pre and Post Emergent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32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3" name="Picture 2" descr="Mechanical weeder">
            <a:extLst>
              <a:ext uri="{FF2B5EF4-FFF2-40B4-BE49-F238E27FC236}">
                <a16:creationId xmlns:a16="http://schemas.microsoft.com/office/drawing/2014/main" id="{6319FF16-067B-40C1-AAE7-3A756C9D56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87885">
            <a:off x="8897979" y="179413"/>
            <a:ext cx="1884556" cy="3657600"/>
          </a:xfrm>
          <a:prstGeom prst="rect">
            <a:avLst/>
          </a:prstGeom>
        </p:spPr>
      </p:pic>
      <p:pic>
        <p:nvPicPr>
          <p:cNvPr id="5" name="Picture 4" descr="Mechanical weeder withe weed.">
            <a:extLst>
              <a:ext uri="{FF2B5EF4-FFF2-40B4-BE49-F238E27FC236}">
                <a16:creationId xmlns:a16="http://schemas.microsoft.com/office/drawing/2014/main" id="{7406ED3B-0ACA-4F95-B9CC-AA321DF7E3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0" y="3853692"/>
            <a:ext cx="3288386" cy="29479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1FED2D-C935-4A26-93D3-D926F4BB8AD9}"/>
              </a:ext>
            </a:extLst>
          </p:cNvPr>
          <p:cNvSpPr txBox="1"/>
          <p:nvPr/>
        </p:nvSpPr>
        <p:spPr>
          <a:xfrm>
            <a:off x="9753600" y="2653362"/>
            <a:ext cx="24384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There are plenty of weed pulling gadgets available.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>
            <a:extLst>
              <a:ext uri="{FF2B5EF4-FFF2-40B4-BE49-F238E27FC236}">
                <a16:creationId xmlns:a16="http://schemas.microsoft.com/office/drawing/2014/main" id="{37D2437E-67FF-4CD9-972D-C02F32FC8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1981200"/>
            <a:ext cx="8077200" cy="1905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Weed Management Options - Mulch</a:t>
            </a:r>
          </a:p>
        </p:txBody>
      </p:sp>
      <p:sp>
        <p:nvSpPr>
          <p:cNvPr id="348163" name="Rectangle 3">
            <a:extLst>
              <a:ext uri="{FF2B5EF4-FFF2-40B4-BE49-F238E27FC236}">
                <a16:creationId xmlns:a16="http://schemas.microsoft.com/office/drawing/2014/main" id="{24A5B5AE-1AA9-4751-9C7E-7DDA4C4A6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1738" y="2743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4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>
            <a:extLst>
              <a:ext uri="{FF2B5EF4-FFF2-40B4-BE49-F238E27FC236}">
                <a16:creationId xmlns:a16="http://schemas.microsoft.com/office/drawing/2014/main" id="{C66F660D-6CB6-4E95-9898-1594790118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8001000" cy="13716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Mulch – 2 weed management purposes</a:t>
            </a:r>
          </a:p>
        </p:txBody>
      </p:sp>
      <p:sp>
        <p:nvSpPr>
          <p:cNvPr id="388099" name="Rectangle 3">
            <a:extLst>
              <a:ext uri="{FF2B5EF4-FFF2-40B4-BE49-F238E27FC236}">
                <a16:creationId xmlns:a16="http://schemas.microsoft.com/office/drawing/2014/main" id="{1C254109-5FDD-4590-AFA5-80CC0B017AB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4734" y="1981200"/>
            <a:ext cx="5410200" cy="3352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Physical barrier to emerging seedling</a:t>
            </a:r>
          </a:p>
          <a:p>
            <a:pPr marL="0" indent="0" eaLnBrk="1" hangingPunct="1">
              <a:lnSpc>
                <a:spcPct val="90000"/>
              </a:lnSpc>
              <a:buClr>
                <a:srgbClr val="FF9900"/>
              </a:buClr>
              <a:buNone/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Blocks sunlight – several weeds need sunlight for germination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3" name="Picture 2" descr="Man spreading mulch in a garden">
            <a:extLst>
              <a:ext uri="{FF2B5EF4-FFF2-40B4-BE49-F238E27FC236}">
                <a16:creationId xmlns:a16="http://schemas.microsoft.com/office/drawing/2014/main" id="{E950D1A2-4F61-48DA-B24E-DF3956E51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1556" y="1828800"/>
            <a:ext cx="6395710" cy="441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57C2DC-9F11-49C0-B33B-5EE846CA09FC}"/>
              </a:ext>
            </a:extLst>
          </p:cNvPr>
          <p:cNvSpPr txBox="1"/>
          <p:nvPr/>
        </p:nvSpPr>
        <p:spPr>
          <a:xfrm>
            <a:off x="5604934" y="6248400"/>
            <a:ext cx="6434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Chris Dunaway spreads cypress leaves as mulch.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>
            <a:extLst>
              <a:ext uri="{FF2B5EF4-FFF2-40B4-BE49-F238E27FC236}">
                <a16:creationId xmlns:a16="http://schemas.microsoft.com/office/drawing/2014/main" id="{C863FAB1-BFB8-4EC4-A356-F468FBE5A5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8001000" cy="13716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Mulch – information</a:t>
            </a:r>
          </a:p>
        </p:txBody>
      </p:sp>
      <p:sp>
        <p:nvSpPr>
          <p:cNvPr id="390147" name="Rectangle 3">
            <a:extLst>
              <a:ext uri="{FF2B5EF4-FFF2-40B4-BE49-F238E27FC236}">
                <a16:creationId xmlns:a16="http://schemas.microsoft.com/office/drawing/2014/main" id="{FCE18ADC-CE80-4D26-BD71-9495A77D15E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133600" y="1981200"/>
            <a:ext cx="8077200" cy="4724400"/>
          </a:xfrm>
        </p:spPr>
        <p:txBody>
          <a:bodyPr numCol="1"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Many options available</a:t>
            </a:r>
          </a:p>
          <a:p>
            <a:pPr lvl="1"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Pine Straw</a:t>
            </a:r>
          </a:p>
          <a:p>
            <a:pPr lvl="1"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Shredded Leaves</a:t>
            </a:r>
          </a:p>
          <a:p>
            <a:pPr lvl="1"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Shredded pine Bark</a:t>
            </a:r>
          </a:p>
          <a:p>
            <a:pPr lvl="1"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Cypress Tree Leaves</a:t>
            </a:r>
          </a:p>
          <a:p>
            <a:pPr lvl="1"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Plus More…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Shredded bark, pine straw are better than large wood chips 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Reapply mulch periodically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Check your mulch source -  could be weed seeds in mulch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Don’t expect perennial plant control</a:t>
            </a:r>
            <a:endParaRPr lang="en-US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0397E1B2-EB81-4C69-82CF-B1ABD5CF4A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2438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/>
              <a:t>Brief Herbicide School Session</a:t>
            </a:r>
            <a:endParaRPr 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>
            <a:extLst>
              <a:ext uri="{FF2B5EF4-FFF2-40B4-BE49-F238E27FC236}">
                <a16:creationId xmlns:a16="http://schemas.microsoft.com/office/drawing/2014/main" id="{9A17C3B1-0D29-4DAC-B7B5-E309886191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2438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Weed Basics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75E9D2C6-961C-457E-B041-6F3CF56363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3600" y="762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/>
              <a:t>What is an herbicide?</a:t>
            </a:r>
            <a:endParaRPr lang="en-US" b="1" dirty="0"/>
          </a:p>
        </p:txBody>
      </p:sp>
      <p:sp>
        <p:nvSpPr>
          <p:cNvPr id="34819" name="Text Box 3">
            <a:extLst>
              <a:ext uri="{FF2B5EF4-FFF2-40B4-BE49-F238E27FC236}">
                <a16:creationId xmlns:a16="http://schemas.microsoft.com/office/drawing/2014/main" id="{1F90284E-8880-4272-8AE9-5CEC3BCD4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2819400"/>
            <a:ext cx="807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A chemical which injures or kills a plant.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0529EC3D-2806-411D-9B5B-6A36B3AC9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>
                <a:solidFill>
                  <a:schemeClr val="tx2">
                    <a:lumMod val="10000"/>
                  </a:schemeClr>
                </a:solidFill>
              </a:rPr>
              <a:t>Definitions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1EC2B30B-1B54-4BBB-A732-A41F48280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524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Active ingredient – molecule that provides herbicidal action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A50021"/>
              </a:buClr>
              <a:buFontTx/>
              <a:buChar char="–"/>
              <a:defRPr/>
            </a:pPr>
            <a:r>
              <a:rPr lang="en-US" sz="2200" b="1" dirty="0">
                <a:solidFill>
                  <a:schemeClr val="tx2">
                    <a:lumMod val="10000"/>
                  </a:schemeClr>
                </a:solidFill>
              </a:rPr>
              <a:t>Glyphosate – Roundup, Eraser </a:t>
            </a:r>
            <a:r>
              <a:rPr lang="en-US" sz="2200" b="1" dirty="0" err="1">
                <a:solidFill>
                  <a:schemeClr val="tx2">
                    <a:lumMod val="10000"/>
                  </a:schemeClr>
                </a:solidFill>
              </a:rPr>
              <a:t>etc</a:t>
            </a:r>
            <a:endParaRPr lang="en-US" sz="2200" b="1" dirty="0">
              <a:solidFill>
                <a:schemeClr val="tx2">
                  <a:lumMod val="10000"/>
                </a:schemeClr>
              </a:solidFill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A50021"/>
              </a:buClr>
              <a:buFontTx/>
              <a:buChar char="–"/>
              <a:defRPr/>
            </a:pPr>
            <a:r>
              <a:rPr lang="en-US" sz="2200" b="1" dirty="0">
                <a:solidFill>
                  <a:schemeClr val="tx2">
                    <a:lumMod val="10000"/>
                  </a:schemeClr>
                </a:solidFill>
              </a:rPr>
              <a:t>Trifluralin  – some versions of Preen, </a:t>
            </a:r>
            <a:r>
              <a:rPr lang="en-US" sz="2200" b="1" dirty="0" err="1">
                <a:solidFill>
                  <a:schemeClr val="tx2">
                    <a:lumMod val="10000"/>
                  </a:schemeClr>
                </a:solidFill>
              </a:rPr>
              <a:t>Treflan</a:t>
            </a:r>
            <a:endParaRPr lang="en-US" sz="22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buFontTx/>
              <a:buChar char="•"/>
              <a:defRPr/>
            </a:pPr>
            <a:endParaRPr lang="en-US" sz="22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Mode of action – physiological process that leads to negative plant effects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A50021"/>
              </a:buClr>
              <a:buFontTx/>
              <a:buChar char="–"/>
              <a:defRPr/>
            </a:pPr>
            <a:r>
              <a:rPr lang="en-US" sz="2200" b="1" dirty="0">
                <a:solidFill>
                  <a:schemeClr val="tx2">
                    <a:lumMod val="10000"/>
                  </a:schemeClr>
                </a:solidFill>
              </a:rPr>
              <a:t>Photosynthesis inhibitor - Atrazine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A50021"/>
              </a:buClr>
              <a:buFontTx/>
              <a:buChar char="–"/>
              <a:defRPr/>
            </a:pPr>
            <a:r>
              <a:rPr lang="en-US" sz="2200" b="1" dirty="0">
                <a:solidFill>
                  <a:schemeClr val="tx2">
                    <a:lumMod val="10000"/>
                  </a:schemeClr>
                </a:solidFill>
              </a:rPr>
              <a:t>Mitosis disruptor – Preen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A50021"/>
              </a:buClr>
              <a:buFontTx/>
              <a:buChar char="–"/>
              <a:defRPr/>
            </a:pPr>
            <a:r>
              <a:rPr lang="en-US" sz="2200" b="1" dirty="0">
                <a:solidFill>
                  <a:schemeClr val="tx2">
                    <a:lumMod val="10000"/>
                  </a:schemeClr>
                </a:solidFill>
              </a:rPr>
              <a:t>Amino acid production disrupted - Roundup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4D6B2E5-3AE1-427E-AAA1-EAC6C22178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3600" y="2590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/>
              <a:t>Preemergence? Postemergence?</a:t>
            </a:r>
            <a:endParaRPr lang="en-US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F036C8CC-4F2A-4496-AC99-E7CCA41E14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 u="sng">
                <a:solidFill>
                  <a:schemeClr val="tx2">
                    <a:lumMod val="10000"/>
                  </a:schemeClr>
                </a:solidFill>
              </a:rPr>
              <a:t>Types of Herbicides</a:t>
            </a:r>
            <a:endParaRPr lang="en-US" sz="4400" b="1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A70F9635-D2F8-4351-B80B-BC41E2DC8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Preemergence – Weed preventor/residual herbicides – controls weeds before you see them.</a:t>
            </a:r>
          </a:p>
          <a:p>
            <a:pPr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32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Postemergence – kills weeds that are actively growing.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8DA2AFF6-4B94-4206-8FF0-F595D4C8D3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3600" y="2590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/>
              <a:t>Preemergence Herbicide Information </a:t>
            </a:r>
            <a:endParaRPr lang="en-US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3357F919-3B9B-40BD-A619-A2D3AF385F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3600" y="2590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/>
              <a:t>PRE herbicides are available for the lawn and flower bed</a:t>
            </a:r>
            <a:endParaRPr lang="en-US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4C76A753-E59F-4C35-8E16-20236C8B96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57400" y="304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>
                <a:solidFill>
                  <a:schemeClr val="tx2">
                    <a:lumMod val="10000"/>
                  </a:schemeClr>
                </a:solidFill>
              </a:rPr>
              <a:t>Effective Preemergence Application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526575D4-2EA1-4533-984E-10B584FFE1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905000"/>
            <a:ext cx="7772400" cy="4114800"/>
          </a:xfrm>
        </p:spPr>
        <p:txBody>
          <a:bodyPr/>
          <a:lstStyle/>
          <a:p>
            <a:pPr eaLnBrk="1" hangingPunct="1">
              <a:buClr>
                <a:srgbClr val="A50021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Apply before weeds germinate</a:t>
            </a:r>
          </a:p>
          <a:p>
            <a:pPr marL="0" indent="0" eaLnBrk="1" hangingPunct="1">
              <a:buClr>
                <a:srgbClr val="A50021"/>
              </a:buClr>
              <a:buNone/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A50021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Adequate rainfall or irrigation is needed</a:t>
            </a:r>
          </a:p>
          <a:p>
            <a:pPr marL="0" indent="0" eaLnBrk="1" hangingPunct="1">
              <a:buClr>
                <a:srgbClr val="A50021"/>
              </a:buClr>
              <a:buNone/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A50021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Do not expect all season control - reapply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9B497195-581B-42CC-A552-C3F1B48FA3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57400" y="304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>
                <a:solidFill>
                  <a:schemeClr val="tx2">
                    <a:lumMod val="10000"/>
                  </a:schemeClr>
                </a:solidFill>
              </a:rPr>
              <a:t>How do preemergence herbicides work?</a:t>
            </a: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DB772F56-3DAC-4B0C-A065-B19C8BB5DBF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828800"/>
            <a:ext cx="7772400" cy="1828800"/>
          </a:xfrm>
        </p:spPr>
        <p:txBody>
          <a:bodyPr/>
          <a:lstStyle/>
          <a:p>
            <a:pPr eaLnBrk="1" hangingPunct="1"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en-US" sz="4400" b="1">
                <a:solidFill>
                  <a:schemeClr val="tx2">
                    <a:lumMod val="10000"/>
                  </a:schemeClr>
                </a:solidFill>
              </a:rPr>
              <a:t>Herbicides provide a barrier at or just below soil surface</a:t>
            </a:r>
          </a:p>
          <a:p>
            <a:pPr eaLnBrk="1" hangingPunct="1">
              <a:buClr>
                <a:srgbClr val="A50021"/>
              </a:buClr>
              <a:defRPr/>
            </a:pPr>
            <a:endParaRPr lang="en-US" sz="4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Clr>
                <a:srgbClr val="A50021"/>
              </a:buClr>
              <a:defRPr/>
            </a:pPr>
            <a:endParaRPr 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Clr>
                <a:srgbClr val="A50021"/>
              </a:buClr>
              <a:defRPr/>
            </a:pPr>
            <a:endParaRPr 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Clr>
                <a:srgbClr val="A50021"/>
              </a:buClr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Picture 2" descr="graphic illustrating the activity zone of pre-emergent herbicides.">
            <a:extLst>
              <a:ext uri="{FF2B5EF4-FFF2-40B4-BE49-F238E27FC236}">
                <a16:creationId xmlns:a16="http://schemas.microsoft.com/office/drawing/2014/main" id="{5EC8ACFC-8521-44EE-B88D-9DAD8C7E5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208" y="3429000"/>
            <a:ext cx="7931583" cy="326164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BF809B-351B-44C7-8D21-F7AFDA11BE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14600" y="6019800"/>
            <a:ext cx="533400" cy="381000"/>
          </a:xfrm>
          <a:prstGeom prst="rect">
            <a:avLst/>
          </a:prstGeom>
          <a:solidFill>
            <a:srgbClr val="B5BB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F6AA1D73-8E5A-4D4C-B840-4AB457363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-76200"/>
            <a:ext cx="77724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schemeClr val="tx2">
                    <a:lumMod val="10000"/>
                  </a:schemeClr>
                </a:solidFill>
              </a:rPr>
              <a:t>When Should I Apply Preemergence Herbicides in My Garden?</a:t>
            </a:r>
          </a:p>
          <a:p>
            <a:pPr algn="ctr" eaLnBrk="1" hangingPunct="1">
              <a:defRPr/>
            </a:pPr>
            <a:endParaRPr lang="en-US" sz="5400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3D8386B4-8B3B-44D2-B995-64960D2FE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1738" y="2743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4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B4421E-3EC4-4CF4-9800-0CCA28EA37C2}"/>
              </a:ext>
            </a:extLst>
          </p:cNvPr>
          <p:cNvSpPr txBox="1"/>
          <p:nvPr/>
        </p:nvSpPr>
        <p:spPr>
          <a:xfrm>
            <a:off x="533400" y="1905506"/>
            <a:ext cx="11125200" cy="3175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spcAft>
                <a:spcPts val="5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4800" dirty="0">
                <a:solidFill>
                  <a:schemeClr val="tx2">
                    <a:lumMod val="10000"/>
                  </a:schemeClr>
                </a:solidFill>
              </a:rPr>
              <a:t>Apply to the surface of the garden soil after the bed is prepared for planting.</a:t>
            </a:r>
          </a:p>
          <a:p>
            <a:pPr marL="914400" indent="-914400">
              <a:spcAft>
                <a:spcPts val="5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4800" dirty="0">
                <a:solidFill>
                  <a:schemeClr val="tx2">
                    <a:lumMod val="10000"/>
                  </a:schemeClr>
                </a:solidFill>
              </a:rPr>
              <a:t>Apply before spreading mulch.</a:t>
            </a:r>
          </a:p>
          <a:p>
            <a:pPr marL="914400" indent="-914400">
              <a:spcAft>
                <a:spcPts val="5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4800" dirty="0">
                <a:solidFill>
                  <a:schemeClr val="tx2">
                    <a:lumMod val="10000"/>
                  </a:schemeClr>
                </a:solidFill>
              </a:rPr>
              <a:t>Reapply according to label directions.</a:t>
            </a:r>
          </a:p>
        </p:txBody>
      </p:sp>
    </p:spTree>
    <p:extLst>
      <p:ext uri="{BB962C8B-B14F-4D97-AF65-F5344CB8AC3E}">
        <p14:creationId xmlns:p14="http://schemas.microsoft.com/office/powerpoint/2010/main" val="3631968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03C1F40-F809-4090-8180-E4683CEFB2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81200" y="4572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</a:rPr>
              <a:t>What is a Weed?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0A0C9C54-B254-4FE3-9CFC-99B431625D0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667000" y="3276600"/>
            <a:ext cx="6400800" cy="1752600"/>
          </a:xfrm>
        </p:spPr>
        <p:txBody>
          <a:bodyPr/>
          <a:lstStyle/>
          <a:p>
            <a:pPr eaLnBrk="1" hangingPunct="1">
              <a:buClr>
                <a:srgbClr val="CC3300"/>
              </a:buClr>
              <a:buFont typeface="Wingdings" pitchFamily="2" charset="2"/>
              <a:buChar char="ü"/>
              <a:defRPr/>
            </a:pPr>
            <a:r>
              <a:rPr lang="en-US" sz="5400" b="1" i="1" dirty="0">
                <a:solidFill>
                  <a:schemeClr val="tx2">
                    <a:lumMod val="10000"/>
                  </a:schemeClr>
                </a:solidFill>
              </a:rPr>
              <a:t>A plant growing out of place</a:t>
            </a:r>
          </a:p>
          <a:p>
            <a:pPr eaLnBrk="1" hangingPunct="1">
              <a:defRPr/>
            </a:pPr>
            <a:endParaRPr lang="en-US" sz="5400" b="1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3D73F00-F71F-43EC-B564-2451E1BD7FC0}"/>
              </a:ext>
            </a:extLst>
          </p:cNvPr>
          <p:cNvSpPr txBox="1"/>
          <p:nvPr/>
        </p:nvSpPr>
        <p:spPr>
          <a:xfrm>
            <a:off x="0" y="1219200"/>
            <a:ext cx="1219200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indent="-9144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6000" dirty="0">
                <a:solidFill>
                  <a:schemeClr val="tx2">
                    <a:lumMod val="10000"/>
                  </a:schemeClr>
                </a:solidFill>
              </a:rPr>
              <a:t>Do not use Pre-emergent herbicides in areas where crops will be direct seeded into the garden. </a:t>
            </a:r>
          </a:p>
          <a:p>
            <a:pPr marL="1371600" lvl="1" indent="-9144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6000" dirty="0">
                <a:solidFill>
                  <a:schemeClr val="tx2">
                    <a:lumMod val="10000"/>
                  </a:schemeClr>
                </a:solidFill>
              </a:rPr>
              <a:t>You may apply them after the crops have germinated.</a:t>
            </a:r>
          </a:p>
        </p:txBody>
      </p:sp>
    </p:spTree>
    <p:extLst>
      <p:ext uri="{BB962C8B-B14F-4D97-AF65-F5344CB8AC3E}">
        <p14:creationId xmlns:p14="http://schemas.microsoft.com/office/powerpoint/2010/main" val="22559659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11D4A7B5-AC93-454F-8DEF-AF303E76A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667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schemeClr val="tx2">
                    <a:lumMod val="10000"/>
                  </a:schemeClr>
                </a:solidFill>
              </a:rPr>
              <a:t>Postemergence Herbicides</a:t>
            </a: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70B16354-93B4-41F6-A845-72F98D278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1738" y="2743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4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2">
            <a:extLst>
              <a:ext uri="{FF2B5EF4-FFF2-40B4-BE49-F238E27FC236}">
                <a16:creationId xmlns:a16="http://schemas.microsoft.com/office/drawing/2014/main" id="{7B0E2337-1B39-4D7B-BBF2-03922D905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>
                <a:solidFill>
                  <a:schemeClr val="tx2">
                    <a:lumMod val="10000"/>
                  </a:schemeClr>
                </a:solidFill>
              </a:rPr>
              <a:t>Types of Herbicides</a:t>
            </a:r>
          </a:p>
        </p:txBody>
      </p:sp>
      <p:sp>
        <p:nvSpPr>
          <p:cNvPr id="354307" name="Rectangle 3">
            <a:extLst>
              <a:ext uri="{FF2B5EF4-FFF2-40B4-BE49-F238E27FC236}">
                <a16:creationId xmlns:a16="http://schemas.microsoft.com/office/drawing/2014/main" id="{7FFE4378-9495-421D-BD0B-49AA628DE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524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Nonselective – kills everything - Roundup, Finale</a:t>
            </a:r>
          </a:p>
          <a:p>
            <a:pPr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32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Selective – controls certain plants and releases other species – Weed-B-Gone, Vantage, Atrazine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>
            <a:extLst>
              <a:ext uri="{FF2B5EF4-FFF2-40B4-BE49-F238E27FC236}">
                <a16:creationId xmlns:a16="http://schemas.microsoft.com/office/drawing/2014/main" id="{042B3F45-9470-4A11-89CF-9F2802D64B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>
                <a:solidFill>
                  <a:schemeClr val="tx2">
                    <a:lumMod val="10000"/>
                  </a:schemeClr>
                </a:solidFill>
              </a:rPr>
              <a:t>What determines selectivity?</a:t>
            </a:r>
          </a:p>
        </p:txBody>
      </p:sp>
      <p:sp>
        <p:nvSpPr>
          <p:cNvPr id="355331" name="Rectangle 3">
            <a:extLst>
              <a:ext uri="{FF2B5EF4-FFF2-40B4-BE49-F238E27FC236}">
                <a16:creationId xmlns:a16="http://schemas.microsoft.com/office/drawing/2014/main" id="{78B9A949-D19E-4DA8-89D7-CD807DA4D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1143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Time of application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32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Rate of application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32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Chemical, biochemical, morphological or physiological differences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3200" b="1" dirty="0">
              <a:solidFill>
                <a:schemeClr val="tx2">
                  <a:lumMod val="10000"/>
                </a:schemeClr>
              </a:solidFill>
            </a:endParaRPr>
          </a:p>
          <a:p>
            <a:pPr marL="457200" indent="-457200" eaLnBrk="1" hangingPunct="1">
              <a:spcBef>
                <a:spcPct val="20000"/>
              </a:spcBef>
              <a:buClr>
                <a:srgbClr val="CC3300"/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Knowledge of when and how to use herbicides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32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CC3300"/>
              </a:buClr>
              <a:buFontTx/>
              <a:buChar char="•"/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>
            <a:extLst>
              <a:ext uri="{FF2B5EF4-FFF2-40B4-BE49-F238E27FC236}">
                <a16:creationId xmlns:a16="http://schemas.microsoft.com/office/drawing/2014/main" id="{0E5EE57A-50A0-4981-9457-7CB490283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>
                <a:solidFill>
                  <a:schemeClr val="tx2">
                    <a:lumMod val="10000"/>
                  </a:schemeClr>
                </a:solidFill>
              </a:rPr>
              <a:t>Types of Herbicides</a:t>
            </a:r>
          </a:p>
        </p:txBody>
      </p:sp>
      <p:sp>
        <p:nvSpPr>
          <p:cNvPr id="356355" name="Rectangle 3">
            <a:extLst>
              <a:ext uri="{FF2B5EF4-FFF2-40B4-BE49-F238E27FC236}">
                <a16:creationId xmlns:a16="http://schemas.microsoft.com/office/drawing/2014/main" id="{EAB17442-C5E2-4F83-BA3C-F74A60A36D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752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buFontTx/>
              <a:buChar char="•"/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Contact – burns back what only what it hits -  </a:t>
            </a:r>
            <a:r>
              <a:rPr lang="en-US" sz="3200" b="1" dirty="0" err="1">
                <a:solidFill>
                  <a:schemeClr val="tx2">
                    <a:lumMod val="10000"/>
                  </a:schemeClr>
                </a:solidFill>
              </a:rPr>
              <a:t>Diquat</a:t>
            </a: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, Finale</a:t>
            </a:r>
          </a:p>
          <a:p>
            <a:pPr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3200" b="1" dirty="0">
              <a:solidFill>
                <a:schemeClr val="tx2">
                  <a:lumMod val="10000"/>
                </a:schemeClr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buFontTx/>
              <a:buChar char="•"/>
              <a:defRPr/>
            </a:pPr>
            <a:r>
              <a:rPr lang="en-US" sz="3200" b="1" dirty="0" err="1">
                <a:solidFill>
                  <a:schemeClr val="tx2">
                    <a:lumMod val="10000"/>
                  </a:schemeClr>
                </a:solidFill>
              </a:rPr>
              <a:t>Translocating</a:t>
            </a: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 (systemic) – move throughout plant – Weed-B-Gone, Vantage, Roundup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F48AF00B-2801-4541-9BFC-C9F6DFA6A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667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schemeClr val="tx2">
                    <a:lumMod val="10000"/>
                  </a:schemeClr>
                </a:solidFill>
              </a:rPr>
              <a:t>Postemergence Herbicide Examples</a:t>
            </a: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13651DAF-CE99-47BF-8091-AFC0731FB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1738" y="2743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4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64750487-99B0-47DB-BB51-C47B208EAA7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419600" y="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5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Roundup 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23C57207-43A6-4D5A-8F49-F93043B5454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3716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Active ingredient – glyphosate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Will kill or injure most plants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A systemic herbicide – good on perennial weeds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Totally deactivated when it hits soil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Visual symptoms in 2-4 days in growing points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Find everywhere</a:t>
            </a:r>
            <a:b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Rectangle 2">
            <a:extLst>
              <a:ext uri="{FF2B5EF4-FFF2-40B4-BE49-F238E27FC236}">
                <a16:creationId xmlns:a16="http://schemas.microsoft.com/office/drawing/2014/main" id="{78540940-D26C-404E-9C5E-0B2D4D7EAB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36800" y="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5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Weed B Gon</a:t>
            </a:r>
            <a:endParaRPr lang="en-US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61475" name="Rectangle 3">
            <a:extLst>
              <a:ext uri="{FF2B5EF4-FFF2-40B4-BE49-F238E27FC236}">
                <a16:creationId xmlns:a16="http://schemas.microsoft.com/office/drawing/2014/main" id="{4FD69E37-8F3F-4AE3-9B23-4CAB300D5E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57400" y="15240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Ortho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3 way herbicides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Low % of 2,4-D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Excellent for winter broadleaves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Rectangle 2">
            <a:extLst>
              <a:ext uri="{FF2B5EF4-FFF2-40B4-BE49-F238E27FC236}">
                <a16:creationId xmlns:a16="http://schemas.microsoft.com/office/drawing/2014/main" id="{821B9ABE-9D12-4685-9137-175972AE37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36800" y="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5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Grass B Gon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61475" name="Rectangle 3">
            <a:extLst>
              <a:ext uri="{FF2B5EF4-FFF2-40B4-BE49-F238E27FC236}">
                <a16:creationId xmlns:a16="http://schemas.microsoft.com/office/drawing/2014/main" id="{8F2729D1-8416-4F06-80BA-C1ACAA371A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57400" y="15240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Ortho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 err="1">
                <a:solidFill>
                  <a:schemeClr val="tx2">
                    <a:lumMod val="10000"/>
                  </a:schemeClr>
                </a:solidFill>
              </a:rPr>
              <a:t>Fluazifop</a:t>
            </a: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Ready to use product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Excellent for summer grasses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>
            <a:extLst>
              <a:ext uri="{FF2B5EF4-FFF2-40B4-BE49-F238E27FC236}">
                <a16:creationId xmlns:a16="http://schemas.microsoft.com/office/drawing/2014/main" id="{A3F85222-975E-447F-9407-25104B869F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098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2">
                    <a:lumMod val="10000"/>
                  </a:schemeClr>
                </a:solidFill>
              </a:rPr>
              <a:t>Homeowner Weed Killers</a:t>
            </a:r>
          </a:p>
        </p:txBody>
      </p:sp>
      <p:pic>
        <p:nvPicPr>
          <p:cNvPr id="52227" name="Picture 3" descr="Image of pesticide containers">
            <a:extLst>
              <a:ext uri="{FF2B5EF4-FFF2-40B4-BE49-F238E27FC236}">
                <a16:creationId xmlns:a16="http://schemas.microsoft.com/office/drawing/2014/main" id="{8A6F1B78-8044-493C-901C-E338157E1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078" y="1656286"/>
            <a:ext cx="5416636" cy="406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4" descr="Image of pesticide containers">
            <a:extLst>
              <a:ext uri="{FF2B5EF4-FFF2-40B4-BE49-F238E27FC236}">
                <a16:creationId xmlns:a16="http://schemas.microsoft.com/office/drawing/2014/main" id="{8973A0F9-9F76-4CAC-AEE1-1A26778E4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56286"/>
            <a:ext cx="5416441" cy="4061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>
            <a:extLst>
              <a:ext uri="{FF2B5EF4-FFF2-40B4-BE49-F238E27FC236}">
                <a16:creationId xmlns:a16="http://schemas.microsoft.com/office/drawing/2014/main" id="{1D705144-2007-4C15-BB2A-292DE051F27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667000" y="2286000"/>
            <a:ext cx="6400800" cy="1752600"/>
          </a:xfrm>
        </p:spPr>
        <p:txBody>
          <a:bodyPr/>
          <a:lstStyle/>
          <a:p>
            <a:pPr eaLnBrk="1" hangingPunct="1">
              <a:buClr>
                <a:srgbClr val="CC3300"/>
              </a:buClr>
              <a:buFont typeface="Wingdings" pitchFamily="2" charset="2"/>
              <a:buChar char="ü"/>
              <a:defRPr/>
            </a:pPr>
            <a:r>
              <a:rPr lang="en-US" sz="5400" b="1" i="1" dirty="0">
                <a:solidFill>
                  <a:schemeClr val="tx2">
                    <a:lumMod val="10000"/>
                  </a:schemeClr>
                </a:solidFill>
              </a:rPr>
              <a:t>A plant whose virtues have not yet been discovered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ED07043C-FDC6-418C-B4C1-859AA0C829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57400" y="990600"/>
            <a:ext cx="7772400" cy="38100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>
                <a:solidFill>
                  <a:schemeClr val="tx2">
                    <a:lumMod val="10000"/>
                  </a:schemeClr>
                </a:solidFill>
              </a:rPr>
              <a:t>Always Read the Label and Follow </a:t>
            </a:r>
            <a:r>
              <a:rPr lang="en-US" sz="6000" b="1" u="sng" dirty="0">
                <a:solidFill>
                  <a:schemeClr val="tx2">
                    <a:lumMod val="10000"/>
                  </a:schemeClr>
                </a:solidFill>
              </a:rPr>
              <a:t>All</a:t>
            </a:r>
            <a:r>
              <a:rPr lang="en-US" sz="6000" b="1" dirty="0">
                <a:solidFill>
                  <a:schemeClr val="tx2">
                    <a:lumMod val="10000"/>
                  </a:schemeClr>
                </a:solidFill>
              </a:rPr>
              <a:t> of the Directions Carefully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9195B1C-A29B-459C-8256-D5D0808D3DF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781800" y="5412058"/>
            <a:ext cx="5181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Read the Label!</a:t>
            </a:r>
          </a:p>
        </p:txBody>
      </p:sp>
      <p:graphicFrame>
        <p:nvGraphicFramePr>
          <p:cNvPr id="54275" name="Object 3" descr="Stop sigh">
            <a:extLst>
              <a:ext uri="{FF2B5EF4-FFF2-40B4-BE49-F238E27FC236}">
                <a16:creationId xmlns:a16="http://schemas.microsoft.com/office/drawing/2014/main" id="{11428F40-9CF4-4B6D-9A06-9D98EE9B1B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648138"/>
              </p:ext>
            </p:extLst>
          </p:nvPr>
        </p:nvGraphicFramePr>
        <p:xfrm>
          <a:off x="5105400" y="1676400"/>
          <a:ext cx="2033588" cy="339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3" name="Clip" r:id="rId3" imgW="2033588" imgH="3390900" progId="MS_ClipArt_Gallery.2">
                  <p:embed/>
                </p:oleObj>
              </mc:Choice>
              <mc:Fallback>
                <p:oleObj name="Clip" r:id="rId3" imgW="2033588" imgH="3390900" progId="MS_ClipArt_Gallery.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676400"/>
                        <a:ext cx="2033588" cy="339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5892" name="Text Box 4">
            <a:extLst>
              <a:ext uri="{FF2B5EF4-FFF2-40B4-BE49-F238E27FC236}">
                <a16:creationId xmlns:a16="http://schemas.microsoft.com/office/drawing/2014/main" id="{0BA96027-BEEA-4FC0-8E57-46C86704BB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304801"/>
            <a:ext cx="655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u="sng" dirty="0">
                <a:solidFill>
                  <a:schemeClr val="tx2">
                    <a:lumMod val="10000"/>
                  </a:schemeClr>
                </a:solidFill>
              </a:rPr>
              <a:t>Before you apply a Herbicide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F62F247D-E568-4A3A-A27A-64915A8383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chemeClr val="tx2">
                    <a:lumMod val="10000"/>
                  </a:schemeClr>
                </a:solidFill>
              </a:rPr>
              <a:t>What’s on Label</a:t>
            </a:r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04A6EDFD-637E-416F-83A3-6DC08999ADD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3600" y="1143000"/>
            <a:ext cx="7772400" cy="4114800"/>
          </a:xfrm>
        </p:spPr>
        <p:txBody>
          <a:bodyPr/>
          <a:lstStyle/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r>
              <a:rPr lang="en-US" sz="2800" b="1">
                <a:solidFill>
                  <a:schemeClr val="tx2">
                    <a:lumMod val="10000"/>
                  </a:schemeClr>
                </a:solidFill>
              </a:rPr>
              <a:t>Type of formulation – L, DG, WP, DF</a:t>
            </a: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endParaRPr lang="en-US" sz="28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r>
              <a:rPr lang="en-US" sz="2800" b="1">
                <a:solidFill>
                  <a:schemeClr val="tx2">
                    <a:lumMod val="10000"/>
                  </a:schemeClr>
                </a:solidFill>
              </a:rPr>
              <a:t>Use classification – general use vs restricted use</a:t>
            </a: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endParaRPr lang="en-US" sz="28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r>
              <a:rPr lang="en-US" sz="2800" b="1">
                <a:solidFill>
                  <a:schemeClr val="tx2">
                    <a:lumMod val="10000"/>
                  </a:schemeClr>
                </a:solidFill>
              </a:rPr>
              <a:t>Common and chemical name</a:t>
            </a: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endParaRPr lang="en-US" sz="28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r>
              <a:rPr lang="en-US" sz="2800" b="1">
                <a:solidFill>
                  <a:schemeClr val="tx2">
                    <a:lumMod val="10000"/>
                  </a:schemeClr>
                </a:solidFill>
              </a:rPr>
              <a:t>Precautionary statements</a:t>
            </a: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endParaRPr lang="en-US" sz="28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buClr>
                <a:srgbClr val="CC3300"/>
              </a:buClr>
              <a:buFontTx/>
              <a:buChar char="1"/>
              <a:defRPr/>
            </a:pPr>
            <a:endParaRPr lang="en-US" sz="28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buClr>
                <a:srgbClr val="CC3300"/>
              </a:buClr>
              <a:buFontTx/>
              <a:buChar char="1"/>
              <a:defRPr/>
            </a:pPr>
            <a:endParaRPr lang="en-US" sz="2800" b="1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E6E528D5-BD57-4B54-AA30-F6D65BC08B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2">
                    <a:lumMod val="10000"/>
                  </a:schemeClr>
                </a:solidFill>
              </a:rPr>
              <a:t>Proper Herbicide Use</a:t>
            </a: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FFDD78B2-8D97-49A3-963C-F78C1DF133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3600" y="1143000"/>
            <a:ext cx="7772400" cy="41148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400" b="1">
                <a:solidFill>
                  <a:schemeClr val="tx2">
                    <a:lumMod val="10000"/>
                  </a:schemeClr>
                </a:solidFill>
              </a:rPr>
              <a:t>Read label – label tells how to use and precautions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endParaRPr lang="en-US" sz="24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400" b="1">
                <a:solidFill>
                  <a:schemeClr val="tx2">
                    <a:lumMod val="10000"/>
                  </a:schemeClr>
                </a:solidFill>
              </a:rPr>
              <a:t>Store properly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endParaRPr lang="en-US" sz="24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400" b="1">
                <a:solidFill>
                  <a:schemeClr val="tx2">
                    <a:lumMod val="10000"/>
                  </a:schemeClr>
                </a:solidFill>
              </a:rPr>
              <a:t>Never eat or smoke near chemicals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endParaRPr lang="en-US" sz="24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400" b="1">
                <a:solidFill>
                  <a:schemeClr val="tx2">
                    <a:lumMod val="10000"/>
                  </a:schemeClr>
                </a:solidFill>
              </a:rPr>
              <a:t>Wear protective clothing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endParaRPr lang="en-US" sz="24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400" b="1">
                <a:solidFill>
                  <a:schemeClr val="tx2">
                    <a:lumMod val="10000"/>
                  </a:schemeClr>
                </a:solidFill>
              </a:rPr>
              <a:t>Use correct rate (calibrate)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endParaRPr lang="en-US" sz="24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400" b="1">
                <a:solidFill>
                  <a:schemeClr val="tx2">
                    <a:lumMod val="10000"/>
                  </a:schemeClr>
                </a:solidFill>
              </a:rPr>
              <a:t>Avoid drift and water contamination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endParaRPr lang="en-US" sz="24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400" b="1">
                <a:solidFill>
                  <a:schemeClr val="tx2">
                    <a:lumMod val="10000"/>
                  </a:schemeClr>
                </a:solidFill>
              </a:rPr>
              <a:t>Triple rinse containers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Char char="1"/>
              <a:defRPr/>
            </a:pPr>
            <a:endParaRPr lang="en-US" sz="2400" b="1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Char char="1"/>
              <a:defRPr/>
            </a:pPr>
            <a:endParaRPr lang="en-US" sz="2400" b="1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C85828C9-C5B1-4B38-836D-08AE044953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36800" y="0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Common preemergence herbicides for flower beds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64BD8FD0-1397-45D9-950B-3D57765E670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295400"/>
            <a:ext cx="8001000" cy="5181600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sz="2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r>
              <a:rPr lang="en-US" sz="2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Surflan</a:t>
            </a:r>
            <a:r>
              <a:rPr lang="en-US" sz="2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</a:t>
            </a:r>
            <a:r>
              <a:rPr lang="en-US" sz="2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Oryzalin</a:t>
            </a:r>
            <a:r>
              <a:rPr lang="en-US" sz="2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homeowner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sz="2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r>
              <a:rPr lang="en-US" sz="2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Preen – </a:t>
            </a:r>
            <a:r>
              <a:rPr lang="en-US" sz="2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Trifluralin</a:t>
            </a:r>
            <a:r>
              <a:rPr lang="en-US" sz="2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dithiopyr</a:t>
            </a:r>
            <a:r>
              <a:rPr lang="en-US" sz="2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homeowner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sz="2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r>
              <a:rPr lang="en-US" sz="2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Hi-Yield Weed Stopper – </a:t>
            </a:r>
            <a:r>
              <a:rPr lang="en-US" sz="2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dithiopyr</a:t>
            </a:r>
            <a:r>
              <a:rPr lang="en-US" sz="2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homeowner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sz="2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r>
              <a:rPr lang="en-US" sz="26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Pendimethalin</a:t>
            </a:r>
            <a:r>
              <a:rPr lang="en-US" sz="2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Pendulum/Pre M - professional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sz="2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r>
              <a:rPr lang="en-US" sz="2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Prodiamine – Barricade – professional</a:t>
            </a:r>
          </a:p>
          <a:p>
            <a:pPr marL="869315" lvl="1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r>
              <a:rPr lang="en-US" sz="2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Many others like Snapshot, Free Hand etc.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sz="2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sz="2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9900"/>
              </a:buClr>
              <a:buFont typeface="Wingdings 2"/>
              <a:buChar char=""/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>
            <a:extLst>
              <a:ext uri="{FF2B5EF4-FFF2-40B4-BE49-F238E27FC236}">
                <a16:creationId xmlns:a16="http://schemas.microsoft.com/office/drawing/2014/main" id="{2922FEE3-8AFA-4B9E-8880-C3E5B5906D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57400" y="152400"/>
            <a:ext cx="7772400" cy="1143000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Preemergence Herbicides – great on annual grasses and small seeded broadleaves like…</a:t>
            </a:r>
          </a:p>
        </p:txBody>
      </p:sp>
      <p:sp>
        <p:nvSpPr>
          <p:cNvPr id="285699" name="Rectangle 3">
            <a:extLst>
              <a:ext uri="{FF2B5EF4-FFF2-40B4-BE49-F238E27FC236}">
                <a16:creationId xmlns:a16="http://schemas.microsoft.com/office/drawing/2014/main" id="{577D2ADA-F0E9-4A96-B3DA-4830558AEE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000" y="5100766"/>
            <a:ext cx="3811432" cy="709390"/>
          </a:xfrm>
        </p:spPr>
        <p:txBody>
          <a:bodyPr/>
          <a:lstStyle/>
          <a:p>
            <a:pPr marL="0" indent="0" algn="ctr" eaLnBrk="1" hangingPunct="1">
              <a:buClr>
                <a:srgbClr val="CC3300"/>
              </a:buClr>
              <a:buNone/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Common Purslane</a:t>
            </a:r>
          </a:p>
          <a:p>
            <a:pPr eaLnBrk="1" hangingPunct="1">
              <a:buClr>
                <a:srgbClr val="CC3300"/>
              </a:buClr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CC3300"/>
              </a:buClr>
              <a:defRPr/>
            </a:pP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Clr>
                <a:srgbClr val="CC3300"/>
              </a:buClr>
              <a:defRPr/>
            </a:pP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685" name="Line 7">
            <a:extLst>
              <a:ext uri="{FF2B5EF4-FFF2-40B4-BE49-F238E27FC236}">
                <a16:creationId xmlns:a16="http://schemas.microsoft.com/office/drawing/2014/main" id="{A3A4C038-4D7A-49CE-8A1E-47061BF34698}"/>
              </a:ext>
            </a:extLst>
          </p:cNvPr>
          <p:cNvSpPr>
            <a:spLocks noChangeShapeType="1"/>
          </p:cNvSpPr>
          <p:nvPr/>
        </p:nvSpPr>
        <p:spPr bwMode="auto">
          <a:xfrm>
            <a:off x="4076700" y="1981200"/>
            <a:ext cx="2628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86" name="Line 10">
            <a:extLst>
              <a:ext uri="{FF2B5EF4-FFF2-40B4-BE49-F238E27FC236}">
                <a16:creationId xmlns:a16="http://schemas.microsoft.com/office/drawing/2014/main" id="{B09368AB-1785-4488-A366-F24523265D0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3800" y="4510088"/>
            <a:ext cx="2109788" cy="952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687" name="Picture 13" descr="Spurge">
            <a:extLst>
              <a:ext uri="{FF2B5EF4-FFF2-40B4-BE49-F238E27FC236}">
                <a16:creationId xmlns:a16="http://schemas.microsoft.com/office/drawing/2014/main" id="{3B72BBE0-D089-4DF2-9F44-09261A52E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781" y="1981200"/>
            <a:ext cx="4444705" cy="295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8" name="Picture 14" descr="Common purslane">
            <a:extLst>
              <a:ext uri="{FF2B5EF4-FFF2-40B4-BE49-F238E27FC236}">
                <a16:creationId xmlns:a16="http://schemas.microsoft.com/office/drawing/2014/main" id="{6321F0BF-75A9-4966-9EB6-065C84BAD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98" y="1992534"/>
            <a:ext cx="3811432" cy="2950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9" name="Picture 15" descr="Pigweed">
            <a:extLst>
              <a:ext uri="{FF2B5EF4-FFF2-40B4-BE49-F238E27FC236}">
                <a16:creationId xmlns:a16="http://schemas.microsoft.com/office/drawing/2014/main" id="{8A2DA7BF-D40F-4025-9A26-0D1EB0C61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6388" y="1981200"/>
            <a:ext cx="2478823" cy="295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E086D12-AA36-42C1-8433-770C6A14CC87}"/>
              </a:ext>
            </a:extLst>
          </p:cNvPr>
          <p:cNvSpPr txBox="1"/>
          <p:nvPr/>
        </p:nvSpPr>
        <p:spPr>
          <a:xfrm>
            <a:off x="4472782" y="5100767"/>
            <a:ext cx="32877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buClr>
                <a:srgbClr val="CC3300"/>
              </a:buClr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Spurge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01E01B-D2BD-4225-BD2F-6CBB6DB83676}"/>
              </a:ext>
            </a:extLst>
          </p:cNvPr>
          <p:cNvSpPr txBox="1"/>
          <p:nvPr/>
        </p:nvSpPr>
        <p:spPr>
          <a:xfrm>
            <a:off x="9196388" y="5100767"/>
            <a:ext cx="24788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buClr>
                <a:srgbClr val="CC3300"/>
              </a:buClr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Pigweed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>
            <a:extLst>
              <a:ext uri="{FF2B5EF4-FFF2-40B4-BE49-F238E27FC236}">
                <a16:creationId xmlns:a16="http://schemas.microsoft.com/office/drawing/2014/main" id="{1806FAEA-5986-4D89-A73A-97BF14352A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57400" y="53340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Preemergence Herbicides – Will </a:t>
            </a:r>
            <a:r>
              <a:rPr lang="en-US" sz="40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not</a:t>
            </a:r>
            <a:r>
              <a:rPr 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work on …..</a:t>
            </a:r>
          </a:p>
        </p:txBody>
      </p:sp>
      <p:sp>
        <p:nvSpPr>
          <p:cNvPr id="286723" name="Rectangle 3">
            <a:extLst>
              <a:ext uri="{FF2B5EF4-FFF2-40B4-BE49-F238E27FC236}">
                <a16:creationId xmlns:a16="http://schemas.microsoft.com/office/drawing/2014/main" id="{CC4C56BB-3755-4B09-B7D9-00694DF76D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1" y="1905000"/>
            <a:ext cx="10363200" cy="4114800"/>
          </a:xfrm>
        </p:spPr>
        <p:txBody>
          <a:bodyPr/>
          <a:lstStyle/>
          <a:p>
            <a:pPr eaLnBrk="1" hangingPunct="1">
              <a:buClr>
                <a:srgbClr val="CC3300"/>
              </a:buClr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Bermudagrass</a:t>
            </a:r>
          </a:p>
          <a:p>
            <a:pPr eaLnBrk="1" hangingPunct="1">
              <a:buClr>
                <a:srgbClr val="CC3300"/>
              </a:buClr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CC3300"/>
              </a:buClr>
              <a:defRPr/>
            </a:pP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Torpedograss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CC3300"/>
              </a:buClr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CC3300"/>
              </a:buClr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Florida Betony</a:t>
            </a:r>
          </a:p>
          <a:p>
            <a:pPr eaLnBrk="1" hangingPunct="1">
              <a:buClr>
                <a:srgbClr val="CC3300"/>
              </a:buClr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CC3300"/>
              </a:buClr>
              <a:defRPr/>
            </a:pP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Chamberbitter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3" name="Picture 2" descr="Chamberbitter">
            <a:extLst>
              <a:ext uri="{FF2B5EF4-FFF2-40B4-BE49-F238E27FC236}">
                <a16:creationId xmlns:a16="http://schemas.microsoft.com/office/drawing/2014/main" id="{20D94346-B551-42D3-A46F-7D7650903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9827" y="4032305"/>
            <a:ext cx="3517697" cy="22922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14FA58-533A-466B-A53A-3B385F297068}"/>
              </a:ext>
            </a:extLst>
          </p:cNvPr>
          <p:cNvSpPr txBox="1"/>
          <p:nvPr/>
        </p:nvSpPr>
        <p:spPr>
          <a:xfrm>
            <a:off x="9829800" y="6350000"/>
            <a:ext cx="29080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Clr>
                <a:srgbClr val="CC3300"/>
              </a:buClr>
              <a:defRPr/>
            </a:pP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Chamberbitter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6" name="Picture 5" descr="Florida betony">
            <a:extLst>
              <a:ext uri="{FF2B5EF4-FFF2-40B4-BE49-F238E27FC236}">
                <a16:creationId xmlns:a16="http://schemas.microsoft.com/office/drawing/2014/main" id="{9F44DDD8-DC86-4C6B-9777-AD94EFBA5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803228"/>
            <a:ext cx="3877016" cy="258467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35938DC-9362-439F-86BA-F6FF4E0931E2}"/>
              </a:ext>
            </a:extLst>
          </p:cNvPr>
          <p:cNvSpPr txBox="1"/>
          <p:nvPr/>
        </p:nvSpPr>
        <p:spPr>
          <a:xfrm>
            <a:off x="5526361" y="4438705"/>
            <a:ext cx="23222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Clr>
                <a:srgbClr val="CC3300"/>
              </a:buClr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Florida Betony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>
            <a:extLst>
              <a:ext uri="{FF2B5EF4-FFF2-40B4-BE49-F238E27FC236}">
                <a16:creationId xmlns:a16="http://schemas.microsoft.com/office/drawing/2014/main" id="{C1BAA8A7-8835-419A-8DFA-97A78316D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990600"/>
            <a:ext cx="8305800" cy="4114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Grass Control in Vegetable Gardens</a:t>
            </a:r>
            <a:br>
              <a:rPr lang="en-US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br>
              <a:rPr lang="en-US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Did you know that you don’t have to hand pull bermudagrass!!!!</a:t>
            </a:r>
          </a:p>
        </p:txBody>
      </p:sp>
      <p:sp>
        <p:nvSpPr>
          <p:cNvPr id="294915" name="Rectangle 3">
            <a:extLst>
              <a:ext uri="{FF2B5EF4-FFF2-40B4-BE49-F238E27FC236}">
                <a16:creationId xmlns:a16="http://schemas.microsoft.com/office/drawing/2014/main" id="{96B3E89F-0164-4684-87D7-F7867F4CA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219200"/>
            <a:ext cx="8458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4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>
            <a:extLst>
              <a:ext uri="{FF2B5EF4-FFF2-40B4-BE49-F238E27FC236}">
                <a16:creationId xmlns:a16="http://schemas.microsoft.com/office/drawing/2014/main" id="{25C443FB-CCAC-498F-B25E-33E113C52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76200"/>
            <a:ext cx="7239000" cy="1143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You can control bermudagrass in gardens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5939" name="Rectangle 3">
            <a:extLst>
              <a:ext uri="{FF2B5EF4-FFF2-40B4-BE49-F238E27FC236}">
                <a16:creationId xmlns:a16="http://schemas.microsoft.com/office/drawing/2014/main" id="{151DA7FB-04B3-4D7E-8D6D-C5677D5AF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743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4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1924" name="Picture 4" descr="Bermudagrass in garden">
            <a:extLst>
              <a:ext uri="{FF2B5EF4-FFF2-40B4-BE49-F238E27FC236}">
                <a16:creationId xmlns:a16="http://schemas.microsoft.com/office/drawing/2014/main" id="{D0698576-712C-46C8-A85C-B111F2AC5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657" y="1905000"/>
            <a:ext cx="6877286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>
            <a:extLst>
              <a:ext uri="{FF2B5EF4-FFF2-40B4-BE49-F238E27FC236}">
                <a16:creationId xmlns:a16="http://schemas.microsoft.com/office/drawing/2014/main" id="{585DE4E3-9FD9-4D0B-AFA9-9FA8B78E9C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Control Grasses in the Vegetable Gardens </a:t>
            </a:r>
            <a:endParaRPr lang="en-US" sz="4000" dirty="0"/>
          </a:p>
        </p:txBody>
      </p:sp>
      <p:sp>
        <p:nvSpPr>
          <p:cNvPr id="296963" name="Rectangle 3">
            <a:extLst>
              <a:ext uri="{FF2B5EF4-FFF2-40B4-BE49-F238E27FC236}">
                <a16:creationId xmlns:a16="http://schemas.microsoft.com/office/drawing/2014/main" id="{1A0D4C9B-C966-4495-BB89-535205C5BCEE}"/>
              </a:ext>
            </a:extLst>
          </p:cNvPr>
          <p:cNvSpPr>
            <a:spLocks noGrp="1" noChangeArrowheads="1"/>
          </p:cNvSpPr>
          <p:nvPr>
            <p:ph type="body" sz="half" idx="3"/>
          </p:nvPr>
        </p:nvSpPr>
        <p:spPr>
          <a:xfrm>
            <a:off x="2057400" y="2209800"/>
            <a:ext cx="8077200" cy="2438400"/>
          </a:xfrm>
          <a:ln w="38100">
            <a:solidFill>
              <a:srgbClr val="CC3300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CC3300"/>
              </a:buClr>
              <a:defRPr/>
            </a:pPr>
            <a:endParaRPr lang="en-US" sz="20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Clr>
                <a:srgbClr val="CC3300"/>
              </a:buClr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Hi-Yield Grass Killer- sethoxydim – up to 3 oz/gallon – can be used in vegetable gardens</a:t>
            </a:r>
          </a:p>
          <a:p>
            <a:pPr eaLnBrk="1" hangingPunct="1">
              <a:lnSpc>
                <a:spcPct val="80000"/>
              </a:lnSpc>
              <a:buClr>
                <a:srgbClr val="CC3300"/>
              </a:buClr>
              <a:defRPr/>
            </a:pPr>
            <a:endParaRPr lang="en-US" sz="24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CC3300"/>
              </a:buClr>
              <a:defRPr/>
            </a:pPr>
            <a:r>
              <a:rPr lang="en-US" sz="2400" b="1" dirty="0" err="1">
                <a:solidFill>
                  <a:schemeClr val="tx2">
                    <a:lumMod val="10000"/>
                  </a:schemeClr>
                </a:solidFill>
              </a:rPr>
              <a:t>Ferti-lome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 Over the Top II – is now sethoxydim – also can be used in vegetable gardens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17B26DB9-03B9-45B4-98A3-A3BAB756A1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Some reasons weeds are problems?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9DF327DF-70F9-40C9-A980-53A7C33AD5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57400" y="1295400"/>
            <a:ext cx="7772400" cy="41148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Reduce yields of crops – harvest efficiency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Reduce land use efficiency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Spoil beauty of turf and ornamental areas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Diminish enjoyment of outdoor recreation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AutoNum type="arabicParenR"/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Can cause allergic reactions due to toxicity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Char char="1"/>
              <a:defRPr/>
            </a:pP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Char char="1"/>
              <a:defRPr/>
            </a:pP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>
            <a:extLst>
              <a:ext uri="{FF2B5EF4-FFF2-40B4-BE49-F238E27FC236}">
                <a16:creationId xmlns:a16="http://schemas.microsoft.com/office/drawing/2014/main" id="{C3FD6CAA-1657-4F9A-833D-3301E1161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057400"/>
            <a:ext cx="8458200" cy="1981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Roundup/glyphosate safely in beds</a:t>
            </a:r>
            <a:endParaRPr lang="en-US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84003" name="Rectangle 3">
            <a:extLst>
              <a:ext uri="{FF2B5EF4-FFF2-40B4-BE49-F238E27FC236}">
                <a16:creationId xmlns:a16="http://schemas.microsoft.com/office/drawing/2014/main" id="{AFAF23DA-37E8-43BB-BBD5-585E3E5ED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1738" y="2743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4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Rectangle 2">
            <a:extLst>
              <a:ext uri="{FF2B5EF4-FFF2-40B4-BE49-F238E27FC236}">
                <a16:creationId xmlns:a16="http://schemas.microsoft.com/office/drawing/2014/main" id="{FDA6088C-7C72-4E77-B3D7-1F08FAA456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Glyphosate with 41% active</a:t>
            </a:r>
          </a:p>
        </p:txBody>
      </p:sp>
      <p:sp>
        <p:nvSpPr>
          <p:cNvPr id="340995" name="Rectangle 3">
            <a:extLst>
              <a:ext uri="{FF2B5EF4-FFF2-40B4-BE49-F238E27FC236}">
                <a16:creationId xmlns:a16="http://schemas.microsoft.com/office/drawing/2014/main" id="{0150DC6B-6A0B-4877-B3BD-555A12045A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24384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Roundup, Hi-Yield </a:t>
            </a:r>
            <a:r>
              <a:rPr lang="en-US" sz="2400" b="1" dirty="0" err="1">
                <a:solidFill>
                  <a:schemeClr val="tx2">
                    <a:lumMod val="10000"/>
                  </a:schemeClr>
                </a:solidFill>
              </a:rPr>
              <a:t>Killzall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, Eraser, Eliminator etc.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4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Will kill or injure most plants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4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A systemic herbicide – good on perennial weeds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4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deactivated when it hits soil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4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Visual symptoms in 2-4 days in growing points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>
            <a:extLst>
              <a:ext uri="{FF2B5EF4-FFF2-40B4-BE49-F238E27FC236}">
                <a16:creationId xmlns:a16="http://schemas.microsoft.com/office/drawing/2014/main" id="{BF14CAE5-84C8-4AA6-A76E-D24D174933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36800" y="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5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Roundup Brands </a:t>
            </a:r>
            <a:endParaRPr lang="en-US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2019" name="Rectangle 3">
            <a:extLst>
              <a:ext uri="{FF2B5EF4-FFF2-40B4-BE49-F238E27FC236}">
                <a16:creationId xmlns:a16="http://schemas.microsoft.com/office/drawing/2014/main" id="{939DD35E-D201-466F-8EB6-0708039BDB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30400" y="2362200"/>
            <a:ext cx="8331200" cy="3276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99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18%, 41%, 50%  glyphosate</a:t>
            </a:r>
          </a:p>
          <a:p>
            <a:pPr eaLnBrk="1" hangingPunct="1">
              <a:lnSpc>
                <a:spcPct val="80000"/>
              </a:lnSpc>
              <a:buClr>
                <a:srgbClr val="FF9900"/>
              </a:buClr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FF99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Ready to use products also – usually &lt; 2%</a:t>
            </a:r>
          </a:p>
          <a:p>
            <a:pPr marL="457200" lvl="1" indent="0" eaLnBrk="1" hangingPunct="1">
              <a:lnSpc>
                <a:spcPct val="80000"/>
              </a:lnSpc>
              <a:buClr>
                <a:srgbClr val="FF9900"/>
              </a:buClr>
              <a:buNone/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FF99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Prone to drift with high pressure and windy conditions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 descr="Roundup damage to tomato plant">
            <a:extLst>
              <a:ext uri="{FF2B5EF4-FFF2-40B4-BE49-F238E27FC236}">
                <a16:creationId xmlns:a16="http://schemas.microsoft.com/office/drawing/2014/main" id="{6E811C24-789B-4B76-B494-17E249F671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132288"/>
              </p:ext>
            </p:extLst>
          </p:nvPr>
        </p:nvGraphicFramePr>
        <p:xfrm>
          <a:off x="1524000" y="-1588"/>
          <a:ext cx="9144000" cy="685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3" name="Photo Editor Photo" r:id="rId3" imgW="19352381" imgH="14518126" progId="MSPhotoEd.3">
                  <p:embed/>
                </p:oleObj>
              </mc:Choice>
              <mc:Fallback>
                <p:oleObj name="Photo Editor Photo" r:id="rId3" imgW="19352381" imgH="14518126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-1588"/>
                        <a:ext cx="9144000" cy="685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86B1328-9A22-424A-B248-56C692220796}"/>
              </a:ext>
            </a:extLst>
          </p:cNvPr>
          <p:cNvSpPr txBox="1"/>
          <p:nvPr/>
        </p:nvSpPr>
        <p:spPr>
          <a:xfrm>
            <a:off x="5255941" y="5738413"/>
            <a:ext cx="52578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Roundup damage to a tomato plant.</a:t>
            </a:r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>
            <a:extLst>
              <a:ext uri="{FF2B5EF4-FFF2-40B4-BE49-F238E27FC236}">
                <a16:creationId xmlns:a16="http://schemas.microsoft.com/office/drawing/2014/main" id="{717DD80B-12B3-4138-BC6E-06864C758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13" y="206989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000" b="1" dirty="0">
                <a:solidFill>
                  <a:schemeClr val="tx2">
                    <a:lumMod val="10000"/>
                  </a:schemeClr>
                </a:solidFill>
              </a:rPr>
              <a:t>Weed Wipers on the market</a:t>
            </a:r>
          </a:p>
        </p:txBody>
      </p:sp>
      <p:sp>
        <p:nvSpPr>
          <p:cNvPr id="345091" name="Rectangle 3">
            <a:extLst>
              <a:ext uri="{FF2B5EF4-FFF2-40B4-BE49-F238E27FC236}">
                <a16:creationId xmlns:a16="http://schemas.microsoft.com/office/drawing/2014/main" id="{AF1F7026-8281-4652-BC5F-3B04B43B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1738" y="2743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4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25956" name="Picture 4" descr="man using long handle wiper">
            <a:extLst>
              <a:ext uri="{FF2B5EF4-FFF2-40B4-BE49-F238E27FC236}">
                <a16:creationId xmlns:a16="http://schemas.microsoft.com/office/drawing/2014/main" id="{37193876-5D72-4CC9-9D05-C82F64D8E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76400"/>
            <a:ext cx="2020888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7" name="Picture 5" descr="Long Handle Wiper">
            <a:extLst>
              <a:ext uri="{FF2B5EF4-FFF2-40B4-BE49-F238E27FC236}">
                <a16:creationId xmlns:a16="http://schemas.microsoft.com/office/drawing/2014/main" id="{7EF1212F-388A-4026-9721-3623EA5D3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1676400"/>
            <a:ext cx="286702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roundup gel container">
            <a:extLst>
              <a:ext uri="{FF2B5EF4-FFF2-40B4-BE49-F238E27FC236}">
                <a16:creationId xmlns:a16="http://schemas.microsoft.com/office/drawing/2014/main" id="{67466CA7-D47B-4507-B4E7-9E06F6BAF4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5169" y="988039"/>
            <a:ext cx="2419154" cy="46126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69C4EB-7343-4B08-B626-04A0E53AF2B9}"/>
              </a:ext>
            </a:extLst>
          </p:cNvPr>
          <p:cNvSpPr txBox="1"/>
          <p:nvPr/>
        </p:nvSpPr>
        <p:spPr>
          <a:xfrm>
            <a:off x="768350" y="5791200"/>
            <a:ext cx="10052050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Weed wipers and products like Roundup Gel allow the application of non-selective herbicides growing near other desirable plants.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>
            <a:extLst>
              <a:ext uri="{FF2B5EF4-FFF2-40B4-BE49-F238E27FC236}">
                <a16:creationId xmlns:a16="http://schemas.microsoft.com/office/drawing/2014/main" id="{02B23FA7-3087-44A1-A586-37CFED579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667000"/>
            <a:ext cx="7772400" cy="1524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5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Rubber/Cotton Glove Method</a:t>
            </a:r>
            <a:endParaRPr lang="en-US" sz="5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6115" name="Rectangle 3">
            <a:extLst>
              <a:ext uri="{FF2B5EF4-FFF2-40B4-BE49-F238E27FC236}">
                <a16:creationId xmlns:a16="http://schemas.microsoft.com/office/drawing/2014/main" id="{D7D2EB2E-D173-47E9-B43F-0EA5CA22A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1738" y="2743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4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>
            <a:extLst>
              <a:ext uri="{FF2B5EF4-FFF2-40B4-BE49-F238E27FC236}">
                <a16:creationId xmlns:a16="http://schemas.microsoft.com/office/drawing/2014/main" id="{3D25D64A-8EDE-4E20-8647-D60496001B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Rubber Glove/Cotton Glove </a:t>
            </a:r>
            <a:endParaRPr lang="en-US" altLang="en-US" i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7139" name="Rectangle 3">
            <a:extLst>
              <a:ext uri="{FF2B5EF4-FFF2-40B4-BE49-F238E27FC236}">
                <a16:creationId xmlns:a16="http://schemas.microsoft.com/office/drawing/2014/main" id="{CDADDD7A-C6A9-4DA0-88DE-BAC5C226FEC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828800" y="1676400"/>
            <a:ext cx="3276600" cy="4495800"/>
          </a:xfrm>
        </p:spPr>
        <p:txBody>
          <a:bodyPr>
            <a:normAutofit/>
          </a:bodyPr>
          <a:lstStyle/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C3300"/>
              </a:buClr>
              <a:buFont typeface="Wingdings 2"/>
              <a:buChar char=""/>
              <a:defRPr/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3 </a:t>
            </a:r>
            <a:r>
              <a:rPr lang="en-US" sz="2000" dirty="0" err="1">
                <a:solidFill>
                  <a:schemeClr val="tx2">
                    <a:lumMod val="10000"/>
                  </a:schemeClr>
                </a:solidFill>
              </a:rPr>
              <a:t>oz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 of glyphosate in 32 oz.  of water</a:t>
            </a: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FF66"/>
              </a:buClr>
              <a:buFont typeface="Wingdings 2"/>
              <a:buChar char=""/>
              <a:defRPr/>
            </a:pPr>
            <a:endParaRPr lang="en-US" sz="2000" dirty="0">
              <a:solidFill>
                <a:schemeClr val="tx2">
                  <a:lumMod val="10000"/>
                </a:schemeClr>
              </a:solidFill>
            </a:endParaRP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C3300"/>
              </a:buClr>
              <a:buFont typeface="Wingdings 2"/>
              <a:buChar char=""/>
              <a:defRPr/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Rubber glove inside cotton glove</a:t>
            </a: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C3300"/>
              </a:buClr>
              <a:buFont typeface="Wingdings 2"/>
              <a:buChar char=""/>
              <a:defRPr/>
            </a:pPr>
            <a:endParaRPr lang="en-US" sz="2000" dirty="0">
              <a:solidFill>
                <a:schemeClr val="tx2">
                  <a:lumMod val="10000"/>
                </a:schemeClr>
              </a:solidFill>
            </a:endParaRP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C3300"/>
              </a:buClr>
              <a:buFont typeface="Wingdings 2"/>
              <a:buChar char=""/>
              <a:defRPr/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Dip and squeeze off excess</a:t>
            </a:r>
          </a:p>
          <a:p>
            <a:pPr marL="137160" indent="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C3300"/>
              </a:buClr>
              <a:buNone/>
              <a:defRPr/>
            </a:pPr>
            <a:endParaRPr lang="en-US" sz="2000" dirty="0">
              <a:solidFill>
                <a:schemeClr val="tx2">
                  <a:lumMod val="10000"/>
                </a:schemeClr>
              </a:solidFill>
            </a:endParaRP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C3300"/>
              </a:buClr>
              <a:buFont typeface="Wingdings 2"/>
              <a:buChar char=""/>
              <a:defRPr/>
            </a:pPr>
            <a:r>
              <a:rPr lang="en-US" sz="2000" u="sng" dirty="0">
                <a:solidFill>
                  <a:schemeClr val="tx2">
                    <a:lumMod val="10000"/>
                  </a:schemeClr>
                </a:solidFill>
              </a:rPr>
              <a:t>Gently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 wipe weed leaves</a:t>
            </a:r>
            <a:endParaRPr lang="en-US" sz="2000" u="sng" dirty="0">
              <a:solidFill>
                <a:schemeClr val="tx2">
                  <a:lumMod val="10000"/>
                </a:schemeClr>
              </a:solidFill>
            </a:endParaRP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FF66"/>
              </a:buClr>
              <a:buFont typeface="Wingdings 2"/>
              <a:buChar char=""/>
              <a:defRPr/>
            </a:pPr>
            <a:endParaRPr lang="en-US" sz="2000" dirty="0">
              <a:solidFill>
                <a:schemeClr val="tx2">
                  <a:lumMod val="10000"/>
                </a:schemeClr>
              </a:solidFill>
            </a:endParaRP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FF66"/>
              </a:buClr>
              <a:buFont typeface="Wingdings 2"/>
              <a:buChar char=""/>
              <a:defRPr/>
            </a:pPr>
            <a:endParaRPr lang="en-US" sz="2000" dirty="0"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FF66"/>
              </a:buClr>
              <a:buFont typeface="Wingdings 2"/>
              <a:buChar char=""/>
              <a:defRPr/>
            </a:pPr>
            <a:endParaRPr lang="en-US" sz="2000" dirty="0"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28004" name="Picture 4" descr="glyphosate container, cotton gloves and a small bucket">
            <a:extLst>
              <a:ext uri="{FF2B5EF4-FFF2-40B4-BE49-F238E27FC236}">
                <a16:creationId xmlns:a16="http://schemas.microsoft.com/office/drawing/2014/main" id="{D3A30F18-A4CA-43E6-827C-B295E07BA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295400"/>
            <a:ext cx="21336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5" name="Picture 5" descr="a hand wearing a rubber glove while donning a cotton glove on the same hand.">
            <a:extLst>
              <a:ext uri="{FF2B5EF4-FFF2-40B4-BE49-F238E27FC236}">
                <a16:creationId xmlns:a16="http://schemas.microsoft.com/office/drawing/2014/main" id="{44A68466-F900-483D-ACE5-302C8584C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819400"/>
            <a:ext cx="21336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6" name="Picture 6" descr="hand with cotton glove dipping into glyphosate solution in bucket">
            <a:extLst>
              <a:ext uri="{FF2B5EF4-FFF2-40B4-BE49-F238E27FC236}">
                <a16:creationId xmlns:a16="http://schemas.microsoft.com/office/drawing/2014/main" id="{9A11AEF7-E2E7-4283-8098-3966677C8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394200"/>
            <a:ext cx="22098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8" name="Picture 8" descr="gloved hand touching clover leaves">
            <a:extLst>
              <a:ext uri="{FF2B5EF4-FFF2-40B4-BE49-F238E27FC236}">
                <a16:creationId xmlns:a16="http://schemas.microsoft.com/office/drawing/2014/main" id="{64C5B2EF-C80B-4EDB-8ED5-5FABC496C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388" y="2172494"/>
            <a:ext cx="3770610" cy="25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490" name="Rectangle 2">
            <a:extLst>
              <a:ext uri="{FF2B5EF4-FFF2-40B4-BE49-F238E27FC236}">
                <a16:creationId xmlns:a16="http://schemas.microsoft.com/office/drawing/2014/main" id="{74AEE372-288E-4522-92CE-A679F4938C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772400" cy="114300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Use wipe method for hard to control weeds like…</a:t>
            </a:r>
            <a:endParaRPr lang="en-US" dirty="0"/>
          </a:p>
        </p:txBody>
      </p:sp>
      <p:pic>
        <p:nvPicPr>
          <p:cNvPr id="129030" name="Picture 6" descr="Florida Betony weed">
            <a:extLst>
              <a:ext uri="{FF2B5EF4-FFF2-40B4-BE49-F238E27FC236}">
                <a16:creationId xmlns:a16="http://schemas.microsoft.com/office/drawing/2014/main" id="{00412BA9-4F36-4EAB-880A-FA60FBF14F4E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1" y="1524000"/>
            <a:ext cx="2974975" cy="1981200"/>
          </a:xfrm>
          <a:noFill/>
        </p:spPr>
      </p:pic>
      <p:pic>
        <p:nvPicPr>
          <p:cNvPr id="129031" name="Picture 3" descr="Florida betony root storage organs">
            <a:extLst>
              <a:ext uri="{FF2B5EF4-FFF2-40B4-BE49-F238E27FC236}">
                <a16:creationId xmlns:a16="http://schemas.microsoft.com/office/drawing/2014/main" id="{19A1FF8E-341F-4516-B148-83DD5FB02523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600200"/>
            <a:ext cx="1625600" cy="1219200"/>
          </a:xfrm>
          <a:noFill/>
        </p:spPr>
      </p:pic>
      <p:sp>
        <p:nvSpPr>
          <p:cNvPr id="575492" name="Rectangle 4">
            <a:extLst>
              <a:ext uri="{FF2B5EF4-FFF2-40B4-BE49-F238E27FC236}">
                <a16:creationId xmlns:a16="http://schemas.microsoft.com/office/drawing/2014/main" id="{FAED75A2-A200-4733-9CC5-5C87509C4A16}"/>
              </a:ext>
            </a:extLst>
          </p:cNvPr>
          <p:cNvSpPr>
            <a:spLocks noGrp="1" noChangeArrowheads="1"/>
          </p:cNvSpPr>
          <p:nvPr>
            <p:ph type="body" sz="half" idx="3"/>
          </p:nvPr>
        </p:nvSpPr>
        <p:spPr>
          <a:xfrm>
            <a:off x="6400800" y="1828800"/>
            <a:ext cx="3810000" cy="4114800"/>
          </a:xfrm>
        </p:spPr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rgbClr val="CC3300"/>
              </a:buClr>
              <a:buFont typeface="Wingdings 2"/>
              <a:buChar char=""/>
              <a:defRPr/>
            </a:pPr>
            <a:r>
              <a:rPr lang="en-US" sz="1800" b="1" dirty="0" err="1">
                <a:solidFill>
                  <a:schemeClr val="tx2">
                    <a:lumMod val="10000"/>
                  </a:schemeClr>
                </a:solidFill>
              </a:rPr>
              <a:t>Translocates</a:t>
            </a:r>
            <a:r>
              <a:rPr lang="en-US" sz="1800" b="1" dirty="0">
                <a:solidFill>
                  <a:schemeClr val="tx2">
                    <a:lumMod val="10000"/>
                  </a:schemeClr>
                </a:solidFill>
              </a:rPr>
              <a:t> to underground storage organs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rgbClr val="CC3300"/>
              </a:buClr>
              <a:buFont typeface="Wingdings 2"/>
              <a:buChar char=""/>
              <a:defRPr/>
            </a:pPr>
            <a:endParaRPr lang="en-US" sz="1800" b="1" dirty="0">
              <a:solidFill>
                <a:schemeClr val="tx2">
                  <a:lumMod val="1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CC3300"/>
              </a:buClr>
              <a:buFont typeface="Wingdings 2"/>
              <a:buChar char=""/>
              <a:defRPr/>
            </a:pPr>
            <a:r>
              <a:rPr lang="en-US" sz="1800" b="1" dirty="0">
                <a:solidFill>
                  <a:schemeClr val="tx2">
                    <a:lumMod val="10000"/>
                  </a:schemeClr>
                </a:solidFill>
              </a:rPr>
              <a:t>Paint brush, sponge mop etc.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rgbClr val="CC3300"/>
              </a:buClr>
              <a:buFont typeface="Wingdings 2"/>
              <a:buChar char=""/>
              <a:defRPr/>
            </a:pPr>
            <a:endParaRPr lang="en-US" sz="1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75493" name="Text Box 5">
            <a:extLst>
              <a:ext uri="{FF2B5EF4-FFF2-40B4-BE49-F238E27FC236}">
                <a16:creationId xmlns:a16="http://schemas.microsoft.com/office/drawing/2014/main" id="{08C9E19F-F7BD-4527-930F-76487F74C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3579813"/>
            <a:ext cx="2590800" cy="32226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Clr>
                <a:srgbClr val="CC3300"/>
              </a:buClr>
              <a:defRPr/>
            </a:pPr>
            <a:r>
              <a:rPr lang="en-US" sz="1500" dirty="0"/>
              <a:t>Florida betony (rattlesnake)</a:t>
            </a:r>
          </a:p>
        </p:txBody>
      </p:sp>
      <p:pic>
        <p:nvPicPr>
          <p:cNvPr id="129029" name="Picture 8" descr="C:\Documents and Settings\rstrahan\Desktop\weed pictures\LNLA POSTER\poison ivy.JPG">
            <a:extLst>
              <a:ext uri="{FF2B5EF4-FFF2-40B4-BE49-F238E27FC236}">
                <a16:creationId xmlns:a16="http://schemas.microsoft.com/office/drawing/2014/main" id="{AC208887-867A-42BB-AA4A-7E85B72E0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58600" y="-8839200"/>
            <a:ext cx="8229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32" name="Picture 2" descr="torpedograss">
            <a:extLst>
              <a:ext uri="{FF2B5EF4-FFF2-40B4-BE49-F238E27FC236}">
                <a16:creationId xmlns:a16="http://schemas.microsoft.com/office/drawing/2014/main" id="{14A19CC0-D38B-4217-A378-8FA3548035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825" y="4191001"/>
            <a:ext cx="3206750" cy="213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5">
            <a:extLst>
              <a:ext uri="{FF2B5EF4-FFF2-40B4-BE49-F238E27FC236}">
                <a16:creationId xmlns:a16="http://schemas.microsoft.com/office/drawing/2014/main" id="{60B25A21-1290-410E-B02D-14DFE5893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6330950"/>
            <a:ext cx="1295400" cy="32385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Clr>
                <a:srgbClr val="CC3300"/>
              </a:buClr>
              <a:defRPr/>
            </a:pPr>
            <a:r>
              <a:rPr lang="en-US" sz="1500" dirty="0"/>
              <a:t>torpedograss</a:t>
            </a:r>
          </a:p>
        </p:txBody>
      </p:sp>
      <p:pic>
        <p:nvPicPr>
          <p:cNvPr id="129034" name="Picture 3" descr="bush killer vine">
            <a:extLst>
              <a:ext uri="{FF2B5EF4-FFF2-40B4-BE49-F238E27FC236}">
                <a16:creationId xmlns:a16="http://schemas.microsoft.com/office/drawing/2014/main" id="{F2D302EB-0031-4C53-AAF9-AB4082A29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1" y="3575050"/>
            <a:ext cx="3432175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5">
            <a:extLst>
              <a:ext uri="{FF2B5EF4-FFF2-40B4-BE49-F238E27FC236}">
                <a16:creationId xmlns:a16="http://schemas.microsoft.com/office/drawing/2014/main" id="{95AB7292-452A-4671-BE6B-85833ECBA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5854701"/>
            <a:ext cx="2133600" cy="32226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Clr>
                <a:srgbClr val="CC3300"/>
              </a:buClr>
              <a:defRPr/>
            </a:pPr>
            <a:r>
              <a:rPr lang="en-US" sz="1500" dirty="0"/>
              <a:t>bush killer vine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>
            <a:extLst>
              <a:ext uri="{FF2B5EF4-FFF2-40B4-BE49-F238E27FC236}">
                <a16:creationId xmlns:a16="http://schemas.microsoft.com/office/drawing/2014/main" id="{C3498C1A-C15F-430F-8373-1DAE8EC14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286000"/>
            <a:ext cx="7772400" cy="1143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5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Organic Weed Control</a:t>
            </a:r>
            <a:endParaRPr lang="en-US" sz="5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8163" name="Rectangle 3">
            <a:extLst>
              <a:ext uri="{FF2B5EF4-FFF2-40B4-BE49-F238E27FC236}">
                <a16:creationId xmlns:a16="http://schemas.microsoft.com/office/drawing/2014/main" id="{5DD32C71-A2D2-449E-A5D7-6BE963EDA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1738" y="2743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A50021"/>
              </a:buClr>
              <a:defRPr/>
            </a:pPr>
            <a:endParaRPr lang="en-US" sz="4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>
            <a:extLst>
              <a:ext uri="{FF2B5EF4-FFF2-40B4-BE49-F238E27FC236}">
                <a16:creationId xmlns:a16="http://schemas.microsoft.com/office/drawing/2014/main" id="{20DD7CF4-7989-49A8-932A-47274B55AB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36800" y="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5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Perfectly Natural - Organic</a:t>
            </a:r>
            <a:r>
              <a:rPr lang="en-US" sz="5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9187" name="Rectangle 3">
            <a:extLst>
              <a:ext uri="{FF2B5EF4-FFF2-40B4-BE49-F238E27FC236}">
                <a16:creationId xmlns:a16="http://schemas.microsoft.com/office/drawing/2014/main" id="{FF796150-2332-4650-BC54-9C6FD762CC9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778000"/>
            <a:ext cx="7772400" cy="5105400"/>
          </a:xfrm>
        </p:spPr>
        <p:txBody>
          <a:bodyPr/>
          <a:lstStyle/>
          <a:p>
            <a:pPr eaLnBrk="1" hangingPunct="1"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90% vinegar and 8% clove oil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RTU – no mixing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Smells good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FF9900"/>
              </a:buCl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Tried it – works ok on very small annuals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FF9900"/>
              </a:buClr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Clr>
                <a:srgbClr val="FF9900"/>
              </a:buClr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246E03A9-C836-47AF-9C9C-D469283207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2">
                    <a:lumMod val="10000"/>
                  </a:schemeClr>
                </a:solidFill>
              </a:rPr>
              <a:t>Weeds are great competitors!</a:t>
            </a:r>
            <a:endParaRPr lang="en-US" sz="40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D6DECEE2-BE04-4344-B646-9426EFEC6A7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Clr>
                <a:srgbClr val="CC33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Water </a:t>
            </a:r>
          </a:p>
          <a:p>
            <a:pPr eaLnBrk="1" hangingPunct="1">
              <a:buClr>
                <a:srgbClr val="CC3300"/>
              </a:buClr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CC3300"/>
              </a:buClr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CC33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Nutrients</a:t>
            </a:r>
          </a:p>
          <a:p>
            <a:pPr eaLnBrk="1" hangingPunct="1">
              <a:buClr>
                <a:srgbClr val="CC3300"/>
              </a:buClr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CC3300"/>
              </a:buClr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CC33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Light</a:t>
            </a:r>
          </a:p>
          <a:p>
            <a:pPr eaLnBrk="1" hangingPunct="1">
              <a:defRPr/>
            </a:pPr>
            <a:endParaRPr lang="en-US" sz="2800" dirty="0">
              <a:solidFill>
                <a:srgbClr val="FFFFFF"/>
              </a:solidFill>
            </a:endParaRPr>
          </a:p>
          <a:p>
            <a:pPr eaLnBrk="1" hangingPunct="1">
              <a:defRPr/>
            </a:pPr>
            <a:endParaRPr lang="en-US" sz="2800" dirty="0"/>
          </a:p>
        </p:txBody>
      </p:sp>
      <p:pic>
        <p:nvPicPr>
          <p:cNvPr id="9220" name="Picture 4" descr="kyllinga plant">
            <a:extLst>
              <a:ext uri="{FF2B5EF4-FFF2-40B4-BE49-F238E27FC236}">
                <a16:creationId xmlns:a16="http://schemas.microsoft.com/office/drawing/2014/main" id="{29624FB0-6BEF-48A1-A653-C49C2F1E5F40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3339" y="1371600"/>
            <a:ext cx="4352925" cy="2743200"/>
          </a:xfrm>
        </p:spPr>
      </p:pic>
      <p:pic>
        <p:nvPicPr>
          <p:cNvPr id="9221" name="Picture 5" descr="corn">
            <a:extLst>
              <a:ext uri="{FF2B5EF4-FFF2-40B4-BE49-F238E27FC236}">
                <a16:creationId xmlns:a16="http://schemas.microsoft.com/office/drawing/2014/main" id="{133AA1EE-6966-4A73-8E3F-F177DF417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263" y="4114800"/>
            <a:ext cx="3429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>
            <a:extLst>
              <a:ext uri="{FF2B5EF4-FFF2-40B4-BE49-F238E27FC236}">
                <a16:creationId xmlns:a16="http://schemas.microsoft.com/office/drawing/2014/main" id="{72DFA4C3-786D-48DD-8703-987B8073FA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36800" y="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Scythe – fatty acid</a:t>
            </a:r>
            <a:r>
              <a:rPr lang="en-US" sz="50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96291" name="Rectangle 3">
            <a:extLst>
              <a:ext uri="{FF2B5EF4-FFF2-40B4-BE49-F238E27FC236}">
                <a16:creationId xmlns:a16="http://schemas.microsoft.com/office/drawing/2014/main" id="{0DF4194E-E859-4BD0-94D2-C13526276B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4800" y="1415103"/>
            <a:ext cx="8610600" cy="5105400"/>
          </a:xfrm>
        </p:spPr>
        <p:txBody>
          <a:bodyPr/>
          <a:lstStyle/>
          <a:p>
            <a:pPr eaLnBrk="1" hangingPunct="1">
              <a:buClr>
                <a:srgbClr val="FF9900"/>
              </a:buClr>
              <a:defRPr/>
            </a:pP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Clr>
                <a:srgbClr val="FF99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Non-selective – </a:t>
            </a:r>
            <a:r>
              <a:rPr lang="en-US" b="1" dirty="0" err="1">
                <a:solidFill>
                  <a:schemeClr val="tx2">
                    <a:lumMod val="10000"/>
                  </a:schemeClr>
                </a:solidFill>
              </a:rPr>
              <a:t>pelargonic</a:t>
            </a: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 acid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FF99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Works well on tender annuals – 5% solution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FF99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Poor on perennials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FF9900"/>
              </a:buClr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Overall, a pretty good performer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Clr>
                <a:srgbClr val="FF9900"/>
              </a:buClr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Clr>
                <a:srgbClr val="FF9900"/>
              </a:buClr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32100" name="Picture 5" descr=" Scythe Herbicide">
            <a:hlinkClick r:id="rId2"/>
            <a:extLst>
              <a:ext uri="{FF2B5EF4-FFF2-40B4-BE49-F238E27FC236}">
                <a16:creationId xmlns:a16="http://schemas.microsoft.com/office/drawing/2014/main" id="{84A276BC-B59D-438A-9333-3A74F5785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294" y="1415103"/>
            <a:ext cx="3140906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>
            <a:extLst>
              <a:ext uri="{FF2B5EF4-FFF2-40B4-BE49-F238E27FC236}">
                <a16:creationId xmlns:a16="http://schemas.microsoft.com/office/drawing/2014/main" id="{F54BEACA-333A-4308-9B2F-A0C7EE832C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36800" y="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5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Ortho Elementals 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96291" name="Rectangle 3">
            <a:extLst>
              <a:ext uri="{FF2B5EF4-FFF2-40B4-BE49-F238E27FC236}">
                <a16:creationId xmlns:a16="http://schemas.microsoft.com/office/drawing/2014/main" id="{0277E347-41EE-4564-913F-F786768056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7772400" cy="5105400"/>
          </a:xfrm>
        </p:spPr>
        <p:txBody>
          <a:bodyPr/>
          <a:lstStyle/>
          <a:p>
            <a:pPr eaLnBrk="1" hangingPunct="1">
              <a:buClr>
                <a:srgbClr val="FF9900"/>
              </a:buClr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Non-selective 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FF9900"/>
              </a:buClr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iron based and soybean oil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FF9900"/>
              </a:buClr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Works well on small annual broadleaves and grasses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buClr>
                <a:srgbClr val="FF9900"/>
              </a:buClr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Poor on perennials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Clr>
                <a:srgbClr val="FF9900"/>
              </a:buClr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33124" name="Picture 6" descr="Ortho Elementals Lawn Weed Killer">
            <a:extLst>
              <a:ext uri="{FF2B5EF4-FFF2-40B4-BE49-F238E27FC236}">
                <a16:creationId xmlns:a16="http://schemas.microsoft.com/office/drawing/2014/main" id="{2DAE43C6-EC1C-40B7-8D62-881286CBE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581150"/>
            <a:ext cx="2667000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>
            <a:extLst>
              <a:ext uri="{FF2B5EF4-FFF2-40B4-BE49-F238E27FC236}">
                <a16:creationId xmlns:a16="http://schemas.microsoft.com/office/drawing/2014/main" id="{F3D1A0DD-3ED9-4831-879E-9DBA399968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36800" y="0"/>
            <a:ext cx="7772400" cy="114300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Preen Organic</a:t>
            </a:r>
            <a:r>
              <a:rPr lang="en-US"/>
              <a:t> </a:t>
            </a: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Corn Gluten</a:t>
            </a:r>
            <a:r>
              <a:rPr lang="en-US" sz="5600" b="1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350211" name="Rectangle 3">
            <a:extLst>
              <a:ext uri="{FF2B5EF4-FFF2-40B4-BE49-F238E27FC236}">
                <a16:creationId xmlns:a16="http://schemas.microsoft.com/office/drawing/2014/main" id="{0FE98D38-86CD-4434-B4D7-3F13CC0161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37092" y="1219200"/>
            <a:ext cx="80010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100% granulated corn gluten meal 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Apply 5 lbs. per 250 sq. ft. (25' x 10') to vegetable bed.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gluten releases an enzyme that interferes with germinating seeds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Gave fairly good weed control for 15 days in an experiment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Tx/>
              <a:buNone/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defRPr/>
            </a:pPr>
            <a:endParaRPr lang="en-US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Picture 2" descr="Preen Organic container">
            <a:extLst>
              <a:ext uri="{FF2B5EF4-FFF2-40B4-BE49-F238E27FC236}">
                <a16:creationId xmlns:a16="http://schemas.microsoft.com/office/drawing/2014/main" id="{F85FF7D5-A77C-4B8A-B668-CA93EF685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8092" y="1529191"/>
            <a:ext cx="3496733" cy="4871609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reen vegetables , LSU AgCenter logo">
            <a:extLst>
              <a:ext uri="{FF2B5EF4-FFF2-40B4-BE49-F238E27FC236}">
                <a16:creationId xmlns:a16="http://schemas.microsoft.com/office/drawing/2014/main" id="{7C6A2C55-BF61-4D23-BF0B-B9976613AA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8" b="22066"/>
          <a:stretch/>
        </p:blipFill>
        <p:spPr bwMode="auto"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food, plate, drawing&#10;&#10;Description automatically generated">
            <a:extLst>
              <a:ext uri="{FF2B5EF4-FFF2-40B4-BE49-F238E27FC236}">
                <a16:creationId xmlns:a16="http://schemas.microsoft.com/office/drawing/2014/main" id="{0B62133A-B70D-4A0E-A6EA-D85F5E81F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633912"/>
            <a:ext cx="2590800" cy="1762125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B300D4A5-D984-4672-8DC6-14DCED4486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9884" y="433137"/>
            <a:ext cx="4743128" cy="6128084"/>
          </a:xfrm>
        </p:spPr>
        <p:txBody>
          <a:bodyPr anchor="t">
            <a:normAutofit fontScale="92500" lnSpcReduction="10000"/>
          </a:bodyPr>
          <a:lstStyle/>
          <a:p>
            <a:pPr algn="l"/>
            <a:r>
              <a:rPr lang="en-US" dirty="0"/>
              <a:t>Please post all your questions and results to the message board:</a:t>
            </a:r>
          </a:p>
          <a:p>
            <a:pPr algn="l"/>
            <a:r>
              <a:rPr lang="en-US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https://www.facebook.com/groups/538153443545779/</a:t>
            </a:r>
            <a:endParaRPr lang="en-US" dirty="0"/>
          </a:p>
          <a:p>
            <a:pPr algn="l"/>
            <a:endParaRPr lang="en-US" dirty="0"/>
          </a:p>
          <a:p>
            <a:pPr algn="l"/>
            <a:r>
              <a:rPr lang="en-US" dirty="0"/>
              <a:t>More resources for this module can be found at the following link:</a:t>
            </a:r>
          </a:p>
          <a:p>
            <a:pPr algn="l"/>
            <a:r>
              <a:rPr lang="en-US" u="sng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https://www.lsuagcenter.com/topics/lawn_garden/master%20gardener/home-gardening-certificate-course</a:t>
            </a:r>
            <a:endParaRPr lang="en-US" u="sng" dirty="0"/>
          </a:p>
          <a:p>
            <a:pPr algn="l"/>
            <a:endParaRPr lang="en-US" dirty="0"/>
          </a:p>
          <a:p>
            <a:pPr algn="l"/>
            <a:endParaRPr lang="en-US" sz="2000" u="sng" dirty="0"/>
          </a:p>
          <a:p>
            <a:pPr algn="l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7901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>
            <a:extLst>
              <a:ext uri="{FF2B5EF4-FFF2-40B4-BE49-F238E27FC236}">
                <a16:creationId xmlns:a16="http://schemas.microsoft.com/office/drawing/2014/main" id="{143AB200-41EB-43E0-8137-C020FE14DC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574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2">
                    <a:lumMod val="10000"/>
                  </a:schemeClr>
                </a:solidFill>
              </a:rPr>
              <a:t>Why so many weeds? – Pigweed example</a:t>
            </a:r>
          </a:p>
        </p:txBody>
      </p:sp>
      <p:sp>
        <p:nvSpPr>
          <p:cNvPr id="208899" name="Rectangle 3">
            <a:extLst>
              <a:ext uri="{FF2B5EF4-FFF2-40B4-BE49-F238E27FC236}">
                <a16:creationId xmlns:a16="http://schemas.microsoft.com/office/drawing/2014/main" id="{6377ED98-E3AA-4799-91E2-B4C2EA85ED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43001" y="1828800"/>
            <a:ext cx="6096000" cy="4114800"/>
          </a:xfrm>
        </p:spPr>
        <p:txBody>
          <a:bodyPr/>
          <a:lstStyle/>
          <a:p>
            <a:pPr marL="609600" indent="-609600" eaLnBrk="1" hangingPunct="1">
              <a:buClr>
                <a:srgbClr val="CC3300"/>
              </a:buClr>
              <a:buNone/>
              <a:defRPr/>
            </a:pP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eaLnBrk="1" hangingPunct="1">
              <a:buClr>
                <a:srgbClr val="CC3300"/>
              </a:buClr>
              <a:buFont typeface="Wingdings" pitchFamily="2" charset="2"/>
              <a:buChar char="ü"/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13,000 – 1,000,000 seed/year</a:t>
            </a:r>
          </a:p>
          <a:p>
            <a:pPr marL="609600" indent="-609600" eaLnBrk="1" hangingPunct="1">
              <a:buClr>
                <a:srgbClr val="CC3300"/>
              </a:buClr>
              <a:buFont typeface="Wingdings" pitchFamily="2" charset="2"/>
              <a:buChar char="ü"/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Dormancy – survive 30 years</a:t>
            </a:r>
          </a:p>
          <a:p>
            <a:pPr marL="609600" indent="-609600" eaLnBrk="1" hangingPunct="1">
              <a:buClr>
                <a:srgbClr val="CC3300"/>
              </a:buClr>
              <a:buFont typeface="Wingdings" pitchFamily="2" charset="2"/>
              <a:buChar char="ü"/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Don’t allow seed production</a:t>
            </a:r>
          </a:p>
          <a:p>
            <a:pPr marL="609600" indent="-609600" eaLnBrk="1" hangingPunct="1">
              <a:buClr>
                <a:srgbClr val="CC3300"/>
              </a:buClr>
              <a:buFontTx/>
              <a:buChar char="1"/>
              <a:defRPr/>
            </a:pP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eaLnBrk="1" hangingPunct="1">
              <a:buClr>
                <a:srgbClr val="CC3300"/>
              </a:buClr>
              <a:buFontTx/>
              <a:buChar char="1"/>
              <a:defRPr/>
            </a:pP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44" name="Picture 4" descr="pigweed seeds on plant">
            <a:extLst>
              <a:ext uri="{FF2B5EF4-FFF2-40B4-BE49-F238E27FC236}">
                <a16:creationId xmlns:a16="http://schemas.microsoft.com/office/drawing/2014/main" id="{D7075BB1-D36D-4281-B036-5CE922FDF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495800"/>
            <a:ext cx="2439988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small pigweed plant">
            <a:extLst>
              <a:ext uri="{FF2B5EF4-FFF2-40B4-BE49-F238E27FC236}">
                <a16:creationId xmlns:a16="http://schemas.microsoft.com/office/drawing/2014/main" id="{B416071C-77AB-4AE1-B225-4E39211A7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146176"/>
            <a:ext cx="3043238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Pigweed in planter pot">
            <a:extLst>
              <a:ext uri="{FF2B5EF4-FFF2-40B4-BE49-F238E27FC236}">
                <a16:creationId xmlns:a16="http://schemas.microsoft.com/office/drawing/2014/main" id="{122F437A-ED23-49D9-8FC1-AB3B5C587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810000"/>
            <a:ext cx="1792288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BF0C9FD-FCAE-4385-B44B-CEDC3894DA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How are weeds able to persist?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14A53772-C673-4E89-93E2-FEE3F902DD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57400" y="1295400"/>
            <a:ext cx="7772400" cy="4114800"/>
          </a:xfrm>
        </p:spPr>
        <p:txBody>
          <a:bodyPr/>
          <a:lstStyle/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Number of seed produced</a:t>
            </a: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Survival of weed seed</a:t>
            </a: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Dormancy</a:t>
            </a: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  <a:p>
            <a:pPr marL="609600" indent="-609600" eaLnBrk="1" hangingPunct="1">
              <a:buClr>
                <a:srgbClr val="CC3300"/>
              </a:buClr>
              <a:buFontTx/>
              <a:buAutoNum type="arabicParenR"/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Vegetative reproduction</a:t>
            </a:r>
          </a:p>
          <a:p>
            <a:pPr marL="609600" indent="-609600" eaLnBrk="1" hangingPunct="1">
              <a:buClr>
                <a:srgbClr val="CC3300"/>
              </a:buClr>
              <a:buFontTx/>
              <a:buChar char="1"/>
              <a:defRPr/>
            </a:pP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eaLnBrk="1" hangingPunct="1">
              <a:buClr>
                <a:srgbClr val="CC3300"/>
              </a:buClr>
              <a:buFontTx/>
              <a:buChar char="1"/>
              <a:defRPr/>
            </a:pP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55FC5B1C-B21A-41FF-863A-713A9D9EF5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How do weeds spread?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BC2D396A-8684-48B3-B114-0629A04A17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57400" y="1295400"/>
            <a:ext cx="7772400" cy="41148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arenR"/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Nature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rgbClr val="CC3300"/>
              </a:buCl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Animals and birds – Chinese tallow tree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rgbClr val="CC3300"/>
              </a:buCl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Winds – dandelion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rgbClr val="CC3300"/>
              </a:buCl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Rains and flooding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rgbClr val="CC3300"/>
              </a:buCl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Some type of runner – rhizome, stolon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rgbClr val="CC3300"/>
              </a:buClr>
              <a:buFont typeface="Wingdings" pitchFamily="2" charset="2"/>
              <a:buChar char="q"/>
              <a:defRPr/>
            </a:pP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eaLnBrk="1" hangingPunct="1">
              <a:lnSpc>
                <a:spcPct val="90000"/>
              </a:lnSpc>
              <a:buFontTx/>
              <a:buAutoNum type="arabicParenR"/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</a:rPr>
              <a:t>Humans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rgbClr val="FF9900"/>
              </a:buCl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Impure seed/sod – contaminated wildflower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rgbClr val="FF9900"/>
              </a:buCl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Compost and mulch – animal droppings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rgbClr val="FF9900"/>
              </a:buCl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Irrigation – wet areas for sedges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rgbClr val="FF9900"/>
              </a:buCl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Machinery – contaminated mowing equipment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rgbClr val="FF9900"/>
              </a:buCl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Contaminated soil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rgbClr val="FFFF66"/>
              </a:buClr>
              <a:buFont typeface="Wingdings" pitchFamily="2" charset="2"/>
              <a:buChar char="q"/>
              <a:defRPr/>
            </a:pP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C3300"/>
              </a:buClr>
              <a:buFontTx/>
              <a:buChar char="1"/>
              <a:defRPr/>
            </a:pP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8">
      <a:dk1>
        <a:srgbClr val="FFFFFF"/>
      </a:dk1>
      <a:lt1>
        <a:srgbClr val="FFFFFF"/>
      </a:lt1>
      <a:dk2>
        <a:srgbClr val="FFFF99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FFFFFF"/>
        </a:dk1>
        <a:lt1>
          <a:srgbClr val="FFFFFF"/>
        </a:lt1>
        <a:dk2>
          <a:srgbClr val="FFFF99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DADADA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2D3CEE8E6B88498FF6C4684FF98C5E" ma:contentTypeVersion="9" ma:contentTypeDescription="Create a new document." ma:contentTypeScope="" ma:versionID="8cfa5cb1b9e67d3dd98ecd4184863018">
  <xsd:schema xmlns:xsd="http://www.w3.org/2001/XMLSchema" xmlns:xs="http://www.w3.org/2001/XMLSchema" xmlns:p="http://schemas.microsoft.com/office/2006/metadata/properties" xmlns:ns2="de695c03-2a74-418c-9645-0e8c67261385" targetNamespace="http://schemas.microsoft.com/office/2006/metadata/properties" ma:root="true" ma:fieldsID="5b56dc1ce0f814f935ccc4fb9793efe3" ns2:_="">
    <xsd:import namespace="de695c03-2a74-418c-9645-0e8c6726138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695c03-2a74-418c-9645-0e8c672613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B82A7A-95B8-42C6-A3E9-2AAC1EB5A28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FF6710A-6399-4897-ADC4-0AD76F0058F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81EE6F2-256D-403C-A064-5B9800C5B2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695c03-2a74-418c-9645-0e8c672613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8724</TotalTime>
  <Words>1371</Words>
  <Application>Microsoft Office PowerPoint</Application>
  <PresentationFormat>Widescreen</PresentationFormat>
  <Paragraphs>355</Paragraphs>
  <Slides>63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63</vt:i4>
      </vt:variant>
    </vt:vector>
  </HeadingPairs>
  <TitlesOfParts>
    <vt:vector size="71" baseType="lpstr">
      <vt:lpstr>Arial</vt:lpstr>
      <vt:lpstr>Calibri</vt:lpstr>
      <vt:lpstr>Times New Roman</vt:lpstr>
      <vt:lpstr>Wingdings</vt:lpstr>
      <vt:lpstr>Wingdings 2</vt:lpstr>
      <vt:lpstr>Default Design</vt:lpstr>
      <vt:lpstr>Clip</vt:lpstr>
      <vt:lpstr>Photo Editor Photo</vt:lpstr>
      <vt:lpstr>Module 13:  Garden Weeds Identification and  Control With Dr. Ron Strahan</vt:lpstr>
      <vt:lpstr>Weed Basics</vt:lpstr>
      <vt:lpstr>What is a Weed?</vt:lpstr>
      <vt:lpstr>PowerPoint Presentation</vt:lpstr>
      <vt:lpstr>Some reasons weeds are problems?</vt:lpstr>
      <vt:lpstr>Weeds are great competitors!</vt:lpstr>
      <vt:lpstr>Why so many weeds? – Pigweed example</vt:lpstr>
      <vt:lpstr>How are weeds able to persist?</vt:lpstr>
      <vt:lpstr>How do weeds spread?</vt:lpstr>
      <vt:lpstr>PowerPoint Presentation</vt:lpstr>
      <vt:lpstr>Broadleaf vs Grass Leaf</vt:lpstr>
      <vt:lpstr>Annuals? Perennials? </vt:lpstr>
      <vt:lpstr>PowerPoint Presentation</vt:lpstr>
      <vt:lpstr>Methods of Weed Control</vt:lpstr>
      <vt:lpstr>PowerPoint Presentation</vt:lpstr>
      <vt:lpstr>PowerPoint Presentation</vt:lpstr>
      <vt:lpstr>Mulch – 2 weed management purposes</vt:lpstr>
      <vt:lpstr>Mulch – information</vt:lpstr>
      <vt:lpstr>Brief Herbicide School Session</vt:lpstr>
      <vt:lpstr>What is an herbicide?</vt:lpstr>
      <vt:lpstr>PowerPoint Presentation</vt:lpstr>
      <vt:lpstr>Preemergence? Postemergence?</vt:lpstr>
      <vt:lpstr>PowerPoint Presentation</vt:lpstr>
      <vt:lpstr>Preemergence Herbicide Information </vt:lpstr>
      <vt:lpstr>PRE herbicides are available for the lawn and flower bed</vt:lpstr>
      <vt:lpstr>Effective Preemergence Application</vt:lpstr>
      <vt:lpstr>How do preemergence herbicides work?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Roundup </vt:lpstr>
      <vt:lpstr>Weed B Gon</vt:lpstr>
      <vt:lpstr>Grass B Gon</vt:lpstr>
      <vt:lpstr>Homeowner Weed Killers</vt:lpstr>
      <vt:lpstr>Always Read the Label and Follow All of the Directions Carefully</vt:lpstr>
      <vt:lpstr>Read the Label!</vt:lpstr>
      <vt:lpstr>What’s on Label</vt:lpstr>
      <vt:lpstr>Proper Herbicide Use</vt:lpstr>
      <vt:lpstr>Common preemergence herbicides for flower beds</vt:lpstr>
      <vt:lpstr>Preemergence Herbicides – great on annual grasses and small seeded broadleaves like…</vt:lpstr>
      <vt:lpstr>Preemergence Herbicides – Will not work on …..</vt:lpstr>
      <vt:lpstr>PowerPoint Presentation</vt:lpstr>
      <vt:lpstr>PowerPoint Presentation</vt:lpstr>
      <vt:lpstr>Control Grasses in the Vegetable Gardens </vt:lpstr>
      <vt:lpstr>PowerPoint Presentation</vt:lpstr>
      <vt:lpstr>Glyphosate with 41% active</vt:lpstr>
      <vt:lpstr>Roundup Brands </vt:lpstr>
      <vt:lpstr>PowerPoint Presentation</vt:lpstr>
      <vt:lpstr>PowerPoint Presentation</vt:lpstr>
      <vt:lpstr>PowerPoint Presentation</vt:lpstr>
      <vt:lpstr>Rubber Glove/Cotton Glove </vt:lpstr>
      <vt:lpstr>Use wipe method for hard to control weeds like…</vt:lpstr>
      <vt:lpstr>PowerPoint Presentation</vt:lpstr>
      <vt:lpstr>Perfectly Natural - Organic </vt:lpstr>
      <vt:lpstr>Scythe – fatty acid </vt:lpstr>
      <vt:lpstr>Ortho Elementals </vt:lpstr>
      <vt:lpstr>Preen Organic Corn Gluten </vt:lpstr>
      <vt:lpstr>PowerPoint Presentation</vt:lpstr>
    </vt:vector>
  </TitlesOfParts>
  <Company>LSU Ag 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are weeds able to persist?</dc:title>
  <dc:creator>ron strahan</dc:creator>
  <cp:lastModifiedBy>Timmerman, Anna</cp:lastModifiedBy>
  <cp:revision>243</cp:revision>
  <cp:lastPrinted>2016-02-29T16:40:41Z</cp:lastPrinted>
  <dcterms:created xsi:type="dcterms:W3CDTF">2002-08-21T15:47:54Z</dcterms:created>
  <dcterms:modified xsi:type="dcterms:W3CDTF">2020-07-17T17:28:43Z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0x0101005B2D3CEE8E6B88498FF6C4684FF98C5E</vt:lpwstr>
  </property>
</Properties>
</file>