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88" r:id="rId3"/>
    <p:sldId id="289" r:id="rId4"/>
    <p:sldId id="264" r:id="rId5"/>
    <p:sldId id="270" r:id="rId6"/>
    <p:sldId id="271" r:id="rId7"/>
    <p:sldId id="276" r:id="rId8"/>
    <p:sldId id="277" r:id="rId9"/>
    <p:sldId id="282" r:id="rId10"/>
    <p:sldId id="283" r:id="rId11"/>
    <p:sldId id="284" r:id="rId12"/>
    <p:sldId id="285" r:id="rId13"/>
    <p:sldId id="286" r:id="rId14"/>
    <p:sldId id="287" r:id="rId15"/>
    <p:sldId id="278" r:id="rId16"/>
    <p:sldId id="279" r:id="rId17"/>
    <p:sldId id="280" r:id="rId18"/>
    <p:sldId id="281" r:id="rId19"/>
    <p:sldId id="290" r:id="rId20"/>
    <p:sldId id="272" r:id="rId21"/>
    <p:sldId id="273" r:id="rId22"/>
    <p:sldId id="274" r:id="rId23"/>
    <p:sldId id="275" r:id="rId24"/>
    <p:sldId id="258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066" autoAdjust="0"/>
  </p:normalViewPr>
  <p:slideViewPr>
    <p:cSldViewPr snapToGrid="0">
      <p:cViewPr varScale="1">
        <p:scale>
          <a:sx n="98" d="100"/>
          <a:sy n="98" d="100"/>
        </p:scale>
        <p:origin x="4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2C8C2B-195B-44D6-B951-A3899A963E45}" type="datetimeFigureOut">
              <a:rPr lang="en-US" smtClean="0"/>
              <a:t>7/10/2020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8ABB7A-232A-4936-A7D6-8A88F12CA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801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Maize Bushy Stunt. Lethal Bronzing of Palms.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8ABB7A-232A-4936-A7D6-8A88F12CA01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504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8ABB7A-232A-4936-A7D6-8A88F12CA01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228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53E38-44E4-40E3-9614-0D579EBB4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ED23C-D3DD-4A23-940D-D8D51BAB2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AF7638-8548-48CD-8E25-34DB0A269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4DE37-1A58-4B78-97DD-F2DD13E75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41E82-77E7-4389-A4C9-BB732A439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332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EA8E9-3A4C-4A20-8452-AE16FCA2E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94315D-99E5-4909-BF2A-057ACE7B1F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C6FD6-DF98-436B-AB2F-3916C5D0D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ADD113-9F03-429D-985B-A614F9401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6FB99-A65A-480B-A25F-C5DC52891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965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0056D9-8984-4FC0-A3AB-1108D163C1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64E8BB-3019-480A-BE90-5783F39235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E7C17-4434-42C8-BD20-937B5AFC9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C56B-FEA4-48A9-A325-1C10F4DD7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E1820A-C275-4F29-B454-D5B2D8303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561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F13ED-5550-4E24-957D-8A282E921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0E168-82C2-4FAA-821C-D744FC33B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DDBAA0-3FB3-46C4-91BA-3415113A8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36DBD-DA62-44E1-8879-475FCD41D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89D45-F5C3-48C0-8102-FFD4CC171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255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4B72E-AB65-4691-93D7-760564635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A87A58-90D3-42D9-8137-2B03C04B2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9D113F-06D6-4B8C-B333-C8FEB4F32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0D0A04-5E65-4BBF-A0AE-017C9A1EE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C4F7D2-DBDB-4813-98B9-69A436FBE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44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57870-6B4E-43EB-8ED7-21A99ECD2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1C30F3-DD51-432F-8F7F-78280A5709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387B4F-92A7-4FA8-A75D-19AE40CA86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D05ACF-7A19-4E42-A7AB-160E2788E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4E83B5-D7CB-433C-AF86-AF85A2E3E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A8855-A5E9-424B-9E0B-FB0513255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016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10AF8-6CE1-40F8-9FAD-D2CEB1632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149277-3B49-4774-A765-2AB269BCF8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526BEE-5843-4132-B5FE-26A3470024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326160-8708-4846-9DC4-D2ADA24C27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EF976-E38D-4DD9-A454-8EBD9A0E15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632B4C-0BB2-436E-B7BE-12A6797D7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941D83-9E50-4920-A678-65DC9723B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A69266-2F87-46AF-844B-EA6B7474B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651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F89C5-926F-41FA-B8B2-DFCAFDAD1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0CCFED-1D7D-4E7D-BA85-D27A9A27D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5709A2-A827-4CF1-AC79-C57F8FBC7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AFE8C9-3EFE-41ED-9AE7-D662E28BB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076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C83793-7520-416D-938D-92AE6B19B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18D008-8CAF-4021-B55E-BA0C393B0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B26BA5-A47A-4674-8EAF-5B4B46D2A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784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78D36-AEA8-4C5B-BDA5-0BF12CF42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DF25F-44B4-4BC6-80F6-71B4D10D2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E6A37D-4837-4419-9610-87665B0922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45041-27F3-4D5C-AC26-1AED722C4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455016-CC71-4278-A703-F48CC31ED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AA624D-2212-4150-BA81-4E1A912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379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DF240-F8F7-4646-A47A-F2221E4C6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588D28-6306-47AC-BD34-4411251F22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4C1E1C-A173-4C46-8596-F804528D1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79410B-62E3-45B9-B75D-6FB7FD19F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95B8A7-B46D-408C-B4B0-C898725D1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59FE1C-B1BB-485F-A6CC-1D95E855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34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0A2105-755D-4146-87B1-D2AD1EBAF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E19D5-4CAB-428A-9B54-92A8340E4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F61F6-1FF5-445B-9FB4-B927A39A1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C504C-1AD0-46B5-B35F-10EB3C1DC03F}" type="datetimeFigureOut">
              <a:rPr lang="en-US" smtClean="0"/>
              <a:t>7/10/2020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FFA15-9A28-47E6-9249-F9F5A74126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7678EA-4C58-4447-BF6A-2E05F3C51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75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3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facebook.com/groups/538153443545779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2CF7E-8E62-44C0-BF0B-77113AD1E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124" y="285750"/>
            <a:ext cx="5397686" cy="3829047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US" dirty="0"/>
              <a:t>Module 12: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Plant Disease – Viruses, Bacteria and Fungi! Oh My!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5F43CB-3FCF-427F-A611-61A76B02C0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892" b="22072"/>
          <a:stretch/>
        </p:blipFill>
        <p:spPr>
          <a:xfrm>
            <a:off x="20" y="10"/>
            <a:ext cx="6024134" cy="6857990"/>
          </a:xfrm>
          <a:custGeom>
            <a:avLst/>
            <a:gdLst/>
            <a:ahLst/>
            <a:cxnLst/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Picture 5" descr="A picture showing vegetables and the LSU AgCenter logo&#10;">
            <a:extLst>
              <a:ext uri="{FF2B5EF4-FFF2-40B4-BE49-F238E27FC236}">
                <a16:creationId xmlns:a16="http://schemas.microsoft.com/office/drawing/2014/main" id="{F9DFAC41-0714-41D5-9F04-81263211CED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87" y="4605337"/>
            <a:ext cx="2590800" cy="1762125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75CBF79E-7274-4D0B-8390-12A17458E2A1}"/>
              </a:ext>
            </a:extLst>
          </p:cNvPr>
          <p:cNvSpPr txBox="1">
            <a:spLocks/>
          </p:cNvSpPr>
          <p:nvPr/>
        </p:nvSpPr>
        <p:spPr>
          <a:xfrm>
            <a:off x="5027059" y="4912467"/>
            <a:ext cx="6960093" cy="114786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/>
              <a:t>LSU AgCenter Home Gardening Certificate Course</a:t>
            </a:r>
          </a:p>
          <a:p>
            <a:endParaRPr lang="en-US" sz="2000" dirty="0"/>
          </a:p>
          <a:p>
            <a:r>
              <a:rPr lang="en-US" sz="2000" dirty="0"/>
              <a:t>Dr. Joe Willis, Dr. Paula Barton-Willis, Anna Timmerman &amp; Chris Dunaway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397728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B74A1C-0741-43B1-99EC-0A7325E0F871}"/>
              </a:ext>
            </a:extLst>
          </p:cNvPr>
          <p:cNvSpPr txBox="1"/>
          <p:nvPr/>
        </p:nvSpPr>
        <p:spPr>
          <a:xfrm>
            <a:off x="1844842" y="0"/>
            <a:ext cx="850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Viruses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13780D-849B-4B72-90AC-614A11194C14}"/>
              </a:ext>
            </a:extLst>
          </p:cNvPr>
          <p:cNvSpPr txBox="1"/>
          <p:nvPr/>
        </p:nvSpPr>
        <p:spPr>
          <a:xfrm>
            <a:off x="2294021" y="1491916"/>
            <a:ext cx="760395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Control (Identify):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Certified virus-free seed and plants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Vector control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Reservoir elimination (weed control)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Genetic resistance</a:t>
            </a:r>
          </a:p>
        </p:txBody>
      </p:sp>
    </p:spTree>
    <p:extLst>
      <p:ext uri="{BB962C8B-B14F-4D97-AF65-F5344CB8AC3E}">
        <p14:creationId xmlns:p14="http://schemas.microsoft.com/office/powerpoint/2010/main" val="23268347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1B920E-C23A-44C1-945E-1659CEF0EF8D}"/>
              </a:ext>
            </a:extLst>
          </p:cNvPr>
          <p:cNvSpPr txBox="1"/>
          <p:nvPr/>
        </p:nvSpPr>
        <p:spPr>
          <a:xfrm>
            <a:off x="1844842" y="0"/>
            <a:ext cx="850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Bacteria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1975210-0624-41C9-9D77-B2D03090A84A}"/>
              </a:ext>
            </a:extLst>
          </p:cNvPr>
          <p:cNvSpPr/>
          <p:nvPr/>
        </p:nvSpPr>
        <p:spPr>
          <a:xfrm>
            <a:off x="393032" y="912869"/>
            <a:ext cx="970547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dirty="0"/>
              <a:t>Bacteria are microscopic, single-celled organisms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dirty="0"/>
              <a:t>No organized nucleus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dirty="0"/>
              <a:t>Plant pathogenic bacterial species number in the hundreds (versus thousands for fungi)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dirty="0"/>
              <a:t>Identified by differences in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4000" dirty="0"/>
              <a:t>colony characteristics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4000" dirty="0"/>
              <a:t>biochemical properties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4000" dirty="0"/>
              <a:t>DNA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5E65E1-4E90-4EF6-A9D4-75A6715A50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459" b="2933"/>
          <a:stretch/>
        </p:blipFill>
        <p:spPr>
          <a:xfrm>
            <a:off x="7331242" y="4571844"/>
            <a:ext cx="4720389" cy="19733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5AE8E1-2D37-418A-817E-10BEAC001E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2103" y="551979"/>
            <a:ext cx="3090110" cy="2315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569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1E35D7-D9CA-4390-8504-99B4B642D329}"/>
              </a:ext>
            </a:extLst>
          </p:cNvPr>
          <p:cNvSpPr txBox="1"/>
          <p:nvPr/>
        </p:nvSpPr>
        <p:spPr>
          <a:xfrm>
            <a:off x="1844842" y="0"/>
            <a:ext cx="850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Bacteria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CD6C8-449A-4209-AABE-20238597F30F}"/>
              </a:ext>
            </a:extLst>
          </p:cNvPr>
          <p:cNvSpPr/>
          <p:nvPr/>
        </p:nvSpPr>
        <p:spPr>
          <a:xfrm>
            <a:off x="0" y="703546"/>
            <a:ext cx="7924215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Infection must occur through natural openings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800" dirty="0"/>
              <a:t>Lenticels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800" dirty="0"/>
              <a:t>Hydathodes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800" dirty="0"/>
              <a:t>Stomata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Wounds in the plant (e.g. insect feeding)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Bacteria can be spread from plant to plant via soil, insects, splashing water, infected seeds, or tools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0D71959-E7F0-43C2-9542-731982A7372E}"/>
              </a:ext>
            </a:extLst>
          </p:cNvPr>
          <p:cNvGrpSpPr/>
          <p:nvPr/>
        </p:nvGrpSpPr>
        <p:grpSpPr>
          <a:xfrm>
            <a:off x="7061157" y="3347194"/>
            <a:ext cx="5169878" cy="1549488"/>
            <a:chOff x="6925116" y="5308512"/>
            <a:chExt cx="5169878" cy="154948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FDF367D-65C4-4028-B268-E0FE5F1CF4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770" t="2389" r="1805" b="14175"/>
            <a:stretch/>
          </p:blipFill>
          <p:spPr>
            <a:xfrm>
              <a:off x="9334499" y="5308512"/>
              <a:ext cx="2760495" cy="154948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6A7FFB9-783C-44D9-B8C8-C10DB9B193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25116" y="5308512"/>
              <a:ext cx="2409384" cy="1549488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5151664-263C-46B9-9307-11F38C80923B}"/>
              </a:ext>
            </a:extLst>
          </p:cNvPr>
          <p:cNvGrpSpPr/>
          <p:nvPr/>
        </p:nvGrpSpPr>
        <p:grpSpPr>
          <a:xfrm>
            <a:off x="7706185" y="5301234"/>
            <a:ext cx="4524850" cy="1509956"/>
            <a:chOff x="7498863" y="4680284"/>
            <a:chExt cx="4524850" cy="150995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2E2C278-E35A-42BC-906F-A05993002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99588" y="4680284"/>
              <a:ext cx="2724125" cy="145788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1135C0F-D090-4AEC-A279-AF02AB8903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8975"/>
            <a:stretch/>
          </p:blipFill>
          <p:spPr>
            <a:xfrm>
              <a:off x="7498863" y="4680284"/>
              <a:ext cx="1800725" cy="1509956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97E27FC-C76A-4D17-8A88-921DEE0D8212}"/>
              </a:ext>
            </a:extLst>
          </p:cNvPr>
          <p:cNvGrpSpPr/>
          <p:nvPr/>
        </p:nvGrpSpPr>
        <p:grpSpPr>
          <a:xfrm>
            <a:off x="7061157" y="1315453"/>
            <a:ext cx="5082132" cy="1952738"/>
            <a:chOff x="7217563" y="940468"/>
            <a:chExt cx="4974437" cy="177867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FA4211B-2E79-4581-A217-ACAAD71D9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34663" y="940468"/>
              <a:ext cx="3557337" cy="1778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C7EF9CD-8EBA-4051-88CB-450EE7E1FD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2732" t="55904" r="24595"/>
            <a:stretch/>
          </p:blipFill>
          <p:spPr>
            <a:xfrm>
              <a:off x="7217563" y="940468"/>
              <a:ext cx="1417100" cy="17786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4332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32EECB-06D4-4FDD-BED8-D4A1754832EE}"/>
              </a:ext>
            </a:extLst>
          </p:cNvPr>
          <p:cNvSpPr txBox="1"/>
          <p:nvPr/>
        </p:nvSpPr>
        <p:spPr>
          <a:xfrm>
            <a:off x="1844842" y="0"/>
            <a:ext cx="850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Bacteria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5E13318-6986-4ACD-9B02-CE983FE87068}"/>
              </a:ext>
            </a:extLst>
          </p:cNvPr>
          <p:cNvSpPr/>
          <p:nvPr/>
        </p:nvSpPr>
        <p:spPr>
          <a:xfrm>
            <a:off x="256673" y="1507066"/>
            <a:ext cx="583932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424240"/>
                </a:solidFill>
                <a:latin typeface="Mercury SSm A"/>
              </a:rPr>
              <a:t>Phytoplasmas are microscopic, bacteria-like organisms that lack cell walls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424240"/>
                </a:solidFill>
                <a:latin typeface="Mercury SSm A"/>
              </a:rPr>
              <a:t>Obligate parasite of plants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424240"/>
                </a:solidFill>
                <a:latin typeface="Mercury SSm A"/>
              </a:rPr>
              <a:t>Phloem limited</a:t>
            </a:r>
            <a:endParaRPr lang="en-US" sz="4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877D2C-76F6-4B9D-A052-DACE90CCFF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3526" y="830997"/>
            <a:ext cx="2381250" cy="23812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7FCEEC-D9E0-4497-8DC6-56E6A09322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8588" y="642575"/>
            <a:ext cx="2381250" cy="35458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82D8F4-3ACE-4D25-B615-0A1985B4A8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5021" y="3429000"/>
            <a:ext cx="2254545" cy="30060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51DFE0C-E5A3-41D3-95C0-61C18490F39E}"/>
              </a:ext>
            </a:extLst>
          </p:cNvPr>
          <p:cNvSpPr txBox="1"/>
          <p:nvPr/>
        </p:nvSpPr>
        <p:spPr>
          <a:xfrm>
            <a:off x="9368588" y="4153948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Maize Bushy Stunt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08E702-9468-48E0-9B30-84FABD0710DC}"/>
              </a:ext>
            </a:extLst>
          </p:cNvPr>
          <p:cNvSpPr txBox="1"/>
          <p:nvPr/>
        </p:nvSpPr>
        <p:spPr>
          <a:xfrm>
            <a:off x="6808801" y="6435060"/>
            <a:ext cx="1783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Lethal Bronzing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4A1417-51BF-48A7-ABDB-B4F3D1B5BB64}"/>
              </a:ext>
            </a:extLst>
          </p:cNvPr>
          <p:cNvSpPr txBox="1"/>
          <p:nvPr/>
        </p:nvSpPr>
        <p:spPr>
          <a:xfrm>
            <a:off x="6929570" y="3121926"/>
            <a:ext cx="1783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PCR Banding</a:t>
            </a:r>
          </a:p>
        </p:txBody>
      </p:sp>
    </p:spTree>
    <p:extLst>
      <p:ext uri="{BB962C8B-B14F-4D97-AF65-F5344CB8AC3E}">
        <p14:creationId xmlns:p14="http://schemas.microsoft.com/office/powerpoint/2010/main" val="444002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25F5E4-C698-4046-A683-E2FD23217DE6}"/>
              </a:ext>
            </a:extLst>
          </p:cNvPr>
          <p:cNvSpPr txBox="1"/>
          <p:nvPr/>
        </p:nvSpPr>
        <p:spPr>
          <a:xfrm>
            <a:off x="1844842" y="0"/>
            <a:ext cx="850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Bacteria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37B63E-1C6F-491C-A7CB-22CA0AC5049E}"/>
              </a:ext>
            </a:extLst>
          </p:cNvPr>
          <p:cNvSpPr/>
          <p:nvPr/>
        </p:nvSpPr>
        <p:spPr>
          <a:xfrm>
            <a:off x="545431" y="830997"/>
            <a:ext cx="1140593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Symptoms: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Leaf spots, blights, cankers, and wilts,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fruit, stem, and crown rots and galls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Many leaf spots are angular or linear with straight edges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Spots expand easily between but not across leaf veins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With some bacterial leaf spots, a yellow halo surrounds the lesion.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Bacterial rots often lead to a slimy texture and a foul odor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Often difficult to distinguish from fungal diseases</a:t>
            </a:r>
          </a:p>
        </p:txBody>
      </p:sp>
    </p:spTree>
    <p:extLst>
      <p:ext uri="{BB962C8B-B14F-4D97-AF65-F5344CB8AC3E}">
        <p14:creationId xmlns:p14="http://schemas.microsoft.com/office/powerpoint/2010/main" val="14116153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25D083-C752-48A0-BFD4-C1E9FD356C3B}"/>
              </a:ext>
            </a:extLst>
          </p:cNvPr>
          <p:cNvSpPr txBox="1"/>
          <p:nvPr/>
        </p:nvSpPr>
        <p:spPr>
          <a:xfrm>
            <a:off x="1844842" y="0"/>
            <a:ext cx="850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Bacteria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8A1B2A8-7B4C-403F-AD73-68BE9482AB77}"/>
              </a:ext>
            </a:extLst>
          </p:cNvPr>
          <p:cNvGrpSpPr/>
          <p:nvPr/>
        </p:nvGrpSpPr>
        <p:grpSpPr>
          <a:xfrm>
            <a:off x="85475" y="1"/>
            <a:ext cx="1857962" cy="2350582"/>
            <a:chOff x="334739" y="3395285"/>
            <a:chExt cx="1610464" cy="255864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8162E63-1252-4EF5-92DF-C0F7CB8DD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4739" y="3395285"/>
              <a:ext cx="1525003" cy="223171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874E809-4FA2-40E5-AB17-F3C289695237}"/>
                </a:ext>
              </a:extLst>
            </p:cNvPr>
            <p:cNvSpPr txBox="1"/>
            <p:nvPr/>
          </p:nvSpPr>
          <p:spPr>
            <a:xfrm>
              <a:off x="420200" y="5551910"/>
              <a:ext cx="1525003" cy="402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Bacterial Speck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65FECAA-9AE5-4CD1-9A2F-D36CCE77803F}"/>
              </a:ext>
            </a:extLst>
          </p:cNvPr>
          <p:cNvGrpSpPr/>
          <p:nvPr/>
        </p:nvGrpSpPr>
        <p:grpSpPr>
          <a:xfrm>
            <a:off x="9842263" y="5123423"/>
            <a:ext cx="2240198" cy="1772406"/>
            <a:chOff x="4424362" y="2433637"/>
            <a:chExt cx="2911643" cy="210708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F989030-1669-4B5C-9DEB-613167418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24362" y="2433637"/>
              <a:ext cx="2911643" cy="1733713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ECA16D2-06A2-4649-BA02-C185659A072B}"/>
                </a:ext>
              </a:extLst>
            </p:cNvPr>
            <p:cNvSpPr txBox="1"/>
            <p:nvPr/>
          </p:nvSpPr>
          <p:spPr>
            <a:xfrm>
              <a:off x="4792598" y="4101653"/>
              <a:ext cx="2147923" cy="439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Bacterial Spot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007AAEB-F07B-4EC9-858F-F96229BCDFD0}"/>
              </a:ext>
            </a:extLst>
          </p:cNvPr>
          <p:cNvGrpSpPr/>
          <p:nvPr/>
        </p:nvGrpSpPr>
        <p:grpSpPr>
          <a:xfrm>
            <a:off x="8867955" y="74085"/>
            <a:ext cx="3238570" cy="2587619"/>
            <a:chOff x="7836568" y="830997"/>
            <a:chExt cx="4251158" cy="362411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629ED41-F756-4A5D-ADE7-5CBEAF8618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36568" y="830997"/>
              <a:ext cx="4251158" cy="31883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CD94C8F-5137-4EC1-B5CB-1AFA63059A28}"/>
                </a:ext>
              </a:extLst>
            </p:cNvPr>
            <p:cNvSpPr txBox="1"/>
            <p:nvPr/>
          </p:nvSpPr>
          <p:spPr>
            <a:xfrm>
              <a:off x="8234126" y="3937838"/>
              <a:ext cx="2940629" cy="517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Bacterial Leaf Blight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552CCFC-4F15-4334-8151-3FFC3CC47FF3}"/>
              </a:ext>
            </a:extLst>
          </p:cNvPr>
          <p:cNvGrpSpPr/>
          <p:nvPr/>
        </p:nvGrpSpPr>
        <p:grpSpPr>
          <a:xfrm>
            <a:off x="59189" y="2402448"/>
            <a:ext cx="2759242" cy="2169715"/>
            <a:chOff x="3872414" y="2628147"/>
            <a:chExt cx="3120189" cy="236416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88D0AFD-2356-4D6B-8915-953AD48DD0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11450"/>
            <a:stretch/>
          </p:blipFill>
          <p:spPr>
            <a:xfrm>
              <a:off x="3872414" y="2628147"/>
              <a:ext cx="3120189" cy="207219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0739EEB-7C21-4F97-8054-9BFEA30E1F82}"/>
                </a:ext>
              </a:extLst>
            </p:cNvPr>
            <p:cNvSpPr txBox="1"/>
            <p:nvPr/>
          </p:nvSpPr>
          <p:spPr>
            <a:xfrm>
              <a:off x="4019274" y="4589881"/>
              <a:ext cx="2315921" cy="402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Bacterial Canker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C67DFD1-6938-4C2F-8CB5-533DD7F12226}"/>
              </a:ext>
            </a:extLst>
          </p:cNvPr>
          <p:cNvGrpSpPr/>
          <p:nvPr/>
        </p:nvGrpSpPr>
        <p:grpSpPr>
          <a:xfrm>
            <a:off x="2852310" y="4389602"/>
            <a:ext cx="5293135" cy="2565878"/>
            <a:chOff x="0" y="4626288"/>
            <a:chExt cx="5293135" cy="256587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FEABB21-3B32-4A73-A824-2245A59C28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8027" b="7237"/>
            <a:stretch/>
          </p:blipFill>
          <p:spPr>
            <a:xfrm rot="16200000">
              <a:off x="3546919" y="5111783"/>
              <a:ext cx="2231712" cy="126072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B94B815-4370-4777-8FC3-12B3BF22417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4626288"/>
              <a:ext cx="1673262" cy="223171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B7B238A-2627-4C3C-90A9-59113C3FD6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7060" r="19285"/>
            <a:stretch/>
          </p:blipFill>
          <p:spPr>
            <a:xfrm>
              <a:off x="1750343" y="4626288"/>
              <a:ext cx="2204989" cy="2245230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49F420E-C5FE-4D83-BDB9-9AB7C44D43B6}"/>
                </a:ext>
              </a:extLst>
            </p:cNvPr>
            <p:cNvSpPr txBox="1"/>
            <p:nvPr/>
          </p:nvSpPr>
          <p:spPr>
            <a:xfrm>
              <a:off x="1793924" y="6822834"/>
              <a:ext cx="164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Bacterial Wilt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822E41C-DB51-421E-A14E-7E32675D5656}"/>
              </a:ext>
            </a:extLst>
          </p:cNvPr>
          <p:cNvGrpSpPr/>
          <p:nvPr/>
        </p:nvGrpSpPr>
        <p:grpSpPr>
          <a:xfrm>
            <a:off x="0" y="4556640"/>
            <a:ext cx="1943437" cy="2129377"/>
            <a:chOff x="361014" y="3312717"/>
            <a:chExt cx="2204989" cy="2549918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1F28DEAC-33E4-4874-9A58-B89674FF3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61014" y="3312717"/>
              <a:ext cx="2204989" cy="2277341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FCFFA47-8FFA-4A29-8EF0-9C008CB6FFFE}"/>
                </a:ext>
              </a:extLst>
            </p:cNvPr>
            <p:cNvSpPr txBox="1"/>
            <p:nvPr/>
          </p:nvSpPr>
          <p:spPr>
            <a:xfrm>
              <a:off x="935191" y="5493304"/>
              <a:ext cx="1058271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Soft Rot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CA040F1-E2E5-4DCD-A7A8-608B7B2CB56D}"/>
              </a:ext>
            </a:extLst>
          </p:cNvPr>
          <p:cNvGrpSpPr/>
          <p:nvPr/>
        </p:nvGrpSpPr>
        <p:grpSpPr>
          <a:xfrm>
            <a:off x="2390641" y="195679"/>
            <a:ext cx="2447249" cy="2215147"/>
            <a:chOff x="3336759" y="1140423"/>
            <a:chExt cx="2759241" cy="2433994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134B41F-3FB1-45C2-89A9-27D21E7AA1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23191" t="6168" b="6619"/>
            <a:stretch/>
          </p:blipFill>
          <p:spPr>
            <a:xfrm>
              <a:off x="3336759" y="1140423"/>
              <a:ext cx="2759241" cy="2089639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6B817DE-A329-42E7-86B6-4EB909905565}"/>
                </a:ext>
              </a:extLst>
            </p:cNvPr>
            <p:cNvSpPr txBox="1"/>
            <p:nvPr/>
          </p:nvSpPr>
          <p:spPr>
            <a:xfrm>
              <a:off x="3921001" y="3168597"/>
              <a:ext cx="1563620" cy="405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Black Rot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D63A87E-4148-4F17-B01C-DBB902849595}"/>
              </a:ext>
            </a:extLst>
          </p:cNvPr>
          <p:cNvGrpSpPr/>
          <p:nvPr/>
        </p:nvGrpSpPr>
        <p:grpSpPr>
          <a:xfrm>
            <a:off x="7185981" y="2824095"/>
            <a:ext cx="1976167" cy="1608889"/>
            <a:chOff x="5868495" y="2597016"/>
            <a:chExt cx="2277310" cy="1842051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6BF5483-469E-4D56-B4DD-C752701E9B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6945" t="9223" r="14133" b="11310"/>
            <a:stretch/>
          </p:blipFill>
          <p:spPr>
            <a:xfrm>
              <a:off x="5868495" y="2597016"/>
              <a:ext cx="2277310" cy="1533775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411C346-8805-4FB3-9896-897C58DE8AF6}"/>
                </a:ext>
              </a:extLst>
            </p:cNvPr>
            <p:cNvSpPr txBox="1"/>
            <p:nvPr/>
          </p:nvSpPr>
          <p:spPr>
            <a:xfrm>
              <a:off x="6285934" y="4016211"/>
              <a:ext cx="1506449" cy="422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Ring Rot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6D7D108-8D87-4E3C-A1BD-937CA96D9EFD}"/>
              </a:ext>
            </a:extLst>
          </p:cNvPr>
          <p:cNvGrpSpPr/>
          <p:nvPr/>
        </p:nvGrpSpPr>
        <p:grpSpPr>
          <a:xfrm>
            <a:off x="3523959" y="2503700"/>
            <a:ext cx="1673262" cy="1711726"/>
            <a:chOff x="6120538" y="1249388"/>
            <a:chExt cx="1905000" cy="2058045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B36A5E63-6A09-4644-A57E-B5F4B59903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120538" y="1249388"/>
              <a:ext cx="1905000" cy="173355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3FC7965-CA8C-454F-9040-BFF3408A0042}"/>
                </a:ext>
              </a:extLst>
            </p:cNvPr>
            <p:cNvSpPr txBox="1"/>
            <p:nvPr/>
          </p:nvSpPr>
          <p:spPr>
            <a:xfrm>
              <a:off x="6225861" y="2863377"/>
              <a:ext cx="1371272" cy="444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Crown Gall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BA83D84-42C3-49FD-B2B9-1F81C23FF02F}"/>
              </a:ext>
            </a:extLst>
          </p:cNvPr>
          <p:cNvGrpSpPr/>
          <p:nvPr/>
        </p:nvGrpSpPr>
        <p:grpSpPr>
          <a:xfrm>
            <a:off x="5811479" y="688775"/>
            <a:ext cx="1959626" cy="2319986"/>
            <a:chOff x="5882806" y="1616447"/>
            <a:chExt cx="2277310" cy="2706330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DEE5327E-DF66-4ECD-AED0-8EA160F8DC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/>
            <a:srcRect r="27649"/>
            <a:stretch/>
          </p:blipFill>
          <p:spPr>
            <a:xfrm>
              <a:off x="5882806" y="1616447"/>
              <a:ext cx="2277310" cy="2376264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E5DD13F-E8FA-49F7-804B-086593DAE011}"/>
                </a:ext>
              </a:extLst>
            </p:cNvPr>
            <p:cNvSpPr txBox="1"/>
            <p:nvPr/>
          </p:nvSpPr>
          <p:spPr>
            <a:xfrm>
              <a:off x="6176039" y="3891941"/>
              <a:ext cx="1611643" cy="430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Soft Rot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E478993-2E61-4F39-81E5-040749C9E51A}"/>
              </a:ext>
            </a:extLst>
          </p:cNvPr>
          <p:cNvGrpSpPr/>
          <p:nvPr/>
        </p:nvGrpSpPr>
        <p:grpSpPr>
          <a:xfrm>
            <a:off x="9598171" y="2898375"/>
            <a:ext cx="2240197" cy="2026357"/>
            <a:chOff x="9598171" y="2898375"/>
            <a:chExt cx="2240197" cy="2026357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13FAE0D8-7A04-42B3-90BE-B5C5426D62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9598171" y="2898375"/>
              <a:ext cx="2240197" cy="1678183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B53628A-5AA6-4846-B280-9C696AE9460F}"/>
                </a:ext>
              </a:extLst>
            </p:cNvPr>
            <p:cNvSpPr txBox="1"/>
            <p:nvPr/>
          </p:nvSpPr>
          <p:spPr>
            <a:xfrm>
              <a:off x="10026440" y="4555400"/>
              <a:ext cx="15251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Citrus Canker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3908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CA8BD1-CF7D-4A03-B419-80D638D568D7}"/>
              </a:ext>
            </a:extLst>
          </p:cNvPr>
          <p:cNvSpPr txBox="1"/>
          <p:nvPr/>
        </p:nvSpPr>
        <p:spPr>
          <a:xfrm>
            <a:off x="4868779" y="0"/>
            <a:ext cx="2454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Bacteria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A39BF7-7D8C-41FA-AA15-B6AD68E445DD}"/>
              </a:ext>
            </a:extLst>
          </p:cNvPr>
          <p:cNvSpPr txBox="1"/>
          <p:nvPr/>
        </p:nvSpPr>
        <p:spPr>
          <a:xfrm>
            <a:off x="1981200" y="1074821"/>
            <a:ext cx="891139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Control (Identify):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Genetic – Resistant varieties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Certified Bacteria-free seed and plants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Sanitation – Disinfest tools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Crop Rotation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Copper-containing pesticides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Antibiotics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Grafting</a:t>
            </a:r>
          </a:p>
        </p:txBody>
      </p:sp>
    </p:spTree>
    <p:extLst>
      <p:ext uri="{BB962C8B-B14F-4D97-AF65-F5344CB8AC3E}">
        <p14:creationId xmlns:p14="http://schemas.microsoft.com/office/powerpoint/2010/main" val="40476944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71F2FA-6F18-4299-93D1-018D96427FA3}"/>
              </a:ext>
            </a:extLst>
          </p:cNvPr>
          <p:cNvSpPr txBox="1"/>
          <p:nvPr/>
        </p:nvSpPr>
        <p:spPr>
          <a:xfrm>
            <a:off x="4868779" y="0"/>
            <a:ext cx="2454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Fungi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527B2E-09FE-4B22-9F84-80C76660FA22}"/>
              </a:ext>
            </a:extLst>
          </p:cNvPr>
          <p:cNvSpPr/>
          <p:nvPr/>
        </p:nvSpPr>
        <p:spPr>
          <a:xfrm>
            <a:off x="386220" y="830997"/>
            <a:ext cx="1116530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Fungi and Fungi-Like Organisms (FLOs) cause more plant disease than any other group of plant pathogens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These organisms cannot make their own food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They lack chlorophyll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They have filamentous growth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Most, but not all, reproduce by spores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Fungi and FLOs overwinter in soil or on plant debris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B01A83-339C-49DB-A033-746D864E2A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1139" y="3272401"/>
            <a:ext cx="3548332" cy="148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313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04ED5C-4F91-4C0E-BF0C-D81C280D890F}"/>
              </a:ext>
            </a:extLst>
          </p:cNvPr>
          <p:cNvSpPr txBox="1"/>
          <p:nvPr/>
        </p:nvSpPr>
        <p:spPr>
          <a:xfrm>
            <a:off x="4868779" y="0"/>
            <a:ext cx="2454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Fungi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FD707D1-AC8A-42C7-BC11-D8E16D5ACE97}"/>
              </a:ext>
            </a:extLst>
          </p:cNvPr>
          <p:cNvSpPr/>
          <p:nvPr/>
        </p:nvSpPr>
        <p:spPr>
          <a:xfrm>
            <a:off x="208547" y="1075356"/>
            <a:ext cx="1177490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Over 19,000 fungi are known to cause diseases in crop plants   worldwide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They may remain dormant on living and dead plant tissues until conditions are right for growth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Fungi spread through soil and plant tissue by hyphal growth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Some spread through moist environments by swimming zoospores</a:t>
            </a:r>
          </a:p>
        </p:txBody>
      </p:sp>
    </p:spTree>
    <p:extLst>
      <p:ext uri="{BB962C8B-B14F-4D97-AF65-F5344CB8AC3E}">
        <p14:creationId xmlns:p14="http://schemas.microsoft.com/office/powerpoint/2010/main" val="18114755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04ED5C-4F91-4C0E-BF0C-D81C280D890F}"/>
              </a:ext>
            </a:extLst>
          </p:cNvPr>
          <p:cNvSpPr txBox="1"/>
          <p:nvPr/>
        </p:nvSpPr>
        <p:spPr>
          <a:xfrm>
            <a:off x="4868779" y="0"/>
            <a:ext cx="2454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Fungi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FD707D1-AC8A-42C7-BC11-D8E16D5ACE97}"/>
              </a:ext>
            </a:extLst>
          </p:cNvPr>
          <p:cNvSpPr/>
          <p:nvPr/>
        </p:nvSpPr>
        <p:spPr>
          <a:xfrm>
            <a:off x="417094" y="1428282"/>
            <a:ext cx="1177490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Fungi can infect through natural openings and wounds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Fungi can infect directly through the cuticle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Fungal spores can germinate and directly infect if surface water is present for ca. 2 hours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Fungal spores are readily dispersed by wind, water, soil, insects, and other invertebrates</a:t>
            </a:r>
          </a:p>
        </p:txBody>
      </p:sp>
    </p:spTree>
    <p:extLst>
      <p:ext uri="{BB962C8B-B14F-4D97-AF65-F5344CB8AC3E}">
        <p14:creationId xmlns:p14="http://schemas.microsoft.com/office/powerpoint/2010/main" val="4290207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B161C281-7D20-4BDC-834C-D7843B504604}"/>
              </a:ext>
            </a:extLst>
          </p:cNvPr>
          <p:cNvGrpSpPr/>
          <p:nvPr/>
        </p:nvGrpSpPr>
        <p:grpSpPr>
          <a:xfrm>
            <a:off x="1439118" y="926250"/>
            <a:ext cx="10243721" cy="5648999"/>
            <a:chOff x="1583496" y="637492"/>
            <a:chExt cx="10243721" cy="564899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AFDC805-3BD5-4358-AB2B-B150DB032FDD}"/>
                </a:ext>
              </a:extLst>
            </p:cNvPr>
            <p:cNvGrpSpPr/>
            <p:nvPr/>
          </p:nvGrpSpPr>
          <p:grpSpPr>
            <a:xfrm>
              <a:off x="1583496" y="637492"/>
              <a:ext cx="10243721" cy="5648999"/>
              <a:chOff x="1583496" y="637492"/>
              <a:chExt cx="10243721" cy="5648999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1C1B4D4-F049-438D-9C24-8F37FC50349B}"/>
                  </a:ext>
                </a:extLst>
              </p:cNvPr>
              <p:cNvSpPr/>
              <p:nvPr/>
            </p:nvSpPr>
            <p:spPr>
              <a:xfrm>
                <a:off x="5543550" y="2495523"/>
                <a:ext cx="1828800" cy="2800377"/>
              </a:xfrm>
              <a:custGeom>
                <a:avLst/>
                <a:gdLst>
                  <a:gd name="connsiteX0" fmla="*/ 885825 w 1828800"/>
                  <a:gd name="connsiteY0" fmla="*/ 19077 h 2800377"/>
                  <a:gd name="connsiteX1" fmla="*/ 771525 w 1828800"/>
                  <a:gd name="connsiteY1" fmla="*/ 57177 h 2800377"/>
                  <a:gd name="connsiteX2" fmla="*/ 714375 w 1828800"/>
                  <a:gd name="connsiteY2" fmla="*/ 95277 h 2800377"/>
                  <a:gd name="connsiteX3" fmla="*/ 666750 w 1828800"/>
                  <a:gd name="connsiteY3" fmla="*/ 133377 h 2800377"/>
                  <a:gd name="connsiteX4" fmla="*/ 647700 w 1828800"/>
                  <a:gd name="connsiteY4" fmla="*/ 161952 h 2800377"/>
                  <a:gd name="connsiteX5" fmla="*/ 619125 w 1828800"/>
                  <a:gd name="connsiteY5" fmla="*/ 181002 h 2800377"/>
                  <a:gd name="connsiteX6" fmla="*/ 590550 w 1828800"/>
                  <a:gd name="connsiteY6" fmla="*/ 238152 h 2800377"/>
                  <a:gd name="connsiteX7" fmla="*/ 533400 w 1828800"/>
                  <a:gd name="connsiteY7" fmla="*/ 276252 h 2800377"/>
                  <a:gd name="connsiteX8" fmla="*/ 485775 w 1828800"/>
                  <a:gd name="connsiteY8" fmla="*/ 361977 h 2800377"/>
                  <a:gd name="connsiteX9" fmla="*/ 457200 w 1828800"/>
                  <a:gd name="connsiteY9" fmla="*/ 371502 h 2800377"/>
                  <a:gd name="connsiteX10" fmla="*/ 419100 w 1828800"/>
                  <a:gd name="connsiteY10" fmla="*/ 457227 h 2800377"/>
                  <a:gd name="connsiteX11" fmla="*/ 390525 w 1828800"/>
                  <a:gd name="connsiteY11" fmla="*/ 476277 h 2800377"/>
                  <a:gd name="connsiteX12" fmla="*/ 371475 w 1828800"/>
                  <a:gd name="connsiteY12" fmla="*/ 504852 h 2800377"/>
                  <a:gd name="connsiteX13" fmla="*/ 342900 w 1828800"/>
                  <a:gd name="connsiteY13" fmla="*/ 562002 h 2800377"/>
                  <a:gd name="connsiteX14" fmla="*/ 266700 w 1828800"/>
                  <a:gd name="connsiteY14" fmla="*/ 619152 h 2800377"/>
                  <a:gd name="connsiteX15" fmla="*/ 228600 w 1828800"/>
                  <a:gd name="connsiteY15" fmla="*/ 628677 h 2800377"/>
                  <a:gd name="connsiteX16" fmla="*/ 200025 w 1828800"/>
                  <a:gd name="connsiteY16" fmla="*/ 638202 h 2800377"/>
                  <a:gd name="connsiteX17" fmla="*/ 180975 w 1828800"/>
                  <a:gd name="connsiteY17" fmla="*/ 733452 h 2800377"/>
                  <a:gd name="connsiteX18" fmla="*/ 161925 w 1828800"/>
                  <a:gd name="connsiteY18" fmla="*/ 790602 h 2800377"/>
                  <a:gd name="connsiteX19" fmla="*/ 152400 w 1828800"/>
                  <a:gd name="connsiteY19" fmla="*/ 838227 h 2800377"/>
                  <a:gd name="connsiteX20" fmla="*/ 142875 w 1828800"/>
                  <a:gd name="connsiteY20" fmla="*/ 866802 h 2800377"/>
                  <a:gd name="connsiteX21" fmla="*/ 133350 w 1828800"/>
                  <a:gd name="connsiteY21" fmla="*/ 914427 h 2800377"/>
                  <a:gd name="connsiteX22" fmla="*/ 114300 w 1828800"/>
                  <a:gd name="connsiteY22" fmla="*/ 971577 h 2800377"/>
                  <a:gd name="connsiteX23" fmla="*/ 104775 w 1828800"/>
                  <a:gd name="connsiteY23" fmla="*/ 1000152 h 2800377"/>
                  <a:gd name="connsiteX24" fmla="*/ 66675 w 1828800"/>
                  <a:gd name="connsiteY24" fmla="*/ 1152552 h 2800377"/>
                  <a:gd name="connsiteX25" fmla="*/ 47625 w 1828800"/>
                  <a:gd name="connsiteY25" fmla="*/ 1181127 h 2800377"/>
                  <a:gd name="connsiteX26" fmla="*/ 19050 w 1828800"/>
                  <a:gd name="connsiteY26" fmla="*/ 1238277 h 2800377"/>
                  <a:gd name="connsiteX27" fmla="*/ 9525 w 1828800"/>
                  <a:gd name="connsiteY27" fmla="*/ 1790727 h 2800377"/>
                  <a:gd name="connsiteX28" fmla="*/ 0 w 1828800"/>
                  <a:gd name="connsiteY28" fmla="*/ 1819302 h 2800377"/>
                  <a:gd name="connsiteX29" fmla="*/ 9525 w 1828800"/>
                  <a:gd name="connsiteY29" fmla="*/ 1933602 h 2800377"/>
                  <a:gd name="connsiteX30" fmla="*/ 28575 w 1828800"/>
                  <a:gd name="connsiteY30" fmla="*/ 1990752 h 2800377"/>
                  <a:gd name="connsiteX31" fmla="*/ 38100 w 1828800"/>
                  <a:gd name="connsiteY31" fmla="*/ 2028852 h 2800377"/>
                  <a:gd name="connsiteX32" fmla="*/ 47625 w 1828800"/>
                  <a:gd name="connsiteY32" fmla="*/ 2095527 h 2800377"/>
                  <a:gd name="connsiteX33" fmla="*/ 57150 w 1828800"/>
                  <a:gd name="connsiteY33" fmla="*/ 2133627 h 2800377"/>
                  <a:gd name="connsiteX34" fmla="*/ 66675 w 1828800"/>
                  <a:gd name="connsiteY34" fmla="*/ 2190777 h 2800377"/>
                  <a:gd name="connsiteX35" fmla="*/ 85725 w 1828800"/>
                  <a:gd name="connsiteY35" fmla="*/ 2371752 h 2800377"/>
                  <a:gd name="connsiteX36" fmla="*/ 104775 w 1828800"/>
                  <a:gd name="connsiteY36" fmla="*/ 2400327 h 2800377"/>
                  <a:gd name="connsiteX37" fmla="*/ 133350 w 1828800"/>
                  <a:gd name="connsiteY37" fmla="*/ 2419377 h 2800377"/>
                  <a:gd name="connsiteX38" fmla="*/ 152400 w 1828800"/>
                  <a:gd name="connsiteY38" fmla="*/ 2476527 h 2800377"/>
                  <a:gd name="connsiteX39" fmla="*/ 171450 w 1828800"/>
                  <a:gd name="connsiteY39" fmla="*/ 2590827 h 2800377"/>
                  <a:gd name="connsiteX40" fmla="*/ 180975 w 1828800"/>
                  <a:gd name="connsiteY40" fmla="*/ 2619402 h 2800377"/>
                  <a:gd name="connsiteX41" fmla="*/ 219075 w 1828800"/>
                  <a:gd name="connsiteY41" fmla="*/ 2676552 h 2800377"/>
                  <a:gd name="connsiteX42" fmla="*/ 238125 w 1828800"/>
                  <a:gd name="connsiteY42" fmla="*/ 2705127 h 2800377"/>
                  <a:gd name="connsiteX43" fmla="*/ 304800 w 1828800"/>
                  <a:gd name="connsiteY43" fmla="*/ 2733702 h 2800377"/>
                  <a:gd name="connsiteX44" fmla="*/ 361950 w 1828800"/>
                  <a:gd name="connsiteY44" fmla="*/ 2752752 h 2800377"/>
                  <a:gd name="connsiteX45" fmla="*/ 390525 w 1828800"/>
                  <a:gd name="connsiteY45" fmla="*/ 2762277 h 2800377"/>
                  <a:gd name="connsiteX46" fmla="*/ 542925 w 1828800"/>
                  <a:gd name="connsiteY46" fmla="*/ 2790852 h 2800377"/>
                  <a:gd name="connsiteX47" fmla="*/ 581025 w 1828800"/>
                  <a:gd name="connsiteY47" fmla="*/ 2800377 h 2800377"/>
                  <a:gd name="connsiteX48" fmla="*/ 962025 w 1828800"/>
                  <a:gd name="connsiteY48" fmla="*/ 2790852 h 2800377"/>
                  <a:gd name="connsiteX49" fmla="*/ 990600 w 1828800"/>
                  <a:gd name="connsiteY49" fmla="*/ 2781327 h 2800377"/>
                  <a:gd name="connsiteX50" fmla="*/ 1257300 w 1828800"/>
                  <a:gd name="connsiteY50" fmla="*/ 2771802 h 2800377"/>
                  <a:gd name="connsiteX51" fmla="*/ 1314450 w 1828800"/>
                  <a:gd name="connsiteY51" fmla="*/ 2752752 h 2800377"/>
                  <a:gd name="connsiteX52" fmla="*/ 1343025 w 1828800"/>
                  <a:gd name="connsiteY52" fmla="*/ 2743227 h 2800377"/>
                  <a:gd name="connsiteX53" fmla="*/ 1447800 w 1828800"/>
                  <a:gd name="connsiteY53" fmla="*/ 2724177 h 2800377"/>
                  <a:gd name="connsiteX54" fmla="*/ 1476375 w 1828800"/>
                  <a:gd name="connsiteY54" fmla="*/ 2714652 h 2800377"/>
                  <a:gd name="connsiteX55" fmla="*/ 1543050 w 1828800"/>
                  <a:gd name="connsiteY55" fmla="*/ 2695602 h 2800377"/>
                  <a:gd name="connsiteX56" fmla="*/ 1571625 w 1828800"/>
                  <a:gd name="connsiteY56" fmla="*/ 2676552 h 2800377"/>
                  <a:gd name="connsiteX57" fmla="*/ 1590675 w 1828800"/>
                  <a:gd name="connsiteY57" fmla="*/ 2609877 h 2800377"/>
                  <a:gd name="connsiteX58" fmla="*/ 1609725 w 1828800"/>
                  <a:gd name="connsiteY58" fmla="*/ 2581302 h 2800377"/>
                  <a:gd name="connsiteX59" fmla="*/ 1628775 w 1828800"/>
                  <a:gd name="connsiteY59" fmla="*/ 2524152 h 2800377"/>
                  <a:gd name="connsiteX60" fmla="*/ 1638300 w 1828800"/>
                  <a:gd name="connsiteY60" fmla="*/ 2495577 h 2800377"/>
                  <a:gd name="connsiteX61" fmla="*/ 1666875 w 1828800"/>
                  <a:gd name="connsiteY61" fmla="*/ 2476527 h 2800377"/>
                  <a:gd name="connsiteX62" fmla="*/ 1676400 w 1828800"/>
                  <a:gd name="connsiteY62" fmla="*/ 2438427 h 2800377"/>
                  <a:gd name="connsiteX63" fmla="*/ 1695450 w 1828800"/>
                  <a:gd name="connsiteY63" fmla="*/ 2409852 h 2800377"/>
                  <a:gd name="connsiteX64" fmla="*/ 1704975 w 1828800"/>
                  <a:gd name="connsiteY64" fmla="*/ 2381277 h 2800377"/>
                  <a:gd name="connsiteX65" fmla="*/ 1724025 w 1828800"/>
                  <a:gd name="connsiteY65" fmla="*/ 2266977 h 2800377"/>
                  <a:gd name="connsiteX66" fmla="*/ 1743075 w 1828800"/>
                  <a:gd name="connsiteY66" fmla="*/ 2238402 h 2800377"/>
                  <a:gd name="connsiteX67" fmla="*/ 1752600 w 1828800"/>
                  <a:gd name="connsiteY67" fmla="*/ 2209827 h 2800377"/>
                  <a:gd name="connsiteX68" fmla="*/ 1771650 w 1828800"/>
                  <a:gd name="connsiteY68" fmla="*/ 2181252 h 2800377"/>
                  <a:gd name="connsiteX69" fmla="*/ 1790700 w 1828800"/>
                  <a:gd name="connsiteY69" fmla="*/ 2124102 h 2800377"/>
                  <a:gd name="connsiteX70" fmla="*/ 1800225 w 1828800"/>
                  <a:gd name="connsiteY70" fmla="*/ 1895502 h 2800377"/>
                  <a:gd name="connsiteX71" fmla="*/ 1819275 w 1828800"/>
                  <a:gd name="connsiteY71" fmla="*/ 1800252 h 2800377"/>
                  <a:gd name="connsiteX72" fmla="*/ 1828800 w 1828800"/>
                  <a:gd name="connsiteY72" fmla="*/ 1733577 h 2800377"/>
                  <a:gd name="connsiteX73" fmla="*/ 1800225 w 1828800"/>
                  <a:gd name="connsiteY73" fmla="*/ 1657377 h 2800377"/>
                  <a:gd name="connsiteX74" fmla="*/ 1781175 w 1828800"/>
                  <a:gd name="connsiteY74" fmla="*/ 1619277 h 2800377"/>
                  <a:gd name="connsiteX75" fmla="*/ 1790700 w 1828800"/>
                  <a:gd name="connsiteY75" fmla="*/ 1428777 h 2800377"/>
                  <a:gd name="connsiteX76" fmla="*/ 1800225 w 1828800"/>
                  <a:gd name="connsiteY76" fmla="*/ 1400202 h 2800377"/>
                  <a:gd name="connsiteX77" fmla="*/ 1781175 w 1828800"/>
                  <a:gd name="connsiteY77" fmla="*/ 1181127 h 2800377"/>
                  <a:gd name="connsiteX78" fmla="*/ 1752600 w 1828800"/>
                  <a:gd name="connsiteY78" fmla="*/ 1123977 h 2800377"/>
                  <a:gd name="connsiteX79" fmla="*/ 1733550 w 1828800"/>
                  <a:gd name="connsiteY79" fmla="*/ 1066827 h 2800377"/>
                  <a:gd name="connsiteX80" fmla="*/ 1714500 w 1828800"/>
                  <a:gd name="connsiteY80" fmla="*/ 1038252 h 2800377"/>
                  <a:gd name="connsiteX81" fmla="*/ 1695450 w 1828800"/>
                  <a:gd name="connsiteY81" fmla="*/ 981102 h 2800377"/>
                  <a:gd name="connsiteX82" fmla="*/ 1685925 w 1828800"/>
                  <a:gd name="connsiteY82" fmla="*/ 952527 h 2800377"/>
                  <a:gd name="connsiteX83" fmla="*/ 1666875 w 1828800"/>
                  <a:gd name="connsiteY83" fmla="*/ 923952 h 2800377"/>
                  <a:gd name="connsiteX84" fmla="*/ 1647825 w 1828800"/>
                  <a:gd name="connsiteY84" fmla="*/ 866802 h 2800377"/>
                  <a:gd name="connsiteX85" fmla="*/ 1628775 w 1828800"/>
                  <a:gd name="connsiteY85" fmla="*/ 838227 h 2800377"/>
                  <a:gd name="connsiteX86" fmla="*/ 1619250 w 1828800"/>
                  <a:gd name="connsiteY86" fmla="*/ 809652 h 2800377"/>
                  <a:gd name="connsiteX87" fmla="*/ 1600200 w 1828800"/>
                  <a:gd name="connsiteY87" fmla="*/ 781077 h 2800377"/>
                  <a:gd name="connsiteX88" fmla="*/ 1581150 w 1828800"/>
                  <a:gd name="connsiteY88" fmla="*/ 723927 h 2800377"/>
                  <a:gd name="connsiteX89" fmla="*/ 1562100 w 1828800"/>
                  <a:gd name="connsiteY89" fmla="*/ 695352 h 2800377"/>
                  <a:gd name="connsiteX90" fmla="*/ 1552575 w 1828800"/>
                  <a:gd name="connsiteY90" fmla="*/ 666777 h 2800377"/>
                  <a:gd name="connsiteX91" fmla="*/ 1524000 w 1828800"/>
                  <a:gd name="connsiteY91" fmla="*/ 647727 h 2800377"/>
                  <a:gd name="connsiteX92" fmla="*/ 1504950 w 1828800"/>
                  <a:gd name="connsiteY92" fmla="*/ 590577 h 2800377"/>
                  <a:gd name="connsiteX93" fmla="*/ 1485900 w 1828800"/>
                  <a:gd name="connsiteY93" fmla="*/ 562002 h 2800377"/>
                  <a:gd name="connsiteX94" fmla="*/ 1428750 w 1828800"/>
                  <a:gd name="connsiteY94" fmla="*/ 485802 h 2800377"/>
                  <a:gd name="connsiteX95" fmla="*/ 1409700 w 1828800"/>
                  <a:gd name="connsiteY95" fmla="*/ 457227 h 2800377"/>
                  <a:gd name="connsiteX96" fmla="*/ 1400175 w 1828800"/>
                  <a:gd name="connsiteY96" fmla="*/ 428652 h 2800377"/>
                  <a:gd name="connsiteX97" fmla="*/ 1362075 w 1828800"/>
                  <a:gd name="connsiteY97" fmla="*/ 371502 h 2800377"/>
                  <a:gd name="connsiteX98" fmla="*/ 1343025 w 1828800"/>
                  <a:gd name="connsiteY98" fmla="*/ 342927 h 2800377"/>
                  <a:gd name="connsiteX99" fmla="*/ 1314450 w 1828800"/>
                  <a:gd name="connsiteY99" fmla="*/ 333402 h 2800377"/>
                  <a:gd name="connsiteX100" fmla="*/ 1295400 w 1828800"/>
                  <a:gd name="connsiteY100" fmla="*/ 304827 h 2800377"/>
                  <a:gd name="connsiteX101" fmla="*/ 1266825 w 1828800"/>
                  <a:gd name="connsiteY101" fmla="*/ 285777 h 2800377"/>
                  <a:gd name="connsiteX102" fmla="*/ 1257300 w 1828800"/>
                  <a:gd name="connsiteY102" fmla="*/ 257202 h 2800377"/>
                  <a:gd name="connsiteX103" fmla="*/ 1238250 w 1828800"/>
                  <a:gd name="connsiteY103" fmla="*/ 228627 h 2800377"/>
                  <a:gd name="connsiteX104" fmla="*/ 1181100 w 1828800"/>
                  <a:gd name="connsiteY104" fmla="*/ 181002 h 2800377"/>
                  <a:gd name="connsiteX105" fmla="*/ 1152525 w 1828800"/>
                  <a:gd name="connsiteY105" fmla="*/ 171477 h 2800377"/>
                  <a:gd name="connsiteX106" fmla="*/ 1133475 w 1828800"/>
                  <a:gd name="connsiteY106" fmla="*/ 142902 h 2800377"/>
                  <a:gd name="connsiteX107" fmla="*/ 1104900 w 1828800"/>
                  <a:gd name="connsiteY107" fmla="*/ 133377 h 2800377"/>
                  <a:gd name="connsiteX108" fmla="*/ 1076325 w 1828800"/>
                  <a:gd name="connsiteY108" fmla="*/ 114327 h 2800377"/>
                  <a:gd name="connsiteX109" fmla="*/ 1066800 w 1828800"/>
                  <a:gd name="connsiteY109" fmla="*/ 85752 h 2800377"/>
                  <a:gd name="connsiteX110" fmla="*/ 1009650 w 1828800"/>
                  <a:gd name="connsiteY110" fmla="*/ 66702 h 2800377"/>
                  <a:gd name="connsiteX111" fmla="*/ 933450 w 1828800"/>
                  <a:gd name="connsiteY111" fmla="*/ 27 h 2800377"/>
                  <a:gd name="connsiteX112" fmla="*/ 885825 w 1828800"/>
                  <a:gd name="connsiteY112" fmla="*/ 19077 h 2800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1828800" h="2800377">
                    <a:moveTo>
                      <a:pt x="885825" y="19077"/>
                    </a:moveTo>
                    <a:cubicBezTo>
                      <a:pt x="858838" y="28602"/>
                      <a:pt x="808225" y="40866"/>
                      <a:pt x="771525" y="57177"/>
                    </a:cubicBezTo>
                    <a:cubicBezTo>
                      <a:pt x="750603" y="66476"/>
                      <a:pt x="714375" y="95277"/>
                      <a:pt x="714375" y="95277"/>
                    </a:cubicBezTo>
                    <a:cubicBezTo>
                      <a:pt x="659780" y="177169"/>
                      <a:pt x="732475" y="80797"/>
                      <a:pt x="666750" y="133377"/>
                    </a:cubicBezTo>
                    <a:cubicBezTo>
                      <a:pt x="657811" y="140528"/>
                      <a:pt x="655795" y="153857"/>
                      <a:pt x="647700" y="161952"/>
                    </a:cubicBezTo>
                    <a:cubicBezTo>
                      <a:pt x="639605" y="170047"/>
                      <a:pt x="628650" y="174652"/>
                      <a:pt x="619125" y="181002"/>
                    </a:cubicBezTo>
                    <a:cubicBezTo>
                      <a:pt x="612331" y="201385"/>
                      <a:pt x="607928" y="222946"/>
                      <a:pt x="590550" y="238152"/>
                    </a:cubicBezTo>
                    <a:cubicBezTo>
                      <a:pt x="573320" y="253229"/>
                      <a:pt x="533400" y="276252"/>
                      <a:pt x="533400" y="276252"/>
                    </a:cubicBezTo>
                    <a:cubicBezTo>
                      <a:pt x="525013" y="301413"/>
                      <a:pt x="510339" y="353789"/>
                      <a:pt x="485775" y="361977"/>
                    </a:cubicBezTo>
                    <a:lnTo>
                      <a:pt x="457200" y="371502"/>
                    </a:lnTo>
                    <a:cubicBezTo>
                      <a:pt x="447769" y="399796"/>
                      <a:pt x="441741" y="434586"/>
                      <a:pt x="419100" y="457227"/>
                    </a:cubicBezTo>
                    <a:cubicBezTo>
                      <a:pt x="411005" y="465322"/>
                      <a:pt x="400050" y="469927"/>
                      <a:pt x="390525" y="476277"/>
                    </a:cubicBezTo>
                    <a:cubicBezTo>
                      <a:pt x="384175" y="485802"/>
                      <a:pt x="376595" y="494613"/>
                      <a:pt x="371475" y="504852"/>
                    </a:cubicBezTo>
                    <a:cubicBezTo>
                      <a:pt x="349996" y="547810"/>
                      <a:pt x="377022" y="521056"/>
                      <a:pt x="342900" y="562002"/>
                    </a:cubicBezTo>
                    <a:cubicBezTo>
                      <a:pt x="321128" y="588128"/>
                      <a:pt x="298534" y="605003"/>
                      <a:pt x="266700" y="619152"/>
                    </a:cubicBezTo>
                    <a:cubicBezTo>
                      <a:pt x="254737" y="624469"/>
                      <a:pt x="241187" y="625081"/>
                      <a:pt x="228600" y="628677"/>
                    </a:cubicBezTo>
                    <a:cubicBezTo>
                      <a:pt x="218946" y="631435"/>
                      <a:pt x="209550" y="635027"/>
                      <a:pt x="200025" y="638202"/>
                    </a:cubicBezTo>
                    <a:cubicBezTo>
                      <a:pt x="173611" y="717444"/>
                      <a:pt x="213810" y="591168"/>
                      <a:pt x="180975" y="733452"/>
                    </a:cubicBezTo>
                    <a:cubicBezTo>
                      <a:pt x="176460" y="753018"/>
                      <a:pt x="165863" y="770911"/>
                      <a:pt x="161925" y="790602"/>
                    </a:cubicBezTo>
                    <a:cubicBezTo>
                      <a:pt x="158750" y="806477"/>
                      <a:pt x="156327" y="822521"/>
                      <a:pt x="152400" y="838227"/>
                    </a:cubicBezTo>
                    <a:cubicBezTo>
                      <a:pt x="149965" y="847967"/>
                      <a:pt x="145310" y="857062"/>
                      <a:pt x="142875" y="866802"/>
                    </a:cubicBezTo>
                    <a:cubicBezTo>
                      <a:pt x="138948" y="882508"/>
                      <a:pt x="137610" y="898808"/>
                      <a:pt x="133350" y="914427"/>
                    </a:cubicBezTo>
                    <a:cubicBezTo>
                      <a:pt x="128066" y="933800"/>
                      <a:pt x="120650" y="952527"/>
                      <a:pt x="114300" y="971577"/>
                    </a:cubicBezTo>
                    <a:cubicBezTo>
                      <a:pt x="111125" y="981102"/>
                      <a:pt x="106744" y="990307"/>
                      <a:pt x="104775" y="1000152"/>
                    </a:cubicBezTo>
                    <a:cubicBezTo>
                      <a:pt x="102027" y="1013891"/>
                      <a:pt x="83412" y="1127447"/>
                      <a:pt x="66675" y="1152552"/>
                    </a:cubicBezTo>
                    <a:cubicBezTo>
                      <a:pt x="60325" y="1162077"/>
                      <a:pt x="52745" y="1170888"/>
                      <a:pt x="47625" y="1181127"/>
                    </a:cubicBezTo>
                    <a:cubicBezTo>
                      <a:pt x="8190" y="1259997"/>
                      <a:pt x="73645" y="1156385"/>
                      <a:pt x="19050" y="1238277"/>
                    </a:cubicBezTo>
                    <a:cubicBezTo>
                      <a:pt x="15875" y="1422427"/>
                      <a:pt x="15560" y="1606649"/>
                      <a:pt x="9525" y="1790727"/>
                    </a:cubicBezTo>
                    <a:cubicBezTo>
                      <a:pt x="9196" y="1800762"/>
                      <a:pt x="0" y="1809262"/>
                      <a:pt x="0" y="1819302"/>
                    </a:cubicBezTo>
                    <a:cubicBezTo>
                      <a:pt x="0" y="1857534"/>
                      <a:pt x="3240" y="1895890"/>
                      <a:pt x="9525" y="1933602"/>
                    </a:cubicBezTo>
                    <a:cubicBezTo>
                      <a:pt x="12826" y="1953409"/>
                      <a:pt x="23705" y="1971271"/>
                      <a:pt x="28575" y="1990752"/>
                    </a:cubicBezTo>
                    <a:cubicBezTo>
                      <a:pt x="31750" y="2003452"/>
                      <a:pt x="35758" y="2015972"/>
                      <a:pt x="38100" y="2028852"/>
                    </a:cubicBezTo>
                    <a:cubicBezTo>
                      <a:pt x="42116" y="2050941"/>
                      <a:pt x="43609" y="2073438"/>
                      <a:pt x="47625" y="2095527"/>
                    </a:cubicBezTo>
                    <a:cubicBezTo>
                      <a:pt x="49967" y="2108407"/>
                      <a:pt x="54583" y="2120790"/>
                      <a:pt x="57150" y="2133627"/>
                    </a:cubicBezTo>
                    <a:cubicBezTo>
                      <a:pt x="60938" y="2152565"/>
                      <a:pt x="63500" y="2171727"/>
                      <a:pt x="66675" y="2190777"/>
                    </a:cubicBezTo>
                    <a:cubicBezTo>
                      <a:pt x="67549" y="2204758"/>
                      <a:pt x="61934" y="2324171"/>
                      <a:pt x="85725" y="2371752"/>
                    </a:cubicBezTo>
                    <a:cubicBezTo>
                      <a:pt x="90845" y="2381991"/>
                      <a:pt x="96680" y="2392232"/>
                      <a:pt x="104775" y="2400327"/>
                    </a:cubicBezTo>
                    <a:cubicBezTo>
                      <a:pt x="112870" y="2408422"/>
                      <a:pt x="123825" y="2413027"/>
                      <a:pt x="133350" y="2419377"/>
                    </a:cubicBezTo>
                    <a:cubicBezTo>
                      <a:pt x="139700" y="2438427"/>
                      <a:pt x="149099" y="2456720"/>
                      <a:pt x="152400" y="2476527"/>
                    </a:cubicBezTo>
                    <a:cubicBezTo>
                      <a:pt x="158750" y="2514627"/>
                      <a:pt x="159236" y="2554184"/>
                      <a:pt x="171450" y="2590827"/>
                    </a:cubicBezTo>
                    <a:cubicBezTo>
                      <a:pt x="174625" y="2600352"/>
                      <a:pt x="176099" y="2610625"/>
                      <a:pt x="180975" y="2619402"/>
                    </a:cubicBezTo>
                    <a:cubicBezTo>
                      <a:pt x="192094" y="2639416"/>
                      <a:pt x="206375" y="2657502"/>
                      <a:pt x="219075" y="2676552"/>
                    </a:cubicBezTo>
                    <a:cubicBezTo>
                      <a:pt x="225425" y="2686077"/>
                      <a:pt x="228600" y="2698777"/>
                      <a:pt x="238125" y="2705127"/>
                    </a:cubicBezTo>
                    <a:cubicBezTo>
                      <a:pt x="283460" y="2735350"/>
                      <a:pt x="248884" y="2716927"/>
                      <a:pt x="304800" y="2733702"/>
                    </a:cubicBezTo>
                    <a:cubicBezTo>
                      <a:pt x="324034" y="2739472"/>
                      <a:pt x="342900" y="2746402"/>
                      <a:pt x="361950" y="2752752"/>
                    </a:cubicBezTo>
                    <a:cubicBezTo>
                      <a:pt x="371475" y="2755927"/>
                      <a:pt x="380621" y="2760626"/>
                      <a:pt x="390525" y="2762277"/>
                    </a:cubicBezTo>
                    <a:cubicBezTo>
                      <a:pt x="438748" y="2770314"/>
                      <a:pt x="497250" y="2779433"/>
                      <a:pt x="542925" y="2790852"/>
                    </a:cubicBezTo>
                    <a:lnTo>
                      <a:pt x="581025" y="2800377"/>
                    </a:lnTo>
                    <a:cubicBezTo>
                      <a:pt x="708025" y="2797202"/>
                      <a:pt x="835123" y="2796754"/>
                      <a:pt x="962025" y="2790852"/>
                    </a:cubicBezTo>
                    <a:cubicBezTo>
                      <a:pt x="972054" y="2790386"/>
                      <a:pt x="980581" y="2781973"/>
                      <a:pt x="990600" y="2781327"/>
                    </a:cubicBezTo>
                    <a:cubicBezTo>
                      <a:pt x="1079372" y="2775600"/>
                      <a:pt x="1168400" y="2774977"/>
                      <a:pt x="1257300" y="2771802"/>
                    </a:cubicBezTo>
                    <a:lnTo>
                      <a:pt x="1314450" y="2752752"/>
                    </a:lnTo>
                    <a:cubicBezTo>
                      <a:pt x="1323975" y="2749577"/>
                      <a:pt x="1333121" y="2744878"/>
                      <a:pt x="1343025" y="2743227"/>
                    </a:cubicBezTo>
                    <a:cubicBezTo>
                      <a:pt x="1368501" y="2738981"/>
                      <a:pt x="1421175" y="2730833"/>
                      <a:pt x="1447800" y="2724177"/>
                    </a:cubicBezTo>
                    <a:cubicBezTo>
                      <a:pt x="1457540" y="2721742"/>
                      <a:pt x="1466721" y="2717410"/>
                      <a:pt x="1476375" y="2714652"/>
                    </a:cubicBezTo>
                    <a:cubicBezTo>
                      <a:pt x="1490617" y="2710583"/>
                      <a:pt x="1527825" y="2703215"/>
                      <a:pt x="1543050" y="2695602"/>
                    </a:cubicBezTo>
                    <a:cubicBezTo>
                      <a:pt x="1553289" y="2690482"/>
                      <a:pt x="1562100" y="2682902"/>
                      <a:pt x="1571625" y="2676552"/>
                    </a:cubicBezTo>
                    <a:cubicBezTo>
                      <a:pt x="1574677" y="2664345"/>
                      <a:pt x="1583843" y="2623542"/>
                      <a:pt x="1590675" y="2609877"/>
                    </a:cubicBezTo>
                    <a:cubicBezTo>
                      <a:pt x="1595795" y="2599638"/>
                      <a:pt x="1605076" y="2591763"/>
                      <a:pt x="1609725" y="2581302"/>
                    </a:cubicBezTo>
                    <a:cubicBezTo>
                      <a:pt x="1617880" y="2562952"/>
                      <a:pt x="1622425" y="2543202"/>
                      <a:pt x="1628775" y="2524152"/>
                    </a:cubicBezTo>
                    <a:cubicBezTo>
                      <a:pt x="1631950" y="2514627"/>
                      <a:pt x="1629946" y="2501146"/>
                      <a:pt x="1638300" y="2495577"/>
                    </a:cubicBezTo>
                    <a:lnTo>
                      <a:pt x="1666875" y="2476527"/>
                    </a:lnTo>
                    <a:cubicBezTo>
                      <a:pt x="1670050" y="2463827"/>
                      <a:pt x="1671243" y="2450459"/>
                      <a:pt x="1676400" y="2438427"/>
                    </a:cubicBezTo>
                    <a:cubicBezTo>
                      <a:pt x="1680909" y="2427905"/>
                      <a:pt x="1690330" y="2420091"/>
                      <a:pt x="1695450" y="2409852"/>
                    </a:cubicBezTo>
                    <a:cubicBezTo>
                      <a:pt x="1699940" y="2400872"/>
                      <a:pt x="1701800" y="2390802"/>
                      <a:pt x="1704975" y="2381277"/>
                    </a:cubicBezTo>
                    <a:cubicBezTo>
                      <a:pt x="1706389" y="2371376"/>
                      <a:pt x="1717597" y="2284119"/>
                      <a:pt x="1724025" y="2266977"/>
                    </a:cubicBezTo>
                    <a:cubicBezTo>
                      <a:pt x="1728045" y="2256258"/>
                      <a:pt x="1737955" y="2248641"/>
                      <a:pt x="1743075" y="2238402"/>
                    </a:cubicBezTo>
                    <a:cubicBezTo>
                      <a:pt x="1747565" y="2229422"/>
                      <a:pt x="1748110" y="2218807"/>
                      <a:pt x="1752600" y="2209827"/>
                    </a:cubicBezTo>
                    <a:cubicBezTo>
                      <a:pt x="1757720" y="2199588"/>
                      <a:pt x="1767001" y="2191713"/>
                      <a:pt x="1771650" y="2181252"/>
                    </a:cubicBezTo>
                    <a:cubicBezTo>
                      <a:pt x="1779805" y="2162902"/>
                      <a:pt x="1790700" y="2124102"/>
                      <a:pt x="1790700" y="2124102"/>
                    </a:cubicBezTo>
                    <a:cubicBezTo>
                      <a:pt x="1793875" y="2047902"/>
                      <a:pt x="1795152" y="1971599"/>
                      <a:pt x="1800225" y="1895502"/>
                    </a:cubicBezTo>
                    <a:cubicBezTo>
                      <a:pt x="1804149" y="1836635"/>
                      <a:pt x="1810321" y="1849499"/>
                      <a:pt x="1819275" y="1800252"/>
                    </a:cubicBezTo>
                    <a:cubicBezTo>
                      <a:pt x="1823291" y="1778163"/>
                      <a:pt x="1825625" y="1755802"/>
                      <a:pt x="1828800" y="1733577"/>
                    </a:cubicBezTo>
                    <a:cubicBezTo>
                      <a:pt x="1775762" y="1627502"/>
                      <a:pt x="1839131" y="1761127"/>
                      <a:pt x="1800225" y="1657377"/>
                    </a:cubicBezTo>
                    <a:cubicBezTo>
                      <a:pt x="1795239" y="1644082"/>
                      <a:pt x="1787525" y="1631977"/>
                      <a:pt x="1781175" y="1619277"/>
                    </a:cubicBezTo>
                    <a:cubicBezTo>
                      <a:pt x="1784350" y="1555777"/>
                      <a:pt x="1785192" y="1492117"/>
                      <a:pt x="1790700" y="1428777"/>
                    </a:cubicBezTo>
                    <a:cubicBezTo>
                      <a:pt x="1791570" y="1418775"/>
                      <a:pt x="1800225" y="1410242"/>
                      <a:pt x="1800225" y="1400202"/>
                    </a:cubicBezTo>
                    <a:cubicBezTo>
                      <a:pt x="1800225" y="1384338"/>
                      <a:pt x="1785591" y="1209831"/>
                      <a:pt x="1781175" y="1181127"/>
                    </a:cubicBezTo>
                    <a:cubicBezTo>
                      <a:pt x="1775045" y="1141281"/>
                      <a:pt x="1769221" y="1161375"/>
                      <a:pt x="1752600" y="1123977"/>
                    </a:cubicBezTo>
                    <a:cubicBezTo>
                      <a:pt x="1744445" y="1105627"/>
                      <a:pt x="1744689" y="1083535"/>
                      <a:pt x="1733550" y="1066827"/>
                    </a:cubicBezTo>
                    <a:cubicBezTo>
                      <a:pt x="1727200" y="1057302"/>
                      <a:pt x="1719149" y="1048713"/>
                      <a:pt x="1714500" y="1038252"/>
                    </a:cubicBezTo>
                    <a:cubicBezTo>
                      <a:pt x="1706345" y="1019902"/>
                      <a:pt x="1701800" y="1000152"/>
                      <a:pt x="1695450" y="981102"/>
                    </a:cubicBezTo>
                    <a:cubicBezTo>
                      <a:pt x="1692275" y="971577"/>
                      <a:pt x="1691494" y="960881"/>
                      <a:pt x="1685925" y="952527"/>
                    </a:cubicBezTo>
                    <a:cubicBezTo>
                      <a:pt x="1679575" y="943002"/>
                      <a:pt x="1671524" y="934413"/>
                      <a:pt x="1666875" y="923952"/>
                    </a:cubicBezTo>
                    <a:cubicBezTo>
                      <a:pt x="1658720" y="905602"/>
                      <a:pt x="1658964" y="883510"/>
                      <a:pt x="1647825" y="866802"/>
                    </a:cubicBezTo>
                    <a:cubicBezTo>
                      <a:pt x="1641475" y="857277"/>
                      <a:pt x="1633895" y="848466"/>
                      <a:pt x="1628775" y="838227"/>
                    </a:cubicBezTo>
                    <a:cubicBezTo>
                      <a:pt x="1624285" y="829247"/>
                      <a:pt x="1623740" y="818632"/>
                      <a:pt x="1619250" y="809652"/>
                    </a:cubicBezTo>
                    <a:cubicBezTo>
                      <a:pt x="1614130" y="799413"/>
                      <a:pt x="1604849" y="791538"/>
                      <a:pt x="1600200" y="781077"/>
                    </a:cubicBezTo>
                    <a:cubicBezTo>
                      <a:pt x="1592045" y="762727"/>
                      <a:pt x="1592289" y="740635"/>
                      <a:pt x="1581150" y="723927"/>
                    </a:cubicBezTo>
                    <a:cubicBezTo>
                      <a:pt x="1574800" y="714402"/>
                      <a:pt x="1567220" y="705591"/>
                      <a:pt x="1562100" y="695352"/>
                    </a:cubicBezTo>
                    <a:cubicBezTo>
                      <a:pt x="1557610" y="686372"/>
                      <a:pt x="1558847" y="674617"/>
                      <a:pt x="1552575" y="666777"/>
                    </a:cubicBezTo>
                    <a:cubicBezTo>
                      <a:pt x="1545424" y="657838"/>
                      <a:pt x="1533525" y="654077"/>
                      <a:pt x="1524000" y="647727"/>
                    </a:cubicBezTo>
                    <a:cubicBezTo>
                      <a:pt x="1517650" y="628677"/>
                      <a:pt x="1516089" y="607285"/>
                      <a:pt x="1504950" y="590577"/>
                    </a:cubicBezTo>
                    <a:cubicBezTo>
                      <a:pt x="1498600" y="581052"/>
                      <a:pt x="1492633" y="571260"/>
                      <a:pt x="1485900" y="562002"/>
                    </a:cubicBezTo>
                    <a:cubicBezTo>
                      <a:pt x="1467226" y="536325"/>
                      <a:pt x="1446362" y="512220"/>
                      <a:pt x="1428750" y="485802"/>
                    </a:cubicBezTo>
                    <a:cubicBezTo>
                      <a:pt x="1422400" y="476277"/>
                      <a:pt x="1414820" y="467466"/>
                      <a:pt x="1409700" y="457227"/>
                    </a:cubicBezTo>
                    <a:cubicBezTo>
                      <a:pt x="1405210" y="448247"/>
                      <a:pt x="1405051" y="437429"/>
                      <a:pt x="1400175" y="428652"/>
                    </a:cubicBezTo>
                    <a:cubicBezTo>
                      <a:pt x="1389056" y="408638"/>
                      <a:pt x="1374775" y="390552"/>
                      <a:pt x="1362075" y="371502"/>
                    </a:cubicBezTo>
                    <a:cubicBezTo>
                      <a:pt x="1355725" y="361977"/>
                      <a:pt x="1353885" y="346547"/>
                      <a:pt x="1343025" y="342927"/>
                    </a:cubicBezTo>
                    <a:lnTo>
                      <a:pt x="1314450" y="333402"/>
                    </a:lnTo>
                    <a:cubicBezTo>
                      <a:pt x="1308100" y="323877"/>
                      <a:pt x="1303495" y="312922"/>
                      <a:pt x="1295400" y="304827"/>
                    </a:cubicBezTo>
                    <a:cubicBezTo>
                      <a:pt x="1287305" y="296732"/>
                      <a:pt x="1273976" y="294716"/>
                      <a:pt x="1266825" y="285777"/>
                    </a:cubicBezTo>
                    <a:cubicBezTo>
                      <a:pt x="1260553" y="277937"/>
                      <a:pt x="1261790" y="266182"/>
                      <a:pt x="1257300" y="257202"/>
                    </a:cubicBezTo>
                    <a:cubicBezTo>
                      <a:pt x="1252180" y="246963"/>
                      <a:pt x="1245579" y="237421"/>
                      <a:pt x="1238250" y="228627"/>
                    </a:cubicBezTo>
                    <a:cubicBezTo>
                      <a:pt x="1223203" y="210571"/>
                      <a:pt x="1202507" y="191706"/>
                      <a:pt x="1181100" y="181002"/>
                    </a:cubicBezTo>
                    <a:cubicBezTo>
                      <a:pt x="1172120" y="176512"/>
                      <a:pt x="1162050" y="174652"/>
                      <a:pt x="1152525" y="171477"/>
                    </a:cubicBezTo>
                    <a:cubicBezTo>
                      <a:pt x="1146175" y="161952"/>
                      <a:pt x="1142414" y="150053"/>
                      <a:pt x="1133475" y="142902"/>
                    </a:cubicBezTo>
                    <a:cubicBezTo>
                      <a:pt x="1125635" y="136630"/>
                      <a:pt x="1113880" y="137867"/>
                      <a:pt x="1104900" y="133377"/>
                    </a:cubicBezTo>
                    <a:cubicBezTo>
                      <a:pt x="1094661" y="128257"/>
                      <a:pt x="1085850" y="120677"/>
                      <a:pt x="1076325" y="114327"/>
                    </a:cubicBezTo>
                    <a:cubicBezTo>
                      <a:pt x="1073150" y="104802"/>
                      <a:pt x="1074970" y="91588"/>
                      <a:pt x="1066800" y="85752"/>
                    </a:cubicBezTo>
                    <a:cubicBezTo>
                      <a:pt x="1050460" y="74080"/>
                      <a:pt x="1009650" y="66702"/>
                      <a:pt x="1009650" y="66702"/>
                    </a:cubicBezTo>
                    <a:cubicBezTo>
                      <a:pt x="968345" y="4745"/>
                      <a:pt x="991442" y="11625"/>
                      <a:pt x="933450" y="27"/>
                    </a:cubicBezTo>
                    <a:cubicBezTo>
                      <a:pt x="930337" y="-596"/>
                      <a:pt x="912812" y="9552"/>
                      <a:pt x="885825" y="19077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8433093C-A4EF-4B53-A27E-EC99A26D7A13}"/>
                  </a:ext>
                </a:extLst>
              </p:cNvPr>
              <p:cNvGrpSpPr/>
              <p:nvPr/>
            </p:nvGrpSpPr>
            <p:grpSpPr>
              <a:xfrm>
                <a:off x="1583496" y="637492"/>
                <a:ext cx="10243721" cy="5648999"/>
                <a:chOff x="164131" y="264391"/>
                <a:chExt cx="12693380" cy="6479300"/>
              </a:xfrm>
            </p:grpSpPr>
            <p:sp>
              <p:nvSpPr>
                <p:cNvPr id="2" name="Isosceles Triangle 1">
                  <a:extLst>
                    <a:ext uri="{FF2B5EF4-FFF2-40B4-BE49-F238E27FC236}">
                      <a16:creationId xmlns:a16="http://schemas.microsoft.com/office/drawing/2014/main" id="{E1C2BBF1-75F3-45C0-B876-26ED3332F5F7}"/>
                    </a:ext>
                  </a:extLst>
                </p:cNvPr>
                <p:cNvSpPr/>
                <p:nvPr/>
              </p:nvSpPr>
              <p:spPr>
                <a:xfrm>
                  <a:off x="2897384" y="1028699"/>
                  <a:ext cx="6529387" cy="4972050"/>
                </a:xfrm>
                <a:prstGeom prst="triangle">
                  <a:avLst/>
                </a:prstGeom>
                <a:noFill/>
                <a:ln w="635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" name="Oval 2">
                  <a:extLst>
                    <a:ext uri="{FF2B5EF4-FFF2-40B4-BE49-F238E27FC236}">
                      <a16:creationId xmlns:a16="http://schemas.microsoft.com/office/drawing/2014/main" id="{ED731632-AE21-4984-8C7E-262961FEC3D4}"/>
                    </a:ext>
                  </a:extLst>
                </p:cNvPr>
                <p:cNvSpPr/>
                <p:nvPr/>
              </p:nvSpPr>
              <p:spPr>
                <a:xfrm>
                  <a:off x="3573283" y="919432"/>
                  <a:ext cx="5046140" cy="4683781"/>
                </a:xfrm>
                <a:prstGeom prst="ellipse">
                  <a:avLst/>
                </a:prstGeom>
                <a:noFill/>
                <a:ln w="920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" name="Oval 3">
                  <a:extLst>
                    <a:ext uri="{FF2B5EF4-FFF2-40B4-BE49-F238E27FC236}">
                      <a16:creationId xmlns:a16="http://schemas.microsoft.com/office/drawing/2014/main" id="{F2E218E2-B3DB-48D7-8138-CBBF6DC627A0}"/>
                    </a:ext>
                  </a:extLst>
                </p:cNvPr>
                <p:cNvSpPr/>
                <p:nvPr/>
              </p:nvSpPr>
              <p:spPr>
                <a:xfrm>
                  <a:off x="5077845" y="1909388"/>
                  <a:ext cx="5210210" cy="4834303"/>
                </a:xfrm>
                <a:prstGeom prst="ellipse">
                  <a:avLst/>
                </a:prstGeom>
                <a:noFill/>
                <a:ln w="920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" name="Oval 4">
                  <a:extLst>
                    <a:ext uri="{FF2B5EF4-FFF2-40B4-BE49-F238E27FC236}">
                      <a16:creationId xmlns:a16="http://schemas.microsoft.com/office/drawing/2014/main" id="{C3CE1A4A-0392-474A-8906-EAA114F2576F}"/>
                    </a:ext>
                  </a:extLst>
                </p:cNvPr>
                <p:cNvSpPr/>
                <p:nvPr/>
              </p:nvSpPr>
              <p:spPr>
                <a:xfrm>
                  <a:off x="1991693" y="1909388"/>
                  <a:ext cx="5342842" cy="4834303"/>
                </a:xfrm>
                <a:prstGeom prst="ellipse">
                  <a:avLst/>
                </a:prstGeom>
                <a:noFill/>
                <a:ln w="920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079AC44A-258A-4764-98CD-5E47221956BB}"/>
                    </a:ext>
                  </a:extLst>
                </p:cNvPr>
                <p:cNvSpPr txBox="1"/>
                <p:nvPr/>
              </p:nvSpPr>
              <p:spPr>
                <a:xfrm>
                  <a:off x="8085487" y="5286307"/>
                  <a:ext cx="4772024" cy="13767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Conducive Environment</a:t>
                  </a:r>
                </a:p>
              </p:txBody>
            </p: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0773FEED-2527-41B2-895D-96D9081B0194}"/>
                    </a:ext>
                  </a:extLst>
                </p:cNvPr>
                <p:cNvSpPr txBox="1"/>
                <p:nvPr/>
              </p:nvSpPr>
              <p:spPr>
                <a:xfrm>
                  <a:off x="3573283" y="264391"/>
                  <a:ext cx="3495374" cy="13767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Susceptible Host</a:t>
                  </a:r>
                </a:p>
              </p:txBody>
            </p:sp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99C0A277-CB14-436E-9518-40FB4611A830}"/>
                    </a:ext>
                  </a:extLst>
                </p:cNvPr>
                <p:cNvSpPr txBox="1"/>
                <p:nvPr/>
              </p:nvSpPr>
              <p:spPr>
                <a:xfrm>
                  <a:off x="164131" y="5221972"/>
                  <a:ext cx="3649558" cy="13767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Virulent Pathogen</a:t>
                  </a:r>
                </a:p>
              </p:txBody>
            </p:sp>
          </p:grp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26B51A9-A12F-4A4B-B93F-5B4EA55F7C84}"/>
                </a:ext>
              </a:extLst>
            </p:cNvPr>
            <p:cNvSpPr txBox="1"/>
            <p:nvPr/>
          </p:nvSpPr>
          <p:spPr>
            <a:xfrm>
              <a:off x="6256944" y="2356914"/>
              <a:ext cx="402012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DISEASE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5BB45391-75F9-405E-B2DA-40F025D971C8}"/>
              </a:ext>
            </a:extLst>
          </p:cNvPr>
          <p:cNvSpPr txBox="1"/>
          <p:nvPr/>
        </p:nvSpPr>
        <p:spPr>
          <a:xfrm>
            <a:off x="1026695" y="-78533"/>
            <a:ext cx="10138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Plant Disease Triangle</a:t>
            </a:r>
          </a:p>
        </p:txBody>
      </p:sp>
    </p:spTree>
    <p:extLst>
      <p:ext uri="{BB962C8B-B14F-4D97-AF65-F5344CB8AC3E}">
        <p14:creationId xmlns:p14="http://schemas.microsoft.com/office/powerpoint/2010/main" val="41779585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5A34D6-6B53-48B2-BC06-8FE2EA8CAA64}"/>
              </a:ext>
            </a:extLst>
          </p:cNvPr>
          <p:cNvSpPr txBox="1"/>
          <p:nvPr/>
        </p:nvSpPr>
        <p:spPr>
          <a:xfrm>
            <a:off x="4868779" y="0"/>
            <a:ext cx="2454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Fungi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952C06B-15AB-46BC-B084-FC2C35657BC3}"/>
              </a:ext>
            </a:extLst>
          </p:cNvPr>
          <p:cNvSpPr/>
          <p:nvPr/>
        </p:nvSpPr>
        <p:spPr>
          <a:xfrm>
            <a:off x="352929" y="811762"/>
            <a:ext cx="48607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Fungal plant diseases include: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Anthracnose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Leaf spot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Rust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Wilt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30634BD-E20C-41FB-896C-7A60A1E24A0C}"/>
              </a:ext>
            </a:extLst>
          </p:cNvPr>
          <p:cNvGrpSpPr/>
          <p:nvPr/>
        </p:nvGrpSpPr>
        <p:grpSpPr>
          <a:xfrm>
            <a:off x="8632427" y="518611"/>
            <a:ext cx="3359044" cy="2910389"/>
            <a:chOff x="8439922" y="834189"/>
            <a:chExt cx="3359044" cy="291038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7FEC4E3-FA77-4634-8BEB-DE7E12F0A6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39922" y="834189"/>
              <a:ext cx="3359044" cy="123248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DBE26BB-B0AF-4AC5-9D23-13FA5A220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87614" y="2066674"/>
              <a:ext cx="1911352" cy="1677904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C37EB90-00D5-4A88-95D4-95895AFA310F}"/>
                </a:ext>
              </a:extLst>
            </p:cNvPr>
            <p:cNvSpPr txBox="1"/>
            <p:nvPr/>
          </p:nvSpPr>
          <p:spPr>
            <a:xfrm>
              <a:off x="8439922" y="2188052"/>
              <a:ext cx="14476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Anthracnose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53FEA52-374B-4A8D-A71D-C13AADC3A1B0}"/>
              </a:ext>
            </a:extLst>
          </p:cNvPr>
          <p:cNvGrpSpPr/>
          <p:nvPr/>
        </p:nvGrpSpPr>
        <p:grpSpPr>
          <a:xfrm>
            <a:off x="6065355" y="853811"/>
            <a:ext cx="2310064" cy="2252361"/>
            <a:chOff x="5336838" y="1962343"/>
            <a:chExt cx="2310064" cy="225236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F2A4C3A-B5BD-43A1-87A8-F8BA8CCA3F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336838" y="1962343"/>
              <a:ext cx="2310064" cy="196036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873FFD5-937C-46CE-8A13-EA6BAF5D8B76}"/>
                </a:ext>
              </a:extLst>
            </p:cNvPr>
            <p:cNvSpPr txBox="1"/>
            <p:nvPr/>
          </p:nvSpPr>
          <p:spPr>
            <a:xfrm>
              <a:off x="5368924" y="3845372"/>
              <a:ext cx="22779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Cercospora</a:t>
              </a:r>
              <a:r>
                <a:rPr lang="en-US" dirty="0"/>
                <a:t> Leaf Spot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2994065-BF9F-46C8-9840-3970BE6D90D1}"/>
              </a:ext>
            </a:extLst>
          </p:cNvPr>
          <p:cNvGrpSpPr/>
          <p:nvPr/>
        </p:nvGrpSpPr>
        <p:grpSpPr>
          <a:xfrm>
            <a:off x="6740429" y="3094901"/>
            <a:ext cx="2788747" cy="2060909"/>
            <a:chOff x="3307254" y="4051044"/>
            <a:chExt cx="2788747" cy="206090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78EFE0F-369E-466F-BAB7-C0BB15575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34787" y="4051044"/>
              <a:ext cx="2661214" cy="1740481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66A8142-9A71-438E-8652-F01D0A5E0176}"/>
                </a:ext>
              </a:extLst>
            </p:cNvPr>
            <p:cNvSpPr txBox="1"/>
            <p:nvPr/>
          </p:nvSpPr>
          <p:spPr>
            <a:xfrm>
              <a:off x="3307254" y="5742621"/>
              <a:ext cx="25650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/>
                <a:t>Frogeye Leaf Spot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4E0FEC4-5A80-4D73-A43E-2C227CCE6D27}"/>
              </a:ext>
            </a:extLst>
          </p:cNvPr>
          <p:cNvGrpSpPr/>
          <p:nvPr/>
        </p:nvGrpSpPr>
        <p:grpSpPr>
          <a:xfrm>
            <a:off x="9944092" y="4037821"/>
            <a:ext cx="2120570" cy="2025059"/>
            <a:chOff x="4376372" y="4190566"/>
            <a:chExt cx="2120570" cy="202505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5EC095F-C1BE-4C33-AF70-F7C2B19CF80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6200000">
              <a:off x="4591742" y="3975196"/>
              <a:ext cx="1689829" cy="212057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156D740-AF1F-401F-8F5C-A1C3BF4D1250}"/>
                </a:ext>
              </a:extLst>
            </p:cNvPr>
            <p:cNvSpPr txBox="1"/>
            <p:nvPr/>
          </p:nvSpPr>
          <p:spPr>
            <a:xfrm>
              <a:off x="4600583" y="5846293"/>
              <a:ext cx="18920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Septoria Leaf Spot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DD1EF8F-0C02-407A-8F45-55D6F5BB6010}"/>
              </a:ext>
            </a:extLst>
          </p:cNvPr>
          <p:cNvGrpSpPr/>
          <p:nvPr/>
        </p:nvGrpSpPr>
        <p:grpSpPr>
          <a:xfrm>
            <a:off x="6964151" y="5106905"/>
            <a:ext cx="2423431" cy="1732816"/>
            <a:chOff x="6665128" y="5055940"/>
            <a:chExt cx="2423431" cy="1732816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02ADEED-B36C-43C3-A2A8-B5A24A6259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20360"/>
            <a:stretch/>
          </p:blipFill>
          <p:spPr>
            <a:xfrm>
              <a:off x="6665128" y="5055940"/>
              <a:ext cx="2423431" cy="142005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9B1FB9B-284B-4461-B46A-B20E1839E25E}"/>
                </a:ext>
              </a:extLst>
            </p:cNvPr>
            <p:cNvSpPr txBox="1"/>
            <p:nvPr/>
          </p:nvSpPr>
          <p:spPr>
            <a:xfrm>
              <a:off x="7188433" y="6419424"/>
              <a:ext cx="13768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Bean Rust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406BB2E-13BC-44CA-83D0-D5CBDF44772A}"/>
              </a:ext>
            </a:extLst>
          </p:cNvPr>
          <p:cNvGrpSpPr/>
          <p:nvPr/>
        </p:nvGrpSpPr>
        <p:grpSpPr>
          <a:xfrm>
            <a:off x="4312983" y="1719720"/>
            <a:ext cx="1355559" cy="2292472"/>
            <a:chOff x="4123709" y="2282077"/>
            <a:chExt cx="1355559" cy="229247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D8C6A89-8E38-416D-BF31-4B0E7C313D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20106" r="33941"/>
            <a:stretch/>
          </p:blipFill>
          <p:spPr>
            <a:xfrm>
              <a:off x="4137408" y="2282077"/>
              <a:ext cx="1341860" cy="1984931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CF2FC6-C7F5-4321-8C93-55C7C6E97BFD}"/>
                </a:ext>
              </a:extLst>
            </p:cNvPr>
            <p:cNvSpPr txBox="1"/>
            <p:nvPr/>
          </p:nvSpPr>
          <p:spPr>
            <a:xfrm>
              <a:off x="4123709" y="4205217"/>
              <a:ext cx="1341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Corn Rust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D865A94-1D42-4A40-894E-5CE23572E587}"/>
              </a:ext>
            </a:extLst>
          </p:cNvPr>
          <p:cNvGrpSpPr/>
          <p:nvPr/>
        </p:nvGrpSpPr>
        <p:grpSpPr>
          <a:xfrm>
            <a:off x="4439605" y="4037821"/>
            <a:ext cx="1731177" cy="2758914"/>
            <a:chOff x="2326900" y="3836888"/>
            <a:chExt cx="1731177" cy="2758914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79F14743-01E5-43DB-A711-A7A8B91513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418838" y="3836888"/>
              <a:ext cx="1570248" cy="244449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E8D13F6-525D-4282-87AD-BA3492DAFA0F}"/>
                </a:ext>
              </a:extLst>
            </p:cNvPr>
            <p:cNvSpPr txBox="1"/>
            <p:nvPr/>
          </p:nvSpPr>
          <p:spPr>
            <a:xfrm>
              <a:off x="2326900" y="6226470"/>
              <a:ext cx="1731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Verticillium Wilt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820ABA7-E384-414C-ACA1-6668ADF535A5}"/>
              </a:ext>
            </a:extLst>
          </p:cNvPr>
          <p:cNvGrpSpPr/>
          <p:nvPr/>
        </p:nvGrpSpPr>
        <p:grpSpPr>
          <a:xfrm>
            <a:off x="2333330" y="3841231"/>
            <a:ext cx="1791584" cy="2947249"/>
            <a:chOff x="2329984" y="4066744"/>
            <a:chExt cx="1791584" cy="2947249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CE089642-C2E0-4335-AF0C-979CEDFEB2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r="14252" b="4328"/>
            <a:stretch/>
          </p:blipFill>
          <p:spPr>
            <a:xfrm>
              <a:off x="2354250" y="4066744"/>
              <a:ext cx="1767318" cy="2629158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E4FA59-B694-4DA5-B671-0EC430E7B0C1}"/>
                </a:ext>
              </a:extLst>
            </p:cNvPr>
            <p:cNvSpPr txBox="1"/>
            <p:nvPr/>
          </p:nvSpPr>
          <p:spPr>
            <a:xfrm>
              <a:off x="2329984" y="6644661"/>
              <a:ext cx="17673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Fusarium Wilt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59965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2CA74B-B096-4416-819C-A61B3C4BD77E}"/>
              </a:ext>
            </a:extLst>
          </p:cNvPr>
          <p:cNvSpPr txBox="1"/>
          <p:nvPr/>
        </p:nvSpPr>
        <p:spPr>
          <a:xfrm>
            <a:off x="4868779" y="0"/>
            <a:ext cx="2454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Fungi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5938275-5DBC-4A81-B634-039BD034B3EC}"/>
              </a:ext>
            </a:extLst>
          </p:cNvPr>
          <p:cNvSpPr/>
          <p:nvPr/>
        </p:nvSpPr>
        <p:spPr>
          <a:xfrm>
            <a:off x="447490" y="1335206"/>
            <a:ext cx="275924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</a:rPr>
              <a:t>Blight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</a:rPr>
              <a:t>Fruit Rots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</a:rPr>
              <a:t>Scab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</a:rPr>
              <a:t>Gall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32603C2-5D20-4FAF-8232-D4D5508D038A}"/>
              </a:ext>
            </a:extLst>
          </p:cNvPr>
          <p:cNvGrpSpPr/>
          <p:nvPr/>
        </p:nvGrpSpPr>
        <p:grpSpPr>
          <a:xfrm>
            <a:off x="9240253" y="997980"/>
            <a:ext cx="2406316" cy="3961042"/>
            <a:chOff x="9240253" y="997980"/>
            <a:chExt cx="2406316" cy="396104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97F61D8-295A-4A8A-AB37-519C159284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40253" y="997980"/>
              <a:ext cx="2406316" cy="180473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BA5E36F-0936-49F3-B0D4-8AACF78749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40253" y="2802717"/>
              <a:ext cx="2406316" cy="1804737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A6AC217-FD6E-4E44-B8D1-0DDA1337103B}"/>
                </a:ext>
              </a:extLst>
            </p:cNvPr>
            <p:cNvSpPr txBox="1"/>
            <p:nvPr/>
          </p:nvSpPr>
          <p:spPr>
            <a:xfrm>
              <a:off x="9817769" y="4589690"/>
              <a:ext cx="12512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Early Blight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7421544-30DB-414F-8E5A-AC423EB10D61}"/>
              </a:ext>
            </a:extLst>
          </p:cNvPr>
          <p:cNvGrpSpPr/>
          <p:nvPr/>
        </p:nvGrpSpPr>
        <p:grpSpPr>
          <a:xfrm>
            <a:off x="6392779" y="1179095"/>
            <a:ext cx="2495693" cy="3214721"/>
            <a:chOff x="6392779" y="1179095"/>
            <a:chExt cx="2495693" cy="321472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125B942-39E3-447E-BBB9-2FC535A57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92779" y="1179095"/>
              <a:ext cx="2495693" cy="2911642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19F27DD-191F-45C6-B586-6FF77193E401}"/>
                </a:ext>
              </a:extLst>
            </p:cNvPr>
            <p:cNvSpPr txBox="1"/>
            <p:nvPr/>
          </p:nvSpPr>
          <p:spPr>
            <a:xfrm>
              <a:off x="6952061" y="4024484"/>
              <a:ext cx="12673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Late Blight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6492D08-3D5E-4AAA-BC27-2FAEBFF0A3E4}"/>
              </a:ext>
            </a:extLst>
          </p:cNvPr>
          <p:cNvGrpSpPr/>
          <p:nvPr/>
        </p:nvGrpSpPr>
        <p:grpSpPr>
          <a:xfrm>
            <a:off x="5913958" y="4495730"/>
            <a:ext cx="2582779" cy="2223664"/>
            <a:chOff x="3121487" y="4664349"/>
            <a:chExt cx="2582779" cy="222366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C3CA896-2B42-4843-907D-EE067E9C19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1487" y="4664349"/>
              <a:ext cx="2582779" cy="1937084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07E65EC-5D0C-452D-8B27-693027D18E5B}"/>
                </a:ext>
              </a:extLst>
            </p:cNvPr>
            <p:cNvSpPr txBox="1"/>
            <p:nvPr/>
          </p:nvSpPr>
          <p:spPr>
            <a:xfrm>
              <a:off x="3171609" y="6518681"/>
              <a:ext cx="16765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/>
                <a:t>Sour Rot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0C5641C-28BA-4B91-A572-3F713B112E73}"/>
              </a:ext>
            </a:extLst>
          </p:cNvPr>
          <p:cNvGrpSpPr/>
          <p:nvPr/>
        </p:nvGrpSpPr>
        <p:grpSpPr>
          <a:xfrm>
            <a:off x="3686458" y="897683"/>
            <a:ext cx="1940947" cy="3343344"/>
            <a:chOff x="4134498" y="1036116"/>
            <a:chExt cx="1940947" cy="3343344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5A11B19-235C-467F-BE70-5587514FBE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9480" r="20586" b="8540"/>
            <a:stretch/>
          </p:blipFill>
          <p:spPr>
            <a:xfrm>
              <a:off x="4418455" y="1036116"/>
              <a:ext cx="1656990" cy="2991458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A317E41-AC81-47F1-8773-C28841EF3846}"/>
                </a:ext>
              </a:extLst>
            </p:cNvPr>
            <p:cNvSpPr txBox="1"/>
            <p:nvPr/>
          </p:nvSpPr>
          <p:spPr>
            <a:xfrm>
              <a:off x="4134498" y="4010128"/>
              <a:ext cx="16765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/>
                <a:t>Black Knot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3C40BD6-D114-4631-8E19-A04E8714D0BF}"/>
              </a:ext>
            </a:extLst>
          </p:cNvPr>
          <p:cNvGrpSpPr/>
          <p:nvPr/>
        </p:nvGrpSpPr>
        <p:grpSpPr>
          <a:xfrm>
            <a:off x="9323231" y="4923760"/>
            <a:ext cx="2240360" cy="1878386"/>
            <a:chOff x="9649131" y="4718471"/>
            <a:chExt cx="2240360" cy="1878386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F1DE9BC-D719-4018-9467-969E1670001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649131" y="4718471"/>
              <a:ext cx="2240360" cy="155381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A39EBA9-A45F-432B-92DC-04730958CDFB}"/>
                </a:ext>
              </a:extLst>
            </p:cNvPr>
            <p:cNvSpPr txBox="1"/>
            <p:nvPr/>
          </p:nvSpPr>
          <p:spPr>
            <a:xfrm>
              <a:off x="10040593" y="6227525"/>
              <a:ext cx="16765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Potato Scab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103A3D4-8BB3-463A-B59B-D2CC15464BE8}"/>
              </a:ext>
            </a:extLst>
          </p:cNvPr>
          <p:cNvGrpSpPr/>
          <p:nvPr/>
        </p:nvGrpSpPr>
        <p:grpSpPr>
          <a:xfrm>
            <a:off x="2702914" y="4213762"/>
            <a:ext cx="1903364" cy="2588384"/>
            <a:chOff x="2995199" y="4360446"/>
            <a:chExt cx="1903364" cy="2588384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3A1DFDD0-AF14-40E3-AEBE-3CB916C71A6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352799" y="4360446"/>
              <a:ext cx="1545764" cy="232096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ECADA4E-E449-4306-B1B6-CEC5ECA1C84E}"/>
                </a:ext>
              </a:extLst>
            </p:cNvPr>
            <p:cNvSpPr txBox="1"/>
            <p:nvPr/>
          </p:nvSpPr>
          <p:spPr>
            <a:xfrm>
              <a:off x="2995199" y="6579498"/>
              <a:ext cx="17173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/>
                <a:t>Citrus Scab</a:t>
              </a:r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F7BF2906-77A7-42CF-8525-B63337A606C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5710" y="3962099"/>
            <a:ext cx="1676545" cy="306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45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56C87C-C293-4C94-B7A4-C32C61F631FF}"/>
              </a:ext>
            </a:extLst>
          </p:cNvPr>
          <p:cNvSpPr txBox="1"/>
          <p:nvPr/>
        </p:nvSpPr>
        <p:spPr>
          <a:xfrm>
            <a:off x="4868779" y="0"/>
            <a:ext cx="2454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Fungi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DEF2E0B-0DDC-480F-B08B-35701174015E}"/>
              </a:ext>
            </a:extLst>
          </p:cNvPr>
          <p:cNvSpPr/>
          <p:nvPr/>
        </p:nvSpPr>
        <p:spPr>
          <a:xfrm>
            <a:off x="545431" y="965772"/>
            <a:ext cx="3048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</a:rPr>
              <a:t>Canker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</a:rPr>
              <a:t>Damping-off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</a:rPr>
              <a:t>Root rot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</a:rPr>
              <a:t>Stem rot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</a:rPr>
              <a:t>Mildew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</a:rPr>
              <a:t>Dieback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21A9B84-BA3B-4068-8D0C-FA71116924AB}"/>
              </a:ext>
            </a:extLst>
          </p:cNvPr>
          <p:cNvGrpSpPr/>
          <p:nvPr/>
        </p:nvGrpSpPr>
        <p:grpSpPr>
          <a:xfrm>
            <a:off x="9480727" y="415498"/>
            <a:ext cx="1946547" cy="3133789"/>
            <a:chOff x="9790979" y="660919"/>
            <a:chExt cx="1946547" cy="313378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827550D-2D61-42F8-B568-CCC952E0F9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0593" r="12573"/>
            <a:stretch/>
          </p:blipFill>
          <p:spPr>
            <a:xfrm>
              <a:off x="10058401" y="660919"/>
              <a:ext cx="1411705" cy="281635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0B5D075-B441-408E-8369-4C829650FCC7}"/>
                </a:ext>
              </a:extLst>
            </p:cNvPr>
            <p:cNvSpPr txBox="1"/>
            <p:nvPr/>
          </p:nvSpPr>
          <p:spPr>
            <a:xfrm>
              <a:off x="9790979" y="3425376"/>
              <a:ext cx="19465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Cytospora</a:t>
              </a:r>
              <a:r>
                <a:rPr lang="en-US" dirty="0"/>
                <a:t> Canker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1D77117-4CA5-4440-A780-05B2179DDB49}"/>
              </a:ext>
            </a:extLst>
          </p:cNvPr>
          <p:cNvGrpSpPr/>
          <p:nvPr/>
        </p:nvGrpSpPr>
        <p:grpSpPr>
          <a:xfrm>
            <a:off x="9043736" y="3866725"/>
            <a:ext cx="2857500" cy="1869584"/>
            <a:chOff x="8789069" y="3785937"/>
            <a:chExt cx="2857500" cy="186958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75F9F7A-69B4-48E9-927F-7A5733536A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785"/>
            <a:stretch/>
          </p:blipFill>
          <p:spPr>
            <a:xfrm>
              <a:off x="8789069" y="3785937"/>
              <a:ext cx="2857500" cy="1482767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243C114-B98D-4046-95AD-E1A5E3DF7489}"/>
                </a:ext>
              </a:extLst>
            </p:cNvPr>
            <p:cNvSpPr txBox="1"/>
            <p:nvPr/>
          </p:nvSpPr>
          <p:spPr>
            <a:xfrm>
              <a:off x="9493482" y="5286189"/>
              <a:ext cx="16791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/>
                <a:t>Damping Off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C21335E-AA6C-444D-8E59-B9614DDA0525}"/>
              </a:ext>
            </a:extLst>
          </p:cNvPr>
          <p:cNvGrpSpPr/>
          <p:nvPr/>
        </p:nvGrpSpPr>
        <p:grpSpPr>
          <a:xfrm>
            <a:off x="6884567" y="1686063"/>
            <a:ext cx="2061411" cy="2389945"/>
            <a:chOff x="6537160" y="1058403"/>
            <a:chExt cx="2061411" cy="238994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8D6F598-2A4D-4CF8-A64A-886E0FD55B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26446"/>
            <a:stretch/>
          </p:blipFill>
          <p:spPr>
            <a:xfrm>
              <a:off x="6537160" y="1058403"/>
              <a:ext cx="2061411" cy="2021681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FE437F6-4798-4317-B5A9-157279CC9BFF}"/>
                </a:ext>
              </a:extLst>
            </p:cNvPr>
            <p:cNvSpPr txBox="1"/>
            <p:nvPr/>
          </p:nvSpPr>
          <p:spPr>
            <a:xfrm>
              <a:off x="6895538" y="3079016"/>
              <a:ext cx="13446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Stem Rot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61CA37A-809D-41B6-A3E3-60A63C00A392}"/>
              </a:ext>
            </a:extLst>
          </p:cNvPr>
          <p:cNvGrpSpPr/>
          <p:nvPr/>
        </p:nvGrpSpPr>
        <p:grpSpPr>
          <a:xfrm>
            <a:off x="6205596" y="4643771"/>
            <a:ext cx="2571750" cy="2028111"/>
            <a:chOff x="5680408" y="3573617"/>
            <a:chExt cx="2571750" cy="2028111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DCC22D22-8001-4BFB-BD30-1603D29D1E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80408" y="3573617"/>
              <a:ext cx="2571750" cy="1724025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EDD003E-877A-42A7-9B09-BEB373A5FFD7}"/>
                </a:ext>
              </a:extLst>
            </p:cNvPr>
            <p:cNvSpPr txBox="1"/>
            <p:nvPr/>
          </p:nvSpPr>
          <p:spPr>
            <a:xfrm>
              <a:off x="6106613" y="5232396"/>
              <a:ext cx="2021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Fusarium Root Rot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31E8BBD-5F78-47BA-8F42-2D90EAC41526}"/>
              </a:ext>
            </a:extLst>
          </p:cNvPr>
          <p:cNvGrpSpPr/>
          <p:nvPr/>
        </p:nvGrpSpPr>
        <p:grpSpPr>
          <a:xfrm>
            <a:off x="3973322" y="1144693"/>
            <a:ext cx="2911243" cy="2411123"/>
            <a:chOff x="3857022" y="1174211"/>
            <a:chExt cx="2911243" cy="2411123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D72F7DF4-DFF5-48A1-A931-AA3CAFDC32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2938" r="6798" b="6029"/>
            <a:stretch/>
          </p:blipFill>
          <p:spPr>
            <a:xfrm>
              <a:off x="4110794" y="1174211"/>
              <a:ext cx="2302369" cy="2021681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CD2C104-AD5E-4FA1-AA71-40429D96C592}"/>
                </a:ext>
              </a:extLst>
            </p:cNvPr>
            <p:cNvSpPr txBox="1"/>
            <p:nvPr/>
          </p:nvSpPr>
          <p:spPr>
            <a:xfrm>
              <a:off x="3857022" y="3216002"/>
              <a:ext cx="29112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Cucumber Downy Mildew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4950709-2686-431D-9632-046A6B00B34D}"/>
              </a:ext>
            </a:extLst>
          </p:cNvPr>
          <p:cNvGrpSpPr/>
          <p:nvPr/>
        </p:nvGrpSpPr>
        <p:grpSpPr>
          <a:xfrm>
            <a:off x="3148265" y="4608108"/>
            <a:ext cx="2911637" cy="1977427"/>
            <a:chOff x="3179191" y="5022215"/>
            <a:chExt cx="2911637" cy="1977427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0BDF5E7-4FA8-4D2D-BEA2-703B097378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5921" r="13816"/>
            <a:stretch/>
          </p:blipFill>
          <p:spPr>
            <a:xfrm>
              <a:off x="3413800" y="5022215"/>
              <a:ext cx="2302369" cy="1638390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12587B9-9134-458E-8550-1E2F75ABA2B2}"/>
                </a:ext>
              </a:extLst>
            </p:cNvPr>
            <p:cNvSpPr txBox="1"/>
            <p:nvPr/>
          </p:nvSpPr>
          <p:spPr>
            <a:xfrm>
              <a:off x="3179191" y="6630310"/>
              <a:ext cx="29116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Cucumber Powdery Mildew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62512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0A9D2E-511B-479C-AB53-9A9D523F149E}"/>
              </a:ext>
            </a:extLst>
          </p:cNvPr>
          <p:cNvSpPr txBox="1"/>
          <p:nvPr/>
        </p:nvSpPr>
        <p:spPr>
          <a:xfrm>
            <a:off x="4868779" y="0"/>
            <a:ext cx="2454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Fungi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1164E7-4DFD-4B67-8432-9CDE703C8AFE}"/>
              </a:ext>
            </a:extLst>
          </p:cNvPr>
          <p:cNvSpPr txBox="1"/>
          <p:nvPr/>
        </p:nvSpPr>
        <p:spPr>
          <a:xfrm>
            <a:off x="1772653" y="559396"/>
            <a:ext cx="897555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Control (Identify):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Disease free seeds and plants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Resistant Varieties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Sanitation – Disinfest tools and equipment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Remove plant debris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Remove and discard diseased plants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Irrigate the roots not the leaves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Crop Rotation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Soil Solarization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Good Drainage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Fungicides</a:t>
            </a:r>
          </a:p>
        </p:txBody>
      </p:sp>
    </p:spTree>
    <p:extLst>
      <p:ext uri="{BB962C8B-B14F-4D97-AF65-F5344CB8AC3E}">
        <p14:creationId xmlns:p14="http://schemas.microsoft.com/office/powerpoint/2010/main" val="38135027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Freeform: Shape 70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Green vegetables , LSU AgCenter logo">
            <a:extLst>
              <a:ext uri="{FF2B5EF4-FFF2-40B4-BE49-F238E27FC236}">
                <a16:creationId xmlns:a16="http://schemas.microsoft.com/office/drawing/2014/main" id="{7C6A2C55-BF61-4D23-BF0B-B9976613AA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8" b="22066"/>
          <a:stretch/>
        </p:blipFill>
        <p:spPr bwMode="auto">
          <a:xfrm>
            <a:off x="20" y="10"/>
            <a:ext cx="6024134" cy="6857990"/>
          </a:xfrm>
          <a:custGeom>
            <a:avLst/>
            <a:gdLst/>
            <a:ahLst/>
            <a:cxnLst/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picture containing food, plate, drawing&#10;&#10;Description automatically generated">
            <a:extLst>
              <a:ext uri="{FF2B5EF4-FFF2-40B4-BE49-F238E27FC236}">
                <a16:creationId xmlns:a16="http://schemas.microsoft.com/office/drawing/2014/main" id="{0B62133A-B70D-4A0E-A6EA-D85F5E81F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4633912"/>
            <a:ext cx="2590800" cy="1762125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706FD581-6505-45F1-A26C-AA0DB0558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58512" y="3290471"/>
            <a:ext cx="4645250" cy="2090773"/>
          </a:xfrm>
        </p:spPr>
        <p:txBody>
          <a:bodyPr anchor="t">
            <a:normAutofit/>
          </a:bodyPr>
          <a:lstStyle/>
          <a:p>
            <a:pPr algn="l"/>
            <a:r>
              <a:rPr lang="en-US" sz="2000" dirty="0"/>
              <a:t>Please post all your questions and results to the message board that was emailed to you. </a:t>
            </a:r>
          </a:p>
          <a:p>
            <a:pPr algn="l"/>
            <a:endParaRPr lang="en-US" sz="2000" dirty="0"/>
          </a:p>
          <a:p>
            <a:pPr algn="l"/>
            <a:r>
              <a:rPr lang="en-US" sz="20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https://www.facebook.com/groups/538153443545779/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79018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B9EF2C-0AB2-48AE-8EBD-4137C71CFF95}"/>
              </a:ext>
            </a:extLst>
          </p:cNvPr>
          <p:cNvSpPr txBox="1"/>
          <p:nvPr/>
        </p:nvSpPr>
        <p:spPr>
          <a:xfrm>
            <a:off x="842865" y="0"/>
            <a:ext cx="10506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Plant Pathogenic Organisms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0DCEFD-F646-4158-84FF-8ED477EF3332}"/>
              </a:ext>
            </a:extLst>
          </p:cNvPr>
          <p:cNvSpPr txBox="1"/>
          <p:nvPr/>
        </p:nvSpPr>
        <p:spPr>
          <a:xfrm>
            <a:off x="2887578" y="1649870"/>
            <a:ext cx="675372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Virulent Pathogen: Fungi, fungal-like organisms, bacteria, phytoplasmas, viruses,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viroids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nematodes and parasitic higher plants are all plant pathogens.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6064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F5F777-D524-4092-957D-26C3DF971E37}"/>
              </a:ext>
            </a:extLst>
          </p:cNvPr>
          <p:cNvSpPr txBox="1"/>
          <p:nvPr/>
        </p:nvSpPr>
        <p:spPr>
          <a:xfrm>
            <a:off x="1844842" y="0"/>
            <a:ext cx="850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Viruses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CFCE4A-41A1-421D-BE7C-3064FCB9AFA9}"/>
              </a:ext>
            </a:extLst>
          </p:cNvPr>
          <p:cNvSpPr txBox="1"/>
          <p:nvPr/>
        </p:nvSpPr>
        <p:spPr>
          <a:xfrm>
            <a:off x="144379" y="869207"/>
            <a:ext cx="701039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Very first virus ever described was TMV (1898 </a:t>
            </a:r>
            <a:r>
              <a:rPr lang="en-US" sz="3200" dirty="0" err="1"/>
              <a:t>Martinus</a:t>
            </a:r>
            <a:r>
              <a:rPr lang="en-US" sz="3200" dirty="0"/>
              <a:t> </a:t>
            </a:r>
            <a:r>
              <a:rPr lang="en-US" sz="3200" dirty="0" err="1"/>
              <a:t>Beijerinck</a:t>
            </a:r>
            <a:r>
              <a:rPr lang="en-US" sz="32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Only visible with an electron microscope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Obligate parasites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ca. 4000 identified, 1000 plant viruses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Inner core of Nucleic Acid (RNA or DNA)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Outer sheath or coat of protein (Capsid)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Require a wound to infect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Some are pollen or seed transmitted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4F410F-896F-46A2-8AAD-848302C939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2566" y="1963704"/>
            <a:ext cx="4889434" cy="36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50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19B5A4-8804-4BA5-AB26-01E25A2EF652}"/>
              </a:ext>
            </a:extLst>
          </p:cNvPr>
          <p:cNvSpPr txBox="1"/>
          <p:nvPr/>
        </p:nvSpPr>
        <p:spPr>
          <a:xfrm>
            <a:off x="1844842" y="0"/>
            <a:ext cx="850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Viruses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ADDE832-D3D8-4B67-A2E0-1362D101A710}"/>
              </a:ext>
            </a:extLst>
          </p:cNvPr>
          <p:cNvSpPr/>
          <p:nvPr/>
        </p:nvSpPr>
        <p:spPr>
          <a:xfrm>
            <a:off x="90346" y="856357"/>
            <a:ext cx="692004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Most field transmission is by vectors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Insects in the order Hemiptera, such as aphids, planthoppers, leafhoppers, whiteflies, psyllids and mealy bugs—that have piercing sucking mouthparts —are the most common and economically important vectors of plant viruses.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Also vectored by mites, beetles, grasshoppers and nematodes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Viruses takeover a plant cells biochemical machinery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F521D2D-FB7D-42C7-93EA-A350A0B437D5}"/>
              </a:ext>
            </a:extLst>
          </p:cNvPr>
          <p:cNvGrpSpPr/>
          <p:nvPr/>
        </p:nvGrpSpPr>
        <p:grpSpPr>
          <a:xfrm>
            <a:off x="10112028" y="830997"/>
            <a:ext cx="2079971" cy="3415969"/>
            <a:chOff x="10112028" y="830997"/>
            <a:chExt cx="2079971" cy="341596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53D6DEC-990E-4199-A37E-4E6E1D7659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2164" r="31907"/>
            <a:stretch/>
          </p:blipFill>
          <p:spPr>
            <a:xfrm>
              <a:off x="10112028" y="830997"/>
              <a:ext cx="2079971" cy="3019108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3E33E35-C6A4-4F1A-82AA-EE83EC4B8ECD}"/>
                </a:ext>
              </a:extLst>
            </p:cNvPr>
            <p:cNvSpPr txBox="1"/>
            <p:nvPr/>
          </p:nvSpPr>
          <p:spPr>
            <a:xfrm>
              <a:off x="10770179" y="3877634"/>
              <a:ext cx="7636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Aphid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B73AFF-FD89-47DF-84EA-E79C256DC7DD}"/>
              </a:ext>
            </a:extLst>
          </p:cNvPr>
          <p:cNvGrpSpPr/>
          <p:nvPr/>
        </p:nvGrpSpPr>
        <p:grpSpPr>
          <a:xfrm>
            <a:off x="10031104" y="4510588"/>
            <a:ext cx="2241817" cy="2253740"/>
            <a:chOff x="10031104" y="4510588"/>
            <a:chExt cx="2241817" cy="225374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F13671C-0EC0-4552-A1FE-38EE08EF01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3293" r="10782"/>
            <a:stretch/>
          </p:blipFill>
          <p:spPr>
            <a:xfrm rot="16200000">
              <a:off x="10209809" y="4331883"/>
              <a:ext cx="1884407" cy="2241817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78E96EE-4193-412B-A408-AB85FD2A1AA1}"/>
                </a:ext>
              </a:extLst>
            </p:cNvPr>
            <p:cNvSpPr txBox="1"/>
            <p:nvPr/>
          </p:nvSpPr>
          <p:spPr>
            <a:xfrm>
              <a:off x="10347158" y="6394996"/>
              <a:ext cx="15762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Mealybug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E659E58-4D72-4834-968F-6A8C442CC4E7}"/>
              </a:ext>
            </a:extLst>
          </p:cNvPr>
          <p:cNvGrpSpPr/>
          <p:nvPr/>
        </p:nvGrpSpPr>
        <p:grpSpPr>
          <a:xfrm>
            <a:off x="7762053" y="4995044"/>
            <a:ext cx="2235545" cy="1872615"/>
            <a:chOff x="7762053" y="4995044"/>
            <a:chExt cx="2235545" cy="187261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D676F6B-CDFD-4502-89BB-2BA902D639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3388" r="24999"/>
            <a:stretch/>
          </p:blipFill>
          <p:spPr>
            <a:xfrm rot="16200000">
              <a:off x="8030108" y="4726989"/>
              <a:ext cx="1524001" cy="2060111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2DC7574-8826-4B5D-B15A-57F0630129BB}"/>
                </a:ext>
              </a:extLst>
            </p:cNvPr>
            <p:cNvSpPr txBox="1"/>
            <p:nvPr/>
          </p:nvSpPr>
          <p:spPr>
            <a:xfrm>
              <a:off x="8191792" y="6498327"/>
              <a:ext cx="1805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Whitefly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E129A88-86D8-4BA5-A514-AFF4AC036194}"/>
              </a:ext>
            </a:extLst>
          </p:cNvPr>
          <p:cNvGrpSpPr/>
          <p:nvPr/>
        </p:nvGrpSpPr>
        <p:grpSpPr>
          <a:xfrm>
            <a:off x="7364104" y="338955"/>
            <a:ext cx="2667000" cy="2619687"/>
            <a:chOff x="7364104" y="338955"/>
            <a:chExt cx="2667000" cy="261968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60D82C9-7122-498E-A717-F84C4645E4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64104" y="338955"/>
              <a:ext cx="2667000" cy="230505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17555B3-5CEC-445D-8B56-3BD69B6B739F}"/>
                </a:ext>
              </a:extLst>
            </p:cNvPr>
            <p:cNvSpPr txBox="1"/>
            <p:nvPr/>
          </p:nvSpPr>
          <p:spPr>
            <a:xfrm>
              <a:off x="7805911" y="2589310"/>
              <a:ext cx="20799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Planthopper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D4A88A5-02FE-47C5-BCD4-19FF27C025B3}"/>
              </a:ext>
            </a:extLst>
          </p:cNvPr>
          <p:cNvGrpSpPr/>
          <p:nvPr/>
        </p:nvGrpSpPr>
        <p:grpSpPr>
          <a:xfrm>
            <a:off x="7364104" y="3012452"/>
            <a:ext cx="2559857" cy="1982592"/>
            <a:chOff x="7364104" y="3012452"/>
            <a:chExt cx="2559857" cy="198259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6E758B0-B6BE-45DA-9E88-B6C439959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64104" y="3012452"/>
              <a:ext cx="2559857" cy="1705390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3B02572-2E15-43A7-8CED-84301C9C3372}"/>
                </a:ext>
              </a:extLst>
            </p:cNvPr>
            <p:cNvSpPr txBox="1"/>
            <p:nvPr/>
          </p:nvSpPr>
          <p:spPr>
            <a:xfrm>
              <a:off x="7928493" y="4625712"/>
              <a:ext cx="13320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Leafhopper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DBF5938-4136-4775-A6A1-DC925A39A10B}"/>
              </a:ext>
            </a:extLst>
          </p:cNvPr>
          <p:cNvGrpSpPr/>
          <p:nvPr/>
        </p:nvGrpSpPr>
        <p:grpSpPr>
          <a:xfrm>
            <a:off x="5737981" y="5337399"/>
            <a:ext cx="1797403" cy="1522621"/>
            <a:chOff x="5737981" y="5337399"/>
            <a:chExt cx="1797403" cy="152262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D201091-6B91-44A8-BCB7-805D8875A4E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37981" y="5337399"/>
              <a:ext cx="1797403" cy="1139035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17A059F-1ECD-4B90-929E-5D35F020DE7A}"/>
                </a:ext>
              </a:extLst>
            </p:cNvPr>
            <p:cNvSpPr txBox="1"/>
            <p:nvPr/>
          </p:nvSpPr>
          <p:spPr>
            <a:xfrm>
              <a:off x="6116226" y="6490688"/>
              <a:ext cx="10409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Thrips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3676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880E2F-FE05-468B-8182-B4F89B9927D6}"/>
              </a:ext>
            </a:extLst>
          </p:cNvPr>
          <p:cNvSpPr txBox="1"/>
          <p:nvPr/>
        </p:nvSpPr>
        <p:spPr>
          <a:xfrm>
            <a:off x="0" y="536647"/>
            <a:ext cx="5775158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00" dirty="0"/>
              <a:t>Typical leaf symptoms of viral diseases include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700" dirty="0"/>
              <a:t>mosaic patterns, blistering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700" dirty="0"/>
              <a:t>chlorotic or necrotic lesions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700" dirty="0"/>
              <a:t>yellowing, stripes or streaks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700" dirty="0"/>
              <a:t>vein clearing,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700" dirty="0"/>
              <a:t>vein banding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700" dirty="0"/>
              <a:t>leaf rolling and curling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0138F9-D461-45D9-8457-090037127BE8}"/>
              </a:ext>
            </a:extLst>
          </p:cNvPr>
          <p:cNvSpPr txBox="1"/>
          <p:nvPr/>
        </p:nvSpPr>
        <p:spPr>
          <a:xfrm>
            <a:off x="1844842" y="0"/>
            <a:ext cx="850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Viruses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6B4932-A1F4-402B-B265-97EBD01062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b="50000"/>
          <a:stretch/>
        </p:blipFill>
        <p:spPr>
          <a:xfrm>
            <a:off x="9261984" y="2374597"/>
            <a:ext cx="2586692" cy="17439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550832-F0DD-4E1C-9F4F-E711F8D8F6C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280" b="14853"/>
          <a:stretch/>
        </p:blipFill>
        <p:spPr>
          <a:xfrm>
            <a:off x="5274022" y="5091770"/>
            <a:ext cx="3313774" cy="144319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6C309522-D9E6-4975-886A-1F53D4809EC1}"/>
              </a:ext>
            </a:extLst>
          </p:cNvPr>
          <p:cNvGrpSpPr/>
          <p:nvPr/>
        </p:nvGrpSpPr>
        <p:grpSpPr>
          <a:xfrm>
            <a:off x="4658214" y="3200875"/>
            <a:ext cx="4344217" cy="1541480"/>
            <a:chOff x="4575343" y="3428999"/>
            <a:chExt cx="4344217" cy="154148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534CFDC-34E0-405D-8754-F3A804951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75343" y="3428999"/>
              <a:ext cx="2272695" cy="154148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57A26D9-A9F4-473E-99BB-D0E20B74F5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5298" r="18891"/>
            <a:stretch/>
          </p:blipFill>
          <p:spPr>
            <a:xfrm rot="5400000">
              <a:off x="7113059" y="3163978"/>
              <a:ext cx="1541480" cy="2071522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3FF55C32-4F74-4DE7-A1D4-8C68E02ECA0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369" t="9357" r="3508" b="6293"/>
          <a:stretch/>
        </p:blipFill>
        <p:spPr>
          <a:xfrm>
            <a:off x="9171985" y="4512977"/>
            <a:ext cx="2852944" cy="20251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C41CCD-BDBF-42E9-9787-DBCBE9582B4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14619"/>
          <a:stretch/>
        </p:blipFill>
        <p:spPr>
          <a:xfrm>
            <a:off x="9523562" y="101144"/>
            <a:ext cx="2257446" cy="18790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CE81C9-C7C9-4865-A517-CA676D930F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3689" y="707553"/>
            <a:ext cx="3088186" cy="20613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6E0A3E7-50FE-4F49-ADBB-42692CD502F5}"/>
              </a:ext>
            </a:extLst>
          </p:cNvPr>
          <p:cNvSpPr txBox="1"/>
          <p:nvPr/>
        </p:nvSpPr>
        <p:spPr>
          <a:xfrm>
            <a:off x="9523563" y="2005265"/>
            <a:ext cx="225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Tobacco Mosaic Virus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E8C202-06A5-4F31-8F8E-3F2BA15EE47C}"/>
              </a:ext>
            </a:extLst>
          </p:cNvPr>
          <p:cNvSpPr txBox="1"/>
          <p:nvPr/>
        </p:nvSpPr>
        <p:spPr>
          <a:xfrm>
            <a:off x="6803586" y="2699905"/>
            <a:ext cx="133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Blistering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67A95B-25B9-40A9-8C73-7ABB89B5CF85}"/>
              </a:ext>
            </a:extLst>
          </p:cNvPr>
          <p:cNvSpPr txBox="1"/>
          <p:nvPr/>
        </p:nvSpPr>
        <p:spPr>
          <a:xfrm>
            <a:off x="9350369" y="4118581"/>
            <a:ext cx="2586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Necrotic Lesions (Halo)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F65AA0-A582-4E7D-92A5-C99A5FEB230A}"/>
              </a:ext>
            </a:extLst>
          </p:cNvPr>
          <p:cNvSpPr txBox="1"/>
          <p:nvPr/>
        </p:nvSpPr>
        <p:spPr>
          <a:xfrm>
            <a:off x="5461564" y="4683254"/>
            <a:ext cx="2938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Vein Clearing vs Vein Banding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629506-EE7F-4D36-888C-3357A3DFD4D2}"/>
              </a:ext>
            </a:extLst>
          </p:cNvPr>
          <p:cNvSpPr txBox="1"/>
          <p:nvPr/>
        </p:nvSpPr>
        <p:spPr>
          <a:xfrm>
            <a:off x="9918480" y="6488668"/>
            <a:ext cx="2018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Leaf Curling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2F5605F-9434-435F-A9C9-55BDC6358DD3}"/>
              </a:ext>
            </a:extLst>
          </p:cNvPr>
          <p:cNvSpPr txBox="1"/>
          <p:nvPr/>
        </p:nvSpPr>
        <p:spPr>
          <a:xfrm>
            <a:off x="6024292" y="6515048"/>
            <a:ext cx="2018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Yellow Streaking</a:t>
            </a:r>
          </a:p>
        </p:txBody>
      </p:sp>
    </p:spTree>
    <p:extLst>
      <p:ext uri="{BB962C8B-B14F-4D97-AF65-F5344CB8AC3E}">
        <p14:creationId xmlns:p14="http://schemas.microsoft.com/office/powerpoint/2010/main" val="3067229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7C6178B-F5DC-4DF0-8422-A00A4AB07514}"/>
              </a:ext>
            </a:extLst>
          </p:cNvPr>
          <p:cNvSpPr/>
          <p:nvPr/>
        </p:nvSpPr>
        <p:spPr>
          <a:xfrm>
            <a:off x="128336" y="1186662"/>
            <a:ext cx="572703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Open Sans"/>
              </a:rPr>
              <a:t>Flower symptoms include: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latin typeface="Open Sans"/>
              </a:rPr>
              <a:t>deformation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latin typeface="Open Sans"/>
              </a:rPr>
              <a:t>changes in the color of the flowers including dramatic color mosaics called color breaking</a:t>
            </a:r>
            <a:endParaRPr lang="en-US" sz="4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6CD203-959D-4AD9-91FF-8517EF1B2FD8}"/>
              </a:ext>
            </a:extLst>
          </p:cNvPr>
          <p:cNvSpPr txBox="1"/>
          <p:nvPr/>
        </p:nvSpPr>
        <p:spPr>
          <a:xfrm>
            <a:off x="1844842" y="0"/>
            <a:ext cx="850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Viruses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3D16B6-B883-43D2-82D5-285EAD1A40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0863" y="2767202"/>
            <a:ext cx="3272589" cy="34362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0AA3379-BC94-4ED1-B5D5-D0BFF4B508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3242" y="830997"/>
            <a:ext cx="2907988" cy="43532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06EB74-1630-4B6D-B09B-6558D85513AC}"/>
              </a:ext>
            </a:extLst>
          </p:cNvPr>
          <p:cNvSpPr txBox="1"/>
          <p:nvPr/>
        </p:nvSpPr>
        <p:spPr>
          <a:xfrm>
            <a:off x="6695658" y="5184272"/>
            <a:ext cx="943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Orchid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6865A8-A555-4ECF-9C68-A86441D46003}"/>
              </a:ext>
            </a:extLst>
          </p:cNvPr>
          <p:cNvSpPr txBox="1"/>
          <p:nvPr/>
        </p:nvSpPr>
        <p:spPr>
          <a:xfrm>
            <a:off x="9156712" y="6203420"/>
            <a:ext cx="2380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Tulip - Color Breaking</a:t>
            </a:r>
          </a:p>
        </p:txBody>
      </p:sp>
    </p:spTree>
    <p:extLst>
      <p:ext uri="{BB962C8B-B14F-4D97-AF65-F5344CB8AC3E}">
        <p14:creationId xmlns:p14="http://schemas.microsoft.com/office/powerpoint/2010/main" val="4263428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498CE20-C250-4F58-9D2B-DE949A8A4F0A}"/>
              </a:ext>
            </a:extLst>
          </p:cNvPr>
          <p:cNvSpPr/>
          <p:nvPr/>
        </p:nvSpPr>
        <p:spPr>
          <a:xfrm>
            <a:off x="304801" y="1224624"/>
            <a:ext cx="51013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2E2E2E"/>
                </a:solidFill>
                <a:latin typeface="Open Sans"/>
              </a:rPr>
              <a:t>Fruit and vegetable symptoms may include: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2E2E"/>
                </a:solidFill>
                <a:latin typeface="Open Sans"/>
              </a:rPr>
              <a:t>mosaic patterns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2E2E"/>
                </a:solidFill>
                <a:latin typeface="Open Sans"/>
              </a:rPr>
              <a:t>stunting, discoloration or malformation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2E2E2E"/>
                </a:solidFill>
                <a:latin typeface="Open Sans"/>
              </a:rPr>
              <a:t>chlorotic ringspots</a:t>
            </a:r>
            <a:endParaRPr lang="en-US" sz="4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03F165-F942-45F6-BFEE-6E879258D828}"/>
              </a:ext>
            </a:extLst>
          </p:cNvPr>
          <p:cNvSpPr txBox="1"/>
          <p:nvPr/>
        </p:nvSpPr>
        <p:spPr>
          <a:xfrm>
            <a:off x="1844842" y="0"/>
            <a:ext cx="850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Viruses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CDCF92-D09F-4BCD-840B-723B6BB74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471" y="350142"/>
            <a:ext cx="2649266" cy="18675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A5F8E9-4DC0-456D-80D2-CC0BE85483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9358" y="874548"/>
            <a:ext cx="2483499" cy="18602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1DE3CD-5B52-446D-BB47-8586CF45DC4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2021" r="47697" b="38412"/>
          <a:stretch/>
        </p:blipFill>
        <p:spPr>
          <a:xfrm>
            <a:off x="5732390" y="3060073"/>
            <a:ext cx="1893361" cy="12924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396747-5ED7-427A-A611-EE72521D0D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4341" y="2624965"/>
            <a:ext cx="2727158" cy="20440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8E9FF8-91BD-4D31-8936-E1473612E9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0012" y="4672236"/>
            <a:ext cx="1596452" cy="179224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D196E5-B010-4550-80B5-FB35BCD6020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3553" r="11710"/>
          <a:stretch/>
        </p:blipFill>
        <p:spPr>
          <a:xfrm>
            <a:off x="9344029" y="4968222"/>
            <a:ext cx="2366708" cy="158336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76010ED-D300-4AE7-8729-3F534C9CE623}"/>
              </a:ext>
            </a:extLst>
          </p:cNvPr>
          <p:cNvSpPr txBox="1"/>
          <p:nvPr/>
        </p:nvSpPr>
        <p:spPr>
          <a:xfrm>
            <a:off x="9489057" y="6551583"/>
            <a:ext cx="222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Papaya Ringspot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68F0AD-CEF3-4FCD-B94F-8DEE0BD7CE64}"/>
              </a:ext>
            </a:extLst>
          </p:cNvPr>
          <p:cNvSpPr txBox="1"/>
          <p:nvPr/>
        </p:nvSpPr>
        <p:spPr>
          <a:xfrm>
            <a:off x="5939685" y="6442734"/>
            <a:ext cx="2117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Watermelon Mosaic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913A91-9B62-495A-B485-47AF2C003206}"/>
              </a:ext>
            </a:extLst>
          </p:cNvPr>
          <p:cNvSpPr txBox="1"/>
          <p:nvPr/>
        </p:nvSpPr>
        <p:spPr>
          <a:xfrm>
            <a:off x="5732390" y="2734775"/>
            <a:ext cx="2377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Zucchini Yellow Mosaic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5A6D33-43D3-40EC-902A-3FA24290F437}"/>
              </a:ext>
            </a:extLst>
          </p:cNvPr>
          <p:cNvSpPr txBox="1"/>
          <p:nvPr/>
        </p:nvSpPr>
        <p:spPr>
          <a:xfrm>
            <a:off x="9571718" y="2198521"/>
            <a:ext cx="1911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Cucumber Mosaic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0471E7-80C0-4E47-8E0C-A26C4AA244B1}"/>
              </a:ext>
            </a:extLst>
          </p:cNvPr>
          <p:cNvSpPr txBox="1"/>
          <p:nvPr/>
        </p:nvSpPr>
        <p:spPr>
          <a:xfrm>
            <a:off x="5758905" y="4270901"/>
            <a:ext cx="232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Tomato Spotted Wilt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6941EA-A4C2-45C5-B493-610FE9BB1574}"/>
              </a:ext>
            </a:extLst>
          </p:cNvPr>
          <p:cNvSpPr txBox="1"/>
          <p:nvPr/>
        </p:nvSpPr>
        <p:spPr>
          <a:xfrm>
            <a:off x="9199279" y="4598672"/>
            <a:ext cx="232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Tomato Spotted Wilt</a:t>
            </a:r>
          </a:p>
        </p:txBody>
      </p:sp>
    </p:spTree>
    <p:extLst>
      <p:ext uri="{BB962C8B-B14F-4D97-AF65-F5344CB8AC3E}">
        <p14:creationId xmlns:p14="http://schemas.microsoft.com/office/powerpoint/2010/main" val="15380156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27AD51-FDA1-4286-AB51-39107D11D5C8}"/>
              </a:ext>
            </a:extLst>
          </p:cNvPr>
          <p:cNvSpPr txBox="1"/>
          <p:nvPr/>
        </p:nvSpPr>
        <p:spPr>
          <a:xfrm>
            <a:off x="1844842" y="0"/>
            <a:ext cx="850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Viruses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01A36D9-0D0D-4594-A62C-D47CF4B8AAB4}"/>
              </a:ext>
            </a:extLst>
          </p:cNvPr>
          <p:cNvSpPr/>
          <p:nvPr/>
        </p:nvSpPr>
        <p:spPr>
          <a:xfrm>
            <a:off x="192506" y="1581835"/>
            <a:ext cx="513347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Stems symptoms include: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stem pitting and grooving or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tumors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growth proliferation (witch’s broom)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33C734-0086-4336-A0B4-4BF6A22D9D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562"/>
          <a:stretch/>
        </p:blipFill>
        <p:spPr>
          <a:xfrm>
            <a:off x="9636291" y="946485"/>
            <a:ext cx="2363203" cy="30072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6FE7A4-318F-4A50-93BE-C066BF747C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778" b="3859"/>
          <a:stretch/>
        </p:blipFill>
        <p:spPr>
          <a:xfrm>
            <a:off x="8415618" y="4412370"/>
            <a:ext cx="3571377" cy="20989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7B18D1-9F78-4570-B83F-7FC50499941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675" t="7719" r="5232" b="8538"/>
          <a:stretch/>
        </p:blipFill>
        <p:spPr>
          <a:xfrm>
            <a:off x="6432887" y="830997"/>
            <a:ext cx="2176275" cy="31289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A1D7C02-4D60-434E-BEDC-5BB712A7BE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4987" y="4453896"/>
            <a:ext cx="2687888" cy="201591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BE6ECC0-17E0-4165-BCFB-132BD2683942}"/>
              </a:ext>
            </a:extLst>
          </p:cNvPr>
          <p:cNvSpPr txBox="1"/>
          <p:nvPr/>
        </p:nvSpPr>
        <p:spPr>
          <a:xfrm>
            <a:off x="6885697" y="3920255"/>
            <a:ext cx="1553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Exocortis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56CFE3-4DA7-4773-AD3D-F3A6E78AFB96}"/>
              </a:ext>
            </a:extLst>
          </p:cNvPr>
          <p:cNvSpPr txBox="1"/>
          <p:nvPr/>
        </p:nvSpPr>
        <p:spPr>
          <a:xfrm>
            <a:off x="9761081" y="3920255"/>
            <a:ext cx="2113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Tomato Spotted Wilt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4510D3-4A32-4835-B0E9-C3D63280B83B}"/>
              </a:ext>
            </a:extLst>
          </p:cNvPr>
          <p:cNvSpPr txBox="1"/>
          <p:nvPr/>
        </p:nvSpPr>
        <p:spPr>
          <a:xfrm>
            <a:off x="5498167" y="6437198"/>
            <a:ext cx="2282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Witch’s Broom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D8401E-9B23-4C0F-89C7-E18F36925878}"/>
              </a:ext>
            </a:extLst>
          </p:cNvPr>
          <p:cNvSpPr txBox="1"/>
          <p:nvPr/>
        </p:nvSpPr>
        <p:spPr>
          <a:xfrm>
            <a:off x="8872838" y="6488668"/>
            <a:ext cx="2656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Tomato Yellow Leaf Curl</a:t>
            </a:r>
          </a:p>
        </p:txBody>
      </p:sp>
    </p:spTree>
    <p:extLst>
      <p:ext uri="{BB962C8B-B14F-4D97-AF65-F5344CB8AC3E}">
        <p14:creationId xmlns:p14="http://schemas.microsoft.com/office/powerpoint/2010/main" val="983892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4678</TotalTime>
  <Words>877</Words>
  <Application>Microsoft Office PowerPoint</Application>
  <PresentationFormat>Widescreen</PresentationFormat>
  <Paragraphs>202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Mercury SSm A</vt:lpstr>
      <vt:lpstr>Open Sans</vt:lpstr>
      <vt:lpstr>Office Theme</vt:lpstr>
      <vt:lpstr>Module 12:  Plant Disease – Viruses, Bacteria and Fungi! Oh My!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Title</dc:title>
  <dc:creator>Timmerman, Anna</dc:creator>
  <cp:lastModifiedBy>Elizabeth Black</cp:lastModifiedBy>
  <cp:revision>67</cp:revision>
  <dcterms:created xsi:type="dcterms:W3CDTF">2020-05-31T19:29:21Z</dcterms:created>
  <dcterms:modified xsi:type="dcterms:W3CDTF">2020-07-10T21:19:10Z</dcterms:modified>
</cp:coreProperties>
</file>