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4" r:id="rId3"/>
    <p:sldId id="265" r:id="rId4"/>
    <p:sldId id="267" r:id="rId5"/>
    <p:sldId id="266" r:id="rId6"/>
    <p:sldId id="268" r:id="rId7"/>
    <p:sldId id="269" r:id="rId8"/>
    <p:sldId id="257" r:id="rId9"/>
    <p:sldId id="260" r:id="rId10"/>
    <p:sldId id="282" r:id="rId11"/>
    <p:sldId id="259" r:id="rId12"/>
    <p:sldId id="261" r:id="rId13"/>
    <p:sldId id="262" r:id="rId14"/>
    <p:sldId id="283" r:id="rId15"/>
    <p:sldId id="270" r:id="rId16"/>
    <p:sldId id="271" r:id="rId17"/>
    <p:sldId id="263" r:id="rId18"/>
    <p:sldId id="277" r:id="rId19"/>
    <p:sldId id="272" r:id="rId20"/>
    <p:sldId id="275" r:id="rId21"/>
    <p:sldId id="284" r:id="rId22"/>
    <p:sldId id="285" r:id="rId23"/>
    <p:sldId id="273" r:id="rId24"/>
    <p:sldId id="274" r:id="rId25"/>
    <p:sldId id="25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7475" autoAdjust="0"/>
  </p:normalViewPr>
  <p:slideViewPr>
    <p:cSldViewPr snapToGrid="0">
      <p:cViewPr>
        <p:scale>
          <a:sx n="60" d="100"/>
          <a:sy n="60" d="100"/>
        </p:scale>
        <p:origin x="114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8CF19-7755-4B26-81C1-3ADF951C99EE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D4C57E-94FC-45C1-9C03-CB670E8A3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76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sure you are dealing with a pathogen. Remember these nutrient deficiencies from Module 7 on Plant Nutrition?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D4C57E-94FC-45C1-9C03-CB670E8A3F1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10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some other Abiotic Disorders that can be mistakenly assumed to be Biotic Diseases.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D4C57E-94FC-45C1-9C03-CB670E8A3F1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44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53E38-44E4-40E3-9614-0D579EBB4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ED23C-D3DD-4A23-940D-D8D51BAB2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AF7638-8548-48CD-8E25-34DB0A269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4DE37-1A58-4B78-97DD-F2DD13E75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41E82-77E7-4389-A4C9-BB732A439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332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EA8E9-3A4C-4A20-8452-AE16FCA2E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94315D-99E5-4909-BF2A-057ACE7B1F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C6FD6-DF98-436B-AB2F-3916C5D0D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DD113-9F03-429D-985B-A614F9401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6FB99-A65A-480B-A25F-C5DC52891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6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0056D9-8984-4FC0-A3AB-1108D163C1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64E8BB-3019-480A-BE90-5783F39235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E7C17-4434-42C8-BD20-937B5AFC9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C56B-FEA4-48A9-A325-1C10F4DD7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1820A-C275-4F29-B454-D5B2D8303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6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F13ED-5550-4E24-957D-8A282E921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0E168-82C2-4FAA-821C-D744FC33B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DBAA0-3FB3-46C4-91BA-3415113A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36DBD-DA62-44E1-8879-475FCD41D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89D45-F5C3-48C0-8102-FFD4CC171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55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4B72E-AB65-4691-93D7-760564635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87A58-90D3-42D9-8137-2B03C04B2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D113F-06D6-4B8C-B333-C8FEB4F32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D0A04-5E65-4BBF-A0AE-017C9A1EE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4F7D2-DBDB-4813-98B9-69A436FB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4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57870-6B4E-43EB-8ED7-21A99ECD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C30F3-DD51-432F-8F7F-78280A570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87B4F-92A7-4FA8-A75D-19AE40CA8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D05ACF-7A19-4E42-A7AB-160E2788E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E83B5-D7CB-433C-AF86-AF85A2E3E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A8855-A5E9-424B-9E0B-FB0513255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1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0AF8-6CE1-40F8-9FAD-D2CEB1632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149277-3B49-4774-A765-2AB269BCF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26BEE-5843-4132-B5FE-26A347002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326160-8708-4846-9DC4-D2ADA24C27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EF976-E38D-4DD9-A454-8EBD9A0E15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632B4C-0BB2-436E-B7BE-12A6797D7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941D83-9E50-4920-A678-65DC9723B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A69266-2F87-46AF-844B-EA6B7474B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65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89C5-926F-41FA-B8B2-DFCAFDAD1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0CCFED-1D7D-4E7D-BA85-D27A9A27D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5709A2-A827-4CF1-AC79-C57F8FBC7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AFE8C9-3EFE-41ED-9AE7-D662E28BB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76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C83793-7520-416D-938D-92AE6B19B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18D008-8CAF-4021-B55E-BA0C393B0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26BA5-A47A-4674-8EAF-5B4B46D2A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8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8D36-AEA8-4C5B-BDA5-0BF12CF4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DF25F-44B4-4BC6-80F6-71B4D10D2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E6A37D-4837-4419-9610-87665B092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45041-27F3-4D5C-AC26-1AED722C4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455016-CC71-4278-A703-F48CC31ED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A624D-2212-4150-BA81-4E1A912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79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DF240-F8F7-4646-A47A-F2221E4C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588D28-6306-47AC-BD34-4411251F22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4C1E1C-A173-4C46-8596-F804528D1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79410B-62E3-45B9-B75D-6FB7FD19F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95B8A7-B46D-408C-B4B0-C898725D1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59FE1C-B1BB-485F-A6CC-1D95E855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4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0A2105-755D-4146-87B1-D2AD1EBAF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E19D5-4CAB-428A-9B54-92A8340E4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F61F6-1FF5-445B-9FB4-B927A39A1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C504C-1AD0-46B5-B35F-10EB3C1DC03F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FFA15-9A28-47E6-9249-F9F5A74126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678EA-4C58-4447-BF6A-2E05F3C51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5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3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acebook.com/groups/538153443545779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2CF7E-8E62-44C0-BF0B-77113AD1E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24290" y="-257178"/>
            <a:ext cx="5662862" cy="4371975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dirty="0"/>
              <a:t>Module 11: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Plant Disease – The Disease Triangle and Management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5F43CB-3FCF-427F-A611-61A76B02C0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92" b="22072"/>
          <a:stretch/>
        </p:blipFill>
        <p:spPr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Picture 5" descr="A picture showing vegetables and the LSU AgCenter logo&#10;">
            <a:extLst>
              <a:ext uri="{FF2B5EF4-FFF2-40B4-BE49-F238E27FC236}">
                <a16:creationId xmlns:a16="http://schemas.microsoft.com/office/drawing/2014/main" id="{F9DFAC41-0714-41D5-9F04-81263211CED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87" y="4605337"/>
            <a:ext cx="2590800" cy="1762125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75CBF79E-7274-4D0B-8390-12A17458E2A1}"/>
              </a:ext>
            </a:extLst>
          </p:cNvPr>
          <p:cNvSpPr txBox="1">
            <a:spLocks/>
          </p:cNvSpPr>
          <p:nvPr/>
        </p:nvSpPr>
        <p:spPr>
          <a:xfrm>
            <a:off x="5027059" y="4912467"/>
            <a:ext cx="6960093" cy="11478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LSU AgCenter Home Gardening Certificate Course</a:t>
            </a:r>
          </a:p>
          <a:p>
            <a:endParaRPr lang="en-US" sz="2000" dirty="0"/>
          </a:p>
          <a:p>
            <a:r>
              <a:rPr lang="en-US" sz="2000" dirty="0"/>
              <a:t>Dr. Joe Willis, Dr. Paula Barton-Willis, Anna Timmerman &amp; Chris Dunaway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39772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18F8F2-1493-42D9-A2E9-38507FBEEFDB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Breaking the Environmental Link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029E0D-BF1F-4D38-B540-C7FD9B9EFBC1}"/>
              </a:ext>
            </a:extLst>
          </p:cNvPr>
          <p:cNvSpPr txBox="1"/>
          <p:nvPr/>
        </p:nvSpPr>
        <p:spPr>
          <a:xfrm>
            <a:off x="2318329" y="1569660"/>
            <a:ext cx="75553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Soil Moisture?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Gardening method (in-ground, raised beds, containers)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Drainage</a:t>
            </a:r>
          </a:p>
        </p:txBody>
      </p:sp>
    </p:spTree>
    <p:extLst>
      <p:ext uri="{BB962C8B-B14F-4D97-AF65-F5344CB8AC3E}">
        <p14:creationId xmlns:p14="http://schemas.microsoft.com/office/powerpoint/2010/main" val="798799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F7BF89-E919-429B-971F-3A257BBF731B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Breaking the Environmental Link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5B6F96-3E36-4B4B-A58C-996886BC4F33}"/>
              </a:ext>
            </a:extLst>
          </p:cNvPr>
          <p:cNvSpPr/>
          <p:nvPr/>
        </p:nvSpPr>
        <p:spPr>
          <a:xfrm>
            <a:off x="3047999" y="1540243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000" b="1" dirty="0"/>
              <a:t>Soil Type?</a:t>
            </a:r>
          </a:p>
          <a:p>
            <a:endParaRPr lang="en-US" sz="4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Soil Amendments (Sand, Organic Matter, Clay)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Use of potting mix or topsoil</a:t>
            </a:r>
          </a:p>
        </p:txBody>
      </p:sp>
    </p:spTree>
    <p:extLst>
      <p:ext uri="{BB962C8B-B14F-4D97-AF65-F5344CB8AC3E}">
        <p14:creationId xmlns:p14="http://schemas.microsoft.com/office/powerpoint/2010/main" val="3087297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C88268-E7B5-4BCE-98BC-EA9C6A2FE0FB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Breaking the Environmental Link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A6B104-7857-4698-B65E-33BE455985FF}"/>
              </a:ext>
            </a:extLst>
          </p:cNvPr>
          <p:cNvSpPr/>
          <p:nvPr/>
        </p:nvSpPr>
        <p:spPr>
          <a:xfrm>
            <a:off x="4748461" y="1572327"/>
            <a:ext cx="269507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Soil pH?</a:t>
            </a:r>
          </a:p>
          <a:p>
            <a:endParaRPr lang="en-US" sz="4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Lime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Sulfur </a:t>
            </a:r>
          </a:p>
        </p:txBody>
      </p:sp>
    </p:spTree>
    <p:extLst>
      <p:ext uri="{BB962C8B-B14F-4D97-AF65-F5344CB8AC3E}">
        <p14:creationId xmlns:p14="http://schemas.microsoft.com/office/powerpoint/2010/main" val="1711095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7B2E70-2851-478B-9582-1A18E00CE8DA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Breaking the Environmental Link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C085A9-6F93-4A8C-AA2D-5DCEC7F67F5B}"/>
              </a:ext>
            </a:extLst>
          </p:cNvPr>
          <p:cNvSpPr/>
          <p:nvPr/>
        </p:nvSpPr>
        <p:spPr>
          <a:xfrm>
            <a:off x="2330441" y="1011190"/>
            <a:ext cx="8301135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Soil Fertility &amp; Health?</a:t>
            </a:r>
          </a:p>
          <a:p>
            <a:endParaRPr lang="en-US" sz="4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Organic matter (Compost, Manures)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Fertilizer (Organic, Chemical)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pH (Nutrient availability)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Soil Aeration</a:t>
            </a:r>
          </a:p>
          <a:p>
            <a:endParaRPr lang="en-US" sz="4000" dirty="0"/>
          </a:p>
          <a:p>
            <a:r>
              <a:rPr lang="en-US" sz="4000" dirty="0"/>
              <a:t>Low to No Till</a:t>
            </a:r>
          </a:p>
        </p:txBody>
      </p:sp>
    </p:spTree>
    <p:extLst>
      <p:ext uri="{BB962C8B-B14F-4D97-AF65-F5344CB8AC3E}">
        <p14:creationId xmlns:p14="http://schemas.microsoft.com/office/powerpoint/2010/main" val="636940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B161C281-7D20-4BDC-834C-D7843B504604}"/>
              </a:ext>
            </a:extLst>
          </p:cNvPr>
          <p:cNvGrpSpPr/>
          <p:nvPr/>
        </p:nvGrpSpPr>
        <p:grpSpPr>
          <a:xfrm>
            <a:off x="1439118" y="926250"/>
            <a:ext cx="10243721" cy="5648999"/>
            <a:chOff x="1583496" y="637492"/>
            <a:chExt cx="10243721" cy="564899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AFDC805-3BD5-4358-AB2B-B150DB032FDD}"/>
                </a:ext>
              </a:extLst>
            </p:cNvPr>
            <p:cNvGrpSpPr/>
            <p:nvPr/>
          </p:nvGrpSpPr>
          <p:grpSpPr>
            <a:xfrm>
              <a:off x="1583496" y="637492"/>
              <a:ext cx="10243721" cy="5648999"/>
              <a:chOff x="1583496" y="637492"/>
              <a:chExt cx="10243721" cy="5648999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1C1B4D4-F049-438D-9C24-8F37FC50349B}"/>
                  </a:ext>
                </a:extLst>
              </p:cNvPr>
              <p:cNvSpPr/>
              <p:nvPr/>
            </p:nvSpPr>
            <p:spPr>
              <a:xfrm>
                <a:off x="5543550" y="2495523"/>
                <a:ext cx="1828800" cy="2800377"/>
              </a:xfrm>
              <a:custGeom>
                <a:avLst/>
                <a:gdLst>
                  <a:gd name="connsiteX0" fmla="*/ 885825 w 1828800"/>
                  <a:gd name="connsiteY0" fmla="*/ 19077 h 2800377"/>
                  <a:gd name="connsiteX1" fmla="*/ 771525 w 1828800"/>
                  <a:gd name="connsiteY1" fmla="*/ 57177 h 2800377"/>
                  <a:gd name="connsiteX2" fmla="*/ 714375 w 1828800"/>
                  <a:gd name="connsiteY2" fmla="*/ 95277 h 2800377"/>
                  <a:gd name="connsiteX3" fmla="*/ 666750 w 1828800"/>
                  <a:gd name="connsiteY3" fmla="*/ 133377 h 2800377"/>
                  <a:gd name="connsiteX4" fmla="*/ 647700 w 1828800"/>
                  <a:gd name="connsiteY4" fmla="*/ 161952 h 2800377"/>
                  <a:gd name="connsiteX5" fmla="*/ 619125 w 1828800"/>
                  <a:gd name="connsiteY5" fmla="*/ 181002 h 2800377"/>
                  <a:gd name="connsiteX6" fmla="*/ 590550 w 1828800"/>
                  <a:gd name="connsiteY6" fmla="*/ 238152 h 2800377"/>
                  <a:gd name="connsiteX7" fmla="*/ 533400 w 1828800"/>
                  <a:gd name="connsiteY7" fmla="*/ 276252 h 2800377"/>
                  <a:gd name="connsiteX8" fmla="*/ 485775 w 1828800"/>
                  <a:gd name="connsiteY8" fmla="*/ 361977 h 2800377"/>
                  <a:gd name="connsiteX9" fmla="*/ 457200 w 1828800"/>
                  <a:gd name="connsiteY9" fmla="*/ 371502 h 2800377"/>
                  <a:gd name="connsiteX10" fmla="*/ 419100 w 1828800"/>
                  <a:gd name="connsiteY10" fmla="*/ 457227 h 2800377"/>
                  <a:gd name="connsiteX11" fmla="*/ 390525 w 1828800"/>
                  <a:gd name="connsiteY11" fmla="*/ 476277 h 2800377"/>
                  <a:gd name="connsiteX12" fmla="*/ 371475 w 1828800"/>
                  <a:gd name="connsiteY12" fmla="*/ 504852 h 2800377"/>
                  <a:gd name="connsiteX13" fmla="*/ 342900 w 1828800"/>
                  <a:gd name="connsiteY13" fmla="*/ 562002 h 2800377"/>
                  <a:gd name="connsiteX14" fmla="*/ 266700 w 1828800"/>
                  <a:gd name="connsiteY14" fmla="*/ 619152 h 2800377"/>
                  <a:gd name="connsiteX15" fmla="*/ 228600 w 1828800"/>
                  <a:gd name="connsiteY15" fmla="*/ 628677 h 2800377"/>
                  <a:gd name="connsiteX16" fmla="*/ 200025 w 1828800"/>
                  <a:gd name="connsiteY16" fmla="*/ 638202 h 2800377"/>
                  <a:gd name="connsiteX17" fmla="*/ 180975 w 1828800"/>
                  <a:gd name="connsiteY17" fmla="*/ 733452 h 2800377"/>
                  <a:gd name="connsiteX18" fmla="*/ 161925 w 1828800"/>
                  <a:gd name="connsiteY18" fmla="*/ 790602 h 2800377"/>
                  <a:gd name="connsiteX19" fmla="*/ 152400 w 1828800"/>
                  <a:gd name="connsiteY19" fmla="*/ 838227 h 2800377"/>
                  <a:gd name="connsiteX20" fmla="*/ 142875 w 1828800"/>
                  <a:gd name="connsiteY20" fmla="*/ 866802 h 2800377"/>
                  <a:gd name="connsiteX21" fmla="*/ 133350 w 1828800"/>
                  <a:gd name="connsiteY21" fmla="*/ 914427 h 2800377"/>
                  <a:gd name="connsiteX22" fmla="*/ 114300 w 1828800"/>
                  <a:gd name="connsiteY22" fmla="*/ 971577 h 2800377"/>
                  <a:gd name="connsiteX23" fmla="*/ 104775 w 1828800"/>
                  <a:gd name="connsiteY23" fmla="*/ 1000152 h 2800377"/>
                  <a:gd name="connsiteX24" fmla="*/ 66675 w 1828800"/>
                  <a:gd name="connsiteY24" fmla="*/ 1152552 h 2800377"/>
                  <a:gd name="connsiteX25" fmla="*/ 47625 w 1828800"/>
                  <a:gd name="connsiteY25" fmla="*/ 1181127 h 2800377"/>
                  <a:gd name="connsiteX26" fmla="*/ 19050 w 1828800"/>
                  <a:gd name="connsiteY26" fmla="*/ 1238277 h 2800377"/>
                  <a:gd name="connsiteX27" fmla="*/ 9525 w 1828800"/>
                  <a:gd name="connsiteY27" fmla="*/ 1790727 h 2800377"/>
                  <a:gd name="connsiteX28" fmla="*/ 0 w 1828800"/>
                  <a:gd name="connsiteY28" fmla="*/ 1819302 h 2800377"/>
                  <a:gd name="connsiteX29" fmla="*/ 9525 w 1828800"/>
                  <a:gd name="connsiteY29" fmla="*/ 1933602 h 2800377"/>
                  <a:gd name="connsiteX30" fmla="*/ 28575 w 1828800"/>
                  <a:gd name="connsiteY30" fmla="*/ 1990752 h 2800377"/>
                  <a:gd name="connsiteX31" fmla="*/ 38100 w 1828800"/>
                  <a:gd name="connsiteY31" fmla="*/ 2028852 h 2800377"/>
                  <a:gd name="connsiteX32" fmla="*/ 47625 w 1828800"/>
                  <a:gd name="connsiteY32" fmla="*/ 2095527 h 2800377"/>
                  <a:gd name="connsiteX33" fmla="*/ 57150 w 1828800"/>
                  <a:gd name="connsiteY33" fmla="*/ 2133627 h 2800377"/>
                  <a:gd name="connsiteX34" fmla="*/ 66675 w 1828800"/>
                  <a:gd name="connsiteY34" fmla="*/ 2190777 h 2800377"/>
                  <a:gd name="connsiteX35" fmla="*/ 85725 w 1828800"/>
                  <a:gd name="connsiteY35" fmla="*/ 2371752 h 2800377"/>
                  <a:gd name="connsiteX36" fmla="*/ 104775 w 1828800"/>
                  <a:gd name="connsiteY36" fmla="*/ 2400327 h 2800377"/>
                  <a:gd name="connsiteX37" fmla="*/ 133350 w 1828800"/>
                  <a:gd name="connsiteY37" fmla="*/ 2419377 h 2800377"/>
                  <a:gd name="connsiteX38" fmla="*/ 152400 w 1828800"/>
                  <a:gd name="connsiteY38" fmla="*/ 2476527 h 2800377"/>
                  <a:gd name="connsiteX39" fmla="*/ 171450 w 1828800"/>
                  <a:gd name="connsiteY39" fmla="*/ 2590827 h 2800377"/>
                  <a:gd name="connsiteX40" fmla="*/ 180975 w 1828800"/>
                  <a:gd name="connsiteY40" fmla="*/ 2619402 h 2800377"/>
                  <a:gd name="connsiteX41" fmla="*/ 219075 w 1828800"/>
                  <a:gd name="connsiteY41" fmla="*/ 2676552 h 2800377"/>
                  <a:gd name="connsiteX42" fmla="*/ 238125 w 1828800"/>
                  <a:gd name="connsiteY42" fmla="*/ 2705127 h 2800377"/>
                  <a:gd name="connsiteX43" fmla="*/ 304800 w 1828800"/>
                  <a:gd name="connsiteY43" fmla="*/ 2733702 h 2800377"/>
                  <a:gd name="connsiteX44" fmla="*/ 361950 w 1828800"/>
                  <a:gd name="connsiteY44" fmla="*/ 2752752 h 2800377"/>
                  <a:gd name="connsiteX45" fmla="*/ 390525 w 1828800"/>
                  <a:gd name="connsiteY45" fmla="*/ 2762277 h 2800377"/>
                  <a:gd name="connsiteX46" fmla="*/ 542925 w 1828800"/>
                  <a:gd name="connsiteY46" fmla="*/ 2790852 h 2800377"/>
                  <a:gd name="connsiteX47" fmla="*/ 581025 w 1828800"/>
                  <a:gd name="connsiteY47" fmla="*/ 2800377 h 2800377"/>
                  <a:gd name="connsiteX48" fmla="*/ 962025 w 1828800"/>
                  <a:gd name="connsiteY48" fmla="*/ 2790852 h 2800377"/>
                  <a:gd name="connsiteX49" fmla="*/ 990600 w 1828800"/>
                  <a:gd name="connsiteY49" fmla="*/ 2781327 h 2800377"/>
                  <a:gd name="connsiteX50" fmla="*/ 1257300 w 1828800"/>
                  <a:gd name="connsiteY50" fmla="*/ 2771802 h 2800377"/>
                  <a:gd name="connsiteX51" fmla="*/ 1314450 w 1828800"/>
                  <a:gd name="connsiteY51" fmla="*/ 2752752 h 2800377"/>
                  <a:gd name="connsiteX52" fmla="*/ 1343025 w 1828800"/>
                  <a:gd name="connsiteY52" fmla="*/ 2743227 h 2800377"/>
                  <a:gd name="connsiteX53" fmla="*/ 1447800 w 1828800"/>
                  <a:gd name="connsiteY53" fmla="*/ 2724177 h 2800377"/>
                  <a:gd name="connsiteX54" fmla="*/ 1476375 w 1828800"/>
                  <a:gd name="connsiteY54" fmla="*/ 2714652 h 2800377"/>
                  <a:gd name="connsiteX55" fmla="*/ 1543050 w 1828800"/>
                  <a:gd name="connsiteY55" fmla="*/ 2695602 h 2800377"/>
                  <a:gd name="connsiteX56" fmla="*/ 1571625 w 1828800"/>
                  <a:gd name="connsiteY56" fmla="*/ 2676552 h 2800377"/>
                  <a:gd name="connsiteX57" fmla="*/ 1590675 w 1828800"/>
                  <a:gd name="connsiteY57" fmla="*/ 2609877 h 2800377"/>
                  <a:gd name="connsiteX58" fmla="*/ 1609725 w 1828800"/>
                  <a:gd name="connsiteY58" fmla="*/ 2581302 h 2800377"/>
                  <a:gd name="connsiteX59" fmla="*/ 1628775 w 1828800"/>
                  <a:gd name="connsiteY59" fmla="*/ 2524152 h 2800377"/>
                  <a:gd name="connsiteX60" fmla="*/ 1638300 w 1828800"/>
                  <a:gd name="connsiteY60" fmla="*/ 2495577 h 2800377"/>
                  <a:gd name="connsiteX61" fmla="*/ 1666875 w 1828800"/>
                  <a:gd name="connsiteY61" fmla="*/ 2476527 h 2800377"/>
                  <a:gd name="connsiteX62" fmla="*/ 1676400 w 1828800"/>
                  <a:gd name="connsiteY62" fmla="*/ 2438427 h 2800377"/>
                  <a:gd name="connsiteX63" fmla="*/ 1695450 w 1828800"/>
                  <a:gd name="connsiteY63" fmla="*/ 2409852 h 2800377"/>
                  <a:gd name="connsiteX64" fmla="*/ 1704975 w 1828800"/>
                  <a:gd name="connsiteY64" fmla="*/ 2381277 h 2800377"/>
                  <a:gd name="connsiteX65" fmla="*/ 1724025 w 1828800"/>
                  <a:gd name="connsiteY65" fmla="*/ 2266977 h 2800377"/>
                  <a:gd name="connsiteX66" fmla="*/ 1743075 w 1828800"/>
                  <a:gd name="connsiteY66" fmla="*/ 2238402 h 2800377"/>
                  <a:gd name="connsiteX67" fmla="*/ 1752600 w 1828800"/>
                  <a:gd name="connsiteY67" fmla="*/ 2209827 h 2800377"/>
                  <a:gd name="connsiteX68" fmla="*/ 1771650 w 1828800"/>
                  <a:gd name="connsiteY68" fmla="*/ 2181252 h 2800377"/>
                  <a:gd name="connsiteX69" fmla="*/ 1790700 w 1828800"/>
                  <a:gd name="connsiteY69" fmla="*/ 2124102 h 2800377"/>
                  <a:gd name="connsiteX70" fmla="*/ 1800225 w 1828800"/>
                  <a:gd name="connsiteY70" fmla="*/ 1895502 h 2800377"/>
                  <a:gd name="connsiteX71" fmla="*/ 1819275 w 1828800"/>
                  <a:gd name="connsiteY71" fmla="*/ 1800252 h 2800377"/>
                  <a:gd name="connsiteX72" fmla="*/ 1828800 w 1828800"/>
                  <a:gd name="connsiteY72" fmla="*/ 1733577 h 2800377"/>
                  <a:gd name="connsiteX73" fmla="*/ 1800225 w 1828800"/>
                  <a:gd name="connsiteY73" fmla="*/ 1657377 h 2800377"/>
                  <a:gd name="connsiteX74" fmla="*/ 1781175 w 1828800"/>
                  <a:gd name="connsiteY74" fmla="*/ 1619277 h 2800377"/>
                  <a:gd name="connsiteX75" fmla="*/ 1790700 w 1828800"/>
                  <a:gd name="connsiteY75" fmla="*/ 1428777 h 2800377"/>
                  <a:gd name="connsiteX76" fmla="*/ 1800225 w 1828800"/>
                  <a:gd name="connsiteY76" fmla="*/ 1400202 h 2800377"/>
                  <a:gd name="connsiteX77" fmla="*/ 1781175 w 1828800"/>
                  <a:gd name="connsiteY77" fmla="*/ 1181127 h 2800377"/>
                  <a:gd name="connsiteX78" fmla="*/ 1752600 w 1828800"/>
                  <a:gd name="connsiteY78" fmla="*/ 1123977 h 2800377"/>
                  <a:gd name="connsiteX79" fmla="*/ 1733550 w 1828800"/>
                  <a:gd name="connsiteY79" fmla="*/ 1066827 h 2800377"/>
                  <a:gd name="connsiteX80" fmla="*/ 1714500 w 1828800"/>
                  <a:gd name="connsiteY80" fmla="*/ 1038252 h 2800377"/>
                  <a:gd name="connsiteX81" fmla="*/ 1695450 w 1828800"/>
                  <a:gd name="connsiteY81" fmla="*/ 981102 h 2800377"/>
                  <a:gd name="connsiteX82" fmla="*/ 1685925 w 1828800"/>
                  <a:gd name="connsiteY82" fmla="*/ 952527 h 2800377"/>
                  <a:gd name="connsiteX83" fmla="*/ 1666875 w 1828800"/>
                  <a:gd name="connsiteY83" fmla="*/ 923952 h 2800377"/>
                  <a:gd name="connsiteX84" fmla="*/ 1647825 w 1828800"/>
                  <a:gd name="connsiteY84" fmla="*/ 866802 h 2800377"/>
                  <a:gd name="connsiteX85" fmla="*/ 1628775 w 1828800"/>
                  <a:gd name="connsiteY85" fmla="*/ 838227 h 2800377"/>
                  <a:gd name="connsiteX86" fmla="*/ 1619250 w 1828800"/>
                  <a:gd name="connsiteY86" fmla="*/ 809652 h 2800377"/>
                  <a:gd name="connsiteX87" fmla="*/ 1600200 w 1828800"/>
                  <a:gd name="connsiteY87" fmla="*/ 781077 h 2800377"/>
                  <a:gd name="connsiteX88" fmla="*/ 1581150 w 1828800"/>
                  <a:gd name="connsiteY88" fmla="*/ 723927 h 2800377"/>
                  <a:gd name="connsiteX89" fmla="*/ 1562100 w 1828800"/>
                  <a:gd name="connsiteY89" fmla="*/ 695352 h 2800377"/>
                  <a:gd name="connsiteX90" fmla="*/ 1552575 w 1828800"/>
                  <a:gd name="connsiteY90" fmla="*/ 666777 h 2800377"/>
                  <a:gd name="connsiteX91" fmla="*/ 1524000 w 1828800"/>
                  <a:gd name="connsiteY91" fmla="*/ 647727 h 2800377"/>
                  <a:gd name="connsiteX92" fmla="*/ 1504950 w 1828800"/>
                  <a:gd name="connsiteY92" fmla="*/ 590577 h 2800377"/>
                  <a:gd name="connsiteX93" fmla="*/ 1485900 w 1828800"/>
                  <a:gd name="connsiteY93" fmla="*/ 562002 h 2800377"/>
                  <a:gd name="connsiteX94" fmla="*/ 1428750 w 1828800"/>
                  <a:gd name="connsiteY94" fmla="*/ 485802 h 2800377"/>
                  <a:gd name="connsiteX95" fmla="*/ 1409700 w 1828800"/>
                  <a:gd name="connsiteY95" fmla="*/ 457227 h 2800377"/>
                  <a:gd name="connsiteX96" fmla="*/ 1400175 w 1828800"/>
                  <a:gd name="connsiteY96" fmla="*/ 428652 h 2800377"/>
                  <a:gd name="connsiteX97" fmla="*/ 1362075 w 1828800"/>
                  <a:gd name="connsiteY97" fmla="*/ 371502 h 2800377"/>
                  <a:gd name="connsiteX98" fmla="*/ 1343025 w 1828800"/>
                  <a:gd name="connsiteY98" fmla="*/ 342927 h 2800377"/>
                  <a:gd name="connsiteX99" fmla="*/ 1314450 w 1828800"/>
                  <a:gd name="connsiteY99" fmla="*/ 333402 h 2800377"/>
                  <a:gd name="connsiteX100" fmla="*/ 1295400 w 1828800"/>
                  <a:gd name="connsiteY100" fmla="*/ 304827 h 2800377"/>
                  <a:gd name="connsiteX101" fmla="*/ 1266825 w 1828800"/>
                  <a:gd name="connsiteY101" fmla="*/ 285777 h 2800377"/>
                  <a:gd name="connsiteX102" fmla="*/ 1257300 w 1828800"/>
                  <a:gd name="connsiteY102" fmla="*/ 257202 h 2800377"/>
                  <a:gd name="connsiteX103" fmla="*/ 1238250 w 1828800"/>
                  <a:gd name="connsiteY103" fmla="*/ 228627 h 2800377"/>
                  <a:gd name="connsiteX104" fmla="*/ 1181100 w 1828800"/>
                  <a:gd name="connsiteY104" fmla="*/ 181002 h 2800377"/>
                  <a:gd name="connsiteX105" fmla="*/ 1152525 w 1828800"/>
                  <a:gd name="connsiteY105" fmla="*/ 171477 h 2800377"/>
                  <a:gd name="connsiteX106" fmla="*/ 1133475 w 1828800"/>
                  <a:gd name="connsiteY106" fmla="*/ 142902 h 2800377"/>
                  <a:gd name="connsiteX107" fmla="*/ 1104900 w 1828800"/>
                  <a:gd name="connsiteY107" fmla="*/ 133377 h 2800377"/>
                  <a:gd name="connsiteX108" fmla="*/ 1076325 w 1828800"/>
                  <a:gd name="connsiteY108" fmla="*/ 114327 h 2800377"/>
                  <a:gd name="connsiteX109" fmla="*/ 1066800 w 1828800"/>
                  <a:gd name="connsiteY109" fmla="*/ 85752 h 2800377"/>
                  <a:gd name="connsiteX110" fmla="*/ 1009650 w 1828800"/>
                  <a:gd name="connsiteY110" fmla="*/ 66702 h 2800377"/>
                  <a:gd name="connsiteX111" fmla="*/ 933450 w 1828800"/>
                  <a:gd name="connsiteY111" fmla="*/ 27 h 2800377"/>
                  <a:gd name="connsiteX112" fmla="*/ 885825 w 1828800"/>
                  <a:gd name="connsiteY112" fmla="*/ 19077 h 280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1828800" h="2800377">
                    <a:moveTo>
                      <a:pt x="885825" y="19077"/>
                    </a:moveTo>
                    <a:cubicBezTo>
                      <a:pt x="858838" y="28602"/>
                      <a:pt x="808225" y="40866"/>
                      <a:pt x="771525" y="57177"/>
                    </a:cubicBezTo>
                    <a:cubicBezTo>
                      <a:pt x="750603" y="66476"/>
                      <a:pt x="714375" y="95277"/>
                      <a:pt x="714375" y="95277"/>
                    </a:cubicBezTo>
                    <a:cubicBezTo>
                      <a:pt x="659780" y="177169"/>
                      <a:pt x="732475" y="80797"/>
                      <a:pt x="666750" y="133377"/>
                    </a:cubicBezTo>
                    <a:cubicBezTo>
                      <a:pt x="657811" y="140528"/>
                      <a:pt x="655795" y="153857"/>
                      <a:pt x="647700" y="161952"/>
                    </a:cubicBezTo>
                    <a:cubicBezTo>
                      <a:pt x="639605" y="170047"/>
                      <a:pt x="628650" y="174652"/>
                      <a:pt x="619125" y="181002"/>
                    </a:cubicBezTo>
                    <a:cubicBezTo>
                      <a:pt x="612331" y="201385"/>
                      <a:pt x="607928" y="222946"/>
                      <a:pt x="590550" y="238152"/>
                    </a:cubicBezTo>
                    <a:cubicBezTo>
                      <a:pt x="573320" y="253229"/>
                      <a:pt x="533400" y="276252"/>
                      <a:pt x="533400" y="276252"/>
                    </a:cubicBezTo>
                    <a:cubicBezTo>
                      <a:pt x="525013" y="301413"/>
                      <a:pt x="510339" y="353789"/>
                      <a:pt x="485775" y="361977"/>
                    </a:cubicBezTo>
                    <a:lnTo>
                      <a:pt x="457200" y="371502"/>
                    </a:lnTo>
                    <a:cubicBezTo>
                      <a:pt x="447769" y="399796"/>
                      <a:pt x="441741" y="434586"/>
                      <a:pt x="419100" y="457227"/>
                    </a:cubicBezTo>
                    <a:cubicBezTo>
                      <a:pt x="411005" y="465322"/>
                      <a:pt x="400050" y="469927"/>
                      <a:pt x="390525" y="476277"/>
                    </a:cubicBezTo>
                    <a:cubicBezTo>
                      <a:pt x="384175" y="485802"/>
                      <a:pt x="376595" y="494613"/>
                      <a:pt x="371475" y="504852"/>
                    </a:cubicBezTo>
                    <a:cubicBezTo>
                      <a:pt x="349996" y="547810"/>
                      <a:pt x="377022" y="521056"/>
                      <a:pt x="342900" y="562002"/>
                    </a:cubicBezTo>
                    <a:cubicBezTo>
                      <a:pt x="321128" y="588128"/>
                      <a:pt x="298534" y="605003"/>
                      <a:pt x="266700" y="619152"/>
                    </a:cubicBezTo>
                    <a:cubicBezTo>
                      <a:pt x="254737" y="624469"/>
                      <a:pt x="241187" y="625081"/>
                      <a:pt x="228600" y="628677"/>
                    </a:cubicBezTo>
                    <a:cubicBezTo>
                      <a:pt x="218946" y="631435"/>
                      <a:pt x="209550" y="635027"/>
                      <a:pt x="200025" y="638202"/>
                    </a:cubicBezTo>
                    <a:cubicBezTo>
                      <a:pt x="173611" y="717444"/>
                      <a:pt x="213810" y="591168"/>
                      <a:pt x="180975" y="733452"/>
                    </a:cubicBezTo>
                    <a:cubicBezTo>
                      <a:pt x="176460" y="753018"/>
                      <a:pt x="165863" y="770911"/>
                      <a:pt x="161925" y="790602"/>
                    </a:cubicBezTo>
                    <a:cubicBezTo>
                      <a:pt x="158750" y="806477"/>
                      <a:pt x="156327" y="822521"/>
                      <a:pt x="152400" y="838227"/>
                    </a:cubicBezTo>
                    <a:cubicBezTo>
                      <a:pt x="149965" y="847967"/>
                      <a:pt x="145310" y="857062"/>
                      <a:pt x="142875" y="866802"/>
                    </a:cubicBezTo>
                    <a:cubicBezTo>
                      <a:pt x="138948" y="882508"/>
                      <a:pt x="137610" y="898808"/>
                      <a:pt x="133350" y="914427"/>
                    </a:cubicBezTo>
                    <a:cubicBezTo>
                      <a:pt x="128066" y="933800"/>
                      <a:pt x="120650" y="952527"/>
                      <a:pt x="114300" y="971577"/>
                    </a:cubicBezTo>
                    <a:cubicBezTo>
                      <a:pt x="111125" y="981102"/>
                      <a:pt x="106744" y="990307"/>
                      <a:pt x="104775" y="1000152"/>
                    </a:cubicBezTo>
                    <a:cubicBezTo>
                      <a:pt x="102027" y="1013891"/>
                      <a:pt x="83412" y="1127447"/>
                      <a:pt x="66675" y="1152552"/>
                    </a:cubicBezTo>
                    <a:cubicBezTo>
                      <a:pt x="60325" y="1162077"/>
                      <a:pt x="52745" y="1170888"/>
                      <a:pt x="47625" y="1181127"/>
                    </a:cubicBezTo>
                    <a:cubicBezTo>
                      <a:pt x="8190" y="1259997"/>
                      <a:pt x="73645" y="1156385"/>
                      <a:pt x="19050" y="1238277"/>
                    </a:cubicBezTo>
                    <a:cubicBezTo>
                      <a:pt x="15875" y="1422427"/>
                      <a:pt x="15560" y="1606649"/>
                      <a:pt x="9525" y="1790727"/>
                    </a:cubicBezTo>
                    <a:cubicBezTo>
                      <a:pt x="9196" y="1800762"/>
                      <a:pt x="0" y="1809262"/>
                      <a:pt x="0" y="1819302"/>
                    </a:cubicBezTo>
                    <a:cubicBezTo>
                      <a:pt x="0" y="1857534"/>
                      <a:pt x="3240" y="1895890"/>
                      <a:pt x="9525" y="1933602"/>
                    </a:cubicBezTo>
                    <a:cubicBezTo>
                      <a:pt x="12826" y="1953409"/>
                      <a:pt x="23705" y="1971271"/>
                      <a:pt x="28575" y="1990752"/>
                    </a:cubicBezTo>
                    <a:cubicBezTo>
                      <a:pt x="31750" y="2003452"/>
                      <a:pt x="35758" y="2015972"/>
                      <a:pt x="38100" y="2028852"/>
                    </a:cubicBezTo>
                    <a:cubicBezTo>
                      <a:pt x="42116" y="2050941"/>
                      <a:pt x="43609" y="2073438"/>
                      <a:pt x="47625" y="2095527"/>
                    </a:cubicBezTo>
                    <a:cubicBezTo>
                      <a:pt x="49967" y="2108407"/>
                      <a:pt x="54583" y="2120790"/>
                      <a:pt x="57150" y="2133627"/>
                    </a:cubicBezTo>
                    <a:cubicBezTo>
                      <a:pt x="60938" y="2152565"/>
                      <a:pt x="63500" y="2171727"/>
                      <a:pt x="66675" y="2190777"/>
                    </a:cubicBezTo>
                    <a:cubicBezTo>
                      <a:pt x="67549" y="2204758"/>
                      <a:pt x="61934" y="2324171"/>
                      <a:pt x="85725" y="2371752"/>
                    </a:cubicBezTo>
                    <a:cubicBezTo>
                      <a:pt x="90845" y="2381991"/>
                      <a:pt x="96680" y="2392232"/>
                      <a:pt x="104775" y="2400327"/>
                    </a:cubicBezTo>
                    <a:cubicBezTo>
                      <a:pt x="112870" y="2408422"/>
                      <a:pt x="123825" y="2413027"/>
                      <a:pt x="133350" y="2419377"/>
                    </a:cubicBezTo>
                    <a:cubicBezTo>
                      <a:pt x="139700" y="2438427"/>
                      <a:pt x="149099" y="2456720"/>
                      <a:pt x="152400" y="2476527"/>
                    </a:cubicBezTo>
                    <a:cubicBezTo>
                      <a:pt x="158750" y="2514627"/>
                      <a:pt x="159236" y="2554184"/>
                      <a:pt x="171450" y="2590827"/>
                    </a:cubicBezTo>
                    <a:cubicBezTo>
                      <a:pt x="174625" y="2600352"/>
                      <a:pt x="176099" y="2610625"/>
                      <a:pt x="180975" y="2619402"/>
                    </a:cubicBezTo>
                    <a:cubicBezTo>
                      <a:pt x="192094" y="2639416"/>
                      <a:pt x="206375" y="2657502"/>
                      <a:pt x="219075" y="2676552"/>
                    </a:cubicBezTo>
                    <a:cubicBezTo>
                      <a:pt x="225425" y="2686077"/>
                      <a:pt x="228600" y="2698777"/>
                      <a:pt x="238125" y="2705127"/>
                    </a:cubicBezTo>
                    <a:cubicBezTo>
                      <a:pt x="283460" y="2735350"/>
                      <a:pt x="248884" y="2716927"/>
                      <a:pt x="304800" y="2733702"/>
                    </a:cubicBezTo>
                    <a:cubicBezTo>
                      <a:pt x="324034" y="2739472"/>
                      <a:pt x="342900" y="2746402"/>
                      <a:pt x="361950" y="2752752"/>
                    </a:cubicBezTo>
                    <a:cubicBezTo>
                      <a:pt x="371475" y="2755927"/>
                      <a:pt x="380621" y="2760626"/>
                      <a:pt x="390525" y="2762277"/>
                    </a:cubicBezTo>
                    <a:cubicBezTo>
                      <a:pt x="438748" y="2770314"/>
                      <a:pt x="497250" y="2779433"/>
                      <a:pt x="542925" y="2790852"/>
                    </a:cubicBezTo>
                    <a:lnTo>
                      <a:pt x="581025" y="2800377"/>
                    </a:lnTo>
                    <a:cubicBezTo>
                      <a:pt x="708025" y="2797202"/>
                      <a:pt x="835123" y="2796754"/>
                      <a:pt x="962025" y="2790852"/>
                    </a:cubicBezTo>
                    <a:cubicBezTo>
                      <a:pt x="972054" y="2790386"/>
                      <a:pt x="980581" y="2781973"/>
                      <a:pt x="990600" y="2781327"/>
                    </a:cubicBezTo>
                    <a:cubicBezTo>
                      <a:pt x="1079372" y="2775600"/>
                      <a:pt x="1168400" y="2774977"/>
                      <a:pt x="1257300" y="2771802"/>
                    </a:cubicBezTo>
                    <a:lnTo>
                      <a:pt x="1314450" y="2752752"/>
                    </a:lnTo>
                    <a:cubicBezTo>
                      <a:pt x="1323975" y="2749577"/>
                      <a:pt x="1333121" y="2744878"/>
                      <a:pt x="1343025" y="2743227"/>
                    </a:cubicBezTo>
                    <a:cubicBezTo>
                      <a:pt x="1368501" y="2738981"/>
                      <a:pt x="1421175" y="2730833"/>
                      <a:pt x="1447800" y="2724177"/>
                    </a:cubicBezTo>
                    <a:cubicBezTo>
                      <a:pt x="1457540" y="2721742"/>
                      <a:pt x="1466721" y="2717410"/>
                      <a:pt x="1476375" y="2714652"/>
                    </a:cubicBezTo>
                    <a:cubicBezTo>
                      <a:pt x="1490617" y="2710583"/>
                      <a:pt x="1527825" y="2703215"/>
                      <a:pt x="1543050" y="2695602"/>
                    </a:cubicBezTo>
                    <a:cubicBezTo>
                      <a:pt x="1553289" y="2690482"/>
                      <a:pt x="1562100" y="2682902"/>
                      <a:pt x="1571625" y="2676552"/>
                    </a:cubicBezTo>
                    <a:cubicBezTo>
                      <a:pt x="1574677" y="2664345"/>
                      <a:pt x="1583843" y="2623542"/>
                      <a:pt x="1590675" y="2609877"/>
                    </a:cubicBezTo>
                    <a:cubicBezTo>
                      <a:pt x="1595795" y="2599638"/>
                      <a:pt x="1605076" y="2591763"/>
                      <a:pt x="1609725" y="2581302"/>
                    </a:cubicBezTo>
                    <a:cubicBezTo>
                      <a:pt x="1617880" y="2562952"/>
                      <a:pt x="1622425" y="2543202"/>
                      <a:pt x="1628775" y="2524152"/>
                    </a:cubicBezTo>
                    <a:cubicBezTo>
                      <a:pt x="1631950" y="2514627"/>
                      <a:pt x="1629946" y="2501146"/>
                      <a:pt x="1638300" y="2495577"/>
                    </a:cubicBezTo>
                    <a:lnTo>
                      <a:pt x="1666875" y="2476527"/>
                    </a:lnTo>
                    <a:cubicBezTo>
                      <a:pt x="1670050" y="2463827"/>
                      <a:pt x="1671243" y="2450459"/>
                      <a:pt x="1676400" y="2438427"/>
                    </a:cubicBezTo>
                    <a:cubicBezTo>
                      <a:pt x="1680909" y="2427905"/>
                      <a:pt x="1690330" y="2420091"/>
                      <a:pt x="1695450" y="2409852"/>
                    </a:cubicBezTo>
                    <a:cubicBezTo>
                      <a:pt x="1699940" y="2400872"/>
                      <a:pt x="1701800" y="2390802"/>
                      <a:pt x="1704975" y="2381277"/>
                    </a:cubicBezTo>
                    <a:cubicBezTo>
                      <a:pt x="1706389" y="2371376"/>
                      <a:pt x="1717597" y="2284119"/>
                      <a:pt x="1724025" y="2266977"/>
                    </a:cubicBezTo>
                    <a:cubicBezTo>
                      <a:pt x="1728045" y="2256258"/>
                      <a:pt x="1737955" y="2248641"/>
                      <a:pt x="1743075" y="2238402"/>
                    </a:cubicBezTo>
                    <a:cubicBezTo>
                      <a:pt x="1747565" y="2229422"/>
                      <a:pt x="1748110" y="2218807"/>
                      <a:pt x="1752600" y="2209827"/>
                    </a:cubicBezTo>
                    <a:cubicBezTo>
                      <a:pt x="1757720" y="2199588"/>
                      <a:pt x="1767001" y="2191713"/>
                      <a:pt x="1771650" y="2181252"/>
                    </a:cubicBezTo>
                    <a:cubicBezTo>
                      <a:pt x="1779805" y="2162902"/>
                      <a:pt x="1790700" y="2124102"/>
                      <a:pt x="1790700" y="2124102"/>
                    </a:cubicBezTo>
                    <a:cubicBezTo>
                      <a:pt x="1793875" y="2047902"/>
                      <a:pt x="1795152" y="1971599"/>
                      <a:pt x="1800225" y="1895502"/>
                    </a:cubicBezTo>
                    <a:cubicBezTo>
                      <a:pt x="1804149" y="1836635"/>
                      <a:pt x="1810321" y="1849499"/>
                      <a:pt x="1819275" y="1800252"/>
                    </a:cubicBezTo>
                    <a:cubicBezTo>
                      <a:pt x="1823291" y="1778163"/>
                      <a:pt x="1825625" y="1755802"/>
                      <a:pt x="1828800" y="1733577"/>
                    </a:cubicBezTo>
                    <a:cubicBezTo>
                      <a:pt x="1775762" y="1627502"/>
                      <a:pt x="1839131" y="1761127"/>
                      <a:pt x="1800225" y="1657377"/>
                    </a:cubicBezTo>
                    <a:cubicBezTo>
                      <a:pt x="1795239" y="1644082"/>
                      <a:pt x="1787525" y="1631977"/>
                      <a:pt x="1781175" y="1619277"/>
                    </a:cubicBezTo>
                    <a:cubicBezTo>
                      <a:pt x="1784350" y="1555777"/>
                      <a:pt x="1785192" y="1492117"/>
                      <a:pt x="1790700" y="1428777"/>
                    </a:cubicBezTo>
                    <a:cubicBezTo>
                      <a:pt x="1791570" y="1418775"/>
                      <a:pt x="1800225" y="1410242"/>
                      <a:pt x="1800225" y="1400202"/>
                    </a:cubicBezTo>
                    <a:cubicBezTo>
                      <a:pt x="1800225" y="1384338"/>
                      <a:pt x="1785591" y="1209831"/>
                      <a:pt x="1781175" y="1181127"/>
                    </a:cubicBezTo>
                    <a:cubicBezTo>
                      <a:pt x="1775045" y="1141281"/>
                      <a:pt x="1769221" y="1161375"/>
                      <a:pt x="1752600" y="1123977"/>
                    </a:cubicBezTo>
                    <a:cubicBezTo>
                      <a:pt x="1744445" y="1105627"/>
                      <a:pt x="1744689" y="1083535"/>
                      <a:pt x="1733550" y="1066827"/>
                    </a:cubicBezTo>
                    <a:cubicBezTo>
                      <a:pt x="1727200" y="1057302"/>
                      <a:pt x="1719149" y="1048713"/>
                      <a:pt x="1714500" y="1038252"/>
                    </a:cubicBezTo>
                    <a:cubicBezTo>
                      <a:pt x="1706345" y="1019902"/>
                      <a:pt x="1701800" y="1000152"/>
                      <a:pt x="1695450" y="981102"/>
                    </a:cubicBezTo>
                    <a:cubicBezTo>
                      <a:pt x="1692275" y="971577"/>
                      <a:pt x="1691494" y="960881"/>
                      <a:pt x="1685925" y="952527"/>
                    </a:cubicBezTo>
                    <a:cubicBezTo>
                      <a:pt x="1679575" y="943002"/>
                      <a:pt x="1671524" y="934413"/>
                      <a:pt x="1666875" y="923952"/>
                    </a:cubicBezTo>
                    <a:cubicBezTo>
                      <a:pt x="1658720" y="905602"/>
                      <a:pt x="1658964" y="883510"/>
                      <a:pt x="1647825" y="866802"/>
                    </a:cubicBezTo>
                    <a:cubicBezTo>
                      <a:pt x="1641475" y="857277"/>
                      <a:pt x="1633895" y="848466"/>
                      <a:pt x="1628775" y="838227"/>
                    </a:cubicBezTo>
                    <a:cubicBezTo>
                      <a:pt x="1624285" y="829247"/>
                      <a:pt x="1623740" y="818632"/>
                      <a:pt x="1619250" y="809652"/>
                    </a:cubicBezTo>
                    <a:cubicBezTo>
                      <a:pt x="1614130" y="799413"/>
                      <a:pt x="1604849" y="791538"/>
                      <a:pt x="1600200" y="781077"/>
                    </a:cubicBezTo>
                    <a:cubicBezTo>
                      <a:pt x="1592045" y="762727"/>
                      <a:pt x="1592289" y="740635"/>
                      <a:pt x="1581150" y="723927"/>
                    </a:cubicBezTo>
                    <a:cubicBezTo>
                      <a:pt x="1574800" y="714402"/>
                      <a:pt x="1567220" y="705591"/>
                      <a:pt x="1562100" y="695352"/>
                    </a:cubicBezTo>
                    <a:cubicBezTo>
                      <a:pt x="1557610" y="686372"/>
                      <a:pt x="1558847" y="674617"/>
                      <a:pt x="1552575" y="666777"/>
                    </a:cubicBezTo>
                    <a:cubicBezTo>
                      <a:pt x="1545424" y="657838"/>
                      <a:pt x="1533525" y="654077"/>
                      <a:pt x="1524000" y="647727"/>
                    </a:cubicBezTo>
                    <a:cubicBezTo>
                      <a:pt x="1517650" y="628677"/>
                      <a:pt x="1516089" y="607285"/>
                      <a:pt x="1504950" y="590577"/>
                    </a:cubicBezTo>
                    <a:cubicBezTo>
                      <a:pt x="1498600" y="581052"/>
                      <a:pt x="1492633" y="571260"/>
                      <a:pt x="1485900" y="562002"/>
                    </a:cubicBezTo>
                    <a:cubicBezTo>
                      <a:pt x="1467226" y="536325"/>
                      <a:pt x="1446362" y="512220"/>
                      <a:pt x="1428750" y="485802"/>
                    </a:cubicBezTo>
                    <a:cubicBezTo>
                      <a:pt x="1422400" y="476277"/>
                      <a:pt x="1414820" y="467466"/>
                      <a:pt x="1409700" y="457227"/>
                    </a:cubicBezTo>
                    <a:cubicBezTo>
                      <a:pt x="1405210" y="448247"/>
                      <a:pt x="1405051" y="437429"/>
                      <a:pt x="1400175" y="428652"/>
                    </a:cubicBezTo>
                    <a:cubicBezTo>
                      <a:pt x="1389056" y="408638"/>
                      <a:pt x="1374775" y="390552"/>
                      <a:pt x="1362075" y="371502"/>
                    </a:cubicBezTo>
                    <a:cubicBezTo>
                      <a:pt x="1355725" y="361977"/>
                      <a:pt x="1353885" y="346547"/>
                      <a:pt x="1343025" y="342927"/>
                    </a:cubicBezTo>
                    <a:lnTo>
                      <a:pt x="1314450" y="333402"/>
                    </a:lnTo>
                    <a:cubicBezTo>
                      <a:pt x="1308100" y="323877"/>
                      <a:pt x="1303495" y="312922"/>
                      <a:pt x="1295400" y="304827"/>
                    </a:cubicBezTo>
                    <a:cubicBezTo>
                      <a:pt x="1287305" y="296732"/>
                      <a:pt x="1273976" y="294716"/>
                      <a:pt x="1266825" y="285777"/>
                    </a:cubicBezTo>
                    <a:cubicBezTo>
                      <a:pt x="1260553" y="277937"/>
                      <a:pt x="1261790" y="266182"/>
                      <a:pt x="1257300" y="257202"/>
                    </a:cubicBezTo>
                    <a:cubicBezTo>
                      <a:pt x="1252180" y="246963"/>
                      <a:pt x="1245579" y="237421"/>
                      <a:pt x="1238250" y="228627"/>
                    </a:cubicBezTo>
                    <a:cubicBezTo>
                      <a:pt x="1223203" y="210571"/>
                      <a:pt x="1202507" y="191706"/>
                      <a:pt x="1181100" y="181002"/>
                    </a:cubicBezTo>
                    <a:cubicBezTo>
                      <a:pt x="1172120" y="176512"/>
                      <a:pt x="1162050" y="174652"/>
                      <a:pt x="1152525" y="171477"/>
                    </a:cubicBezTo>
                    <a:cubicBezTo>
                      <a:pt x="1146175" y="161952"/>
                      <a:pt x="1142414" y="150053"/>
                      <a:pt x="1133475" y="142902"/>
                    </a:cubicBezTo>
                    <a:cubicBezTo>
                      <a:pt x="1125635" y="136630"/>
                      <a:pt x="1113880" y="137867"/>
                      <a:pt x="1104900" y="133377"/>
                    </a:cubicBezTo>
                    <a:cubicBezTo>
                      <a:pt x="1094661" y="128257"/>
                      <a:pt x="1085850" y="120677"/>
                      <a:pt x="1076325" y="114327"/>
                    </a:cubicBezTo>
                    <a:cubicBezTo>
                      <a:pt x="1073150" y="104802"/>
                      <a:pt x="1074970" y="91588"/>
                      <a:pt x="1066800" y="85752"/>
                    </a:cubicBezTo>
                    <a:cubicBezTo>
                      <a:pt x="1050460" y="74080"/>
                      <a:pt x="1009650" y="66702"/>
                      <a:pt x="1009650" y="66702"/>
                    </a:cubicBezTo>
                    <a:cubicBezTo>
                      <a:pt x="968345" y="4745"/>
                      <a:pt x="991442" y="11625"/>
                      <a:pt x="933450" y="27"/>
                    </a:cubicBezTo>
                    <a:cubicBezTo>
                      <a:pt x="930337" y="-596"/>
                      <a:pt x="912812" y="9552"/>
                      <a:pt x="885825" y="19077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433093C-A4EF-4B53-A27E-EC99A26D7A13}"/>
                  </a:ext>
                </a:extLst>
              </p:cNvPr>
              <p:cNvGrpSpPr/>
              <p:nvPr/>
            </p:nvGrpSpPr>
            <p:grpSpPr>
              <a:xfrm>
                <a:off x="1583496" y="637492"/>
                <a:ext cx="10243721" cy="5648999"/>
                <a:chOff x="164131" y="264391"/>
                <a:chExt cx="12693380" cy="6479300"/>
              </a:xfrm>
            </p:grpSpPr>
            <p:sp>
              <p:nvSpPr>
                <p:cNvPr id="2" name="Isosceles Triangle 1">
                  <a:extLst>
                    <a:ext uri="{FF2B5EF4-FFF2-40B4-BE49-F238E27FC236}">
                      <a16:creationId xmlns:a16="http://schemas.microsoft.com/office/drawing/2014/main" id="{E1C2BBF1-75F3-45C0-B876-26ED3332F5F7}"/>
                    </a:ext>
                  </a:extLst>
                </p:cNvPr>
                <p:cNvSpPr/>
                <p:nvPr/>
              </p:nvSpPr>
              <p:spPr>
                <a:xfrm>
                  <a:off x="2897384" y="1028699"/>
                  <a:ext cx="6529387" cy="4972050"/>
                </a:xfrm>
                <a:prstGeom prst="triangle">
                  <a:avLst/>
                </a:prstGeom>
                <a:noFill/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" name="Oval 2">
                  <a:extLst>
                    <a:ext uri="{FF2B5EF4-FFF2-40B4-BE49-F238E27FC236}">
                      <a16:creationId xmlns:a16="http://schemas.microsoft.com/office/drawing/2014/main" id="{ED731632-AE21-4984-8C7E-262961FEC3D4}"/>
                    </a:ext>
                  </a:extLst>
                </p:cNvPr>
                <p:cNvSpPr/>
                <p:nvPr/>
              </p:nvSpPr>
              <p:spPr>
                <a:xfrm>
                  <a:off x="3573283" y="919432"/>
                  <a:ext cx="5046140" cy="4683781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" name="Oval 3">
                  <a:extLst>
                    <a:ext uri="{FF2B5EF4-FFF2-40B4-BE49-F238E27FC236}">
                      <a16:creationId xmlns:a16="http://schemas.microsoft.com/office/drawing/2014/main" id="{F2E218E2-B3DB-48D7-8138-CBBF6DC627A0}"/>
                    </a:ext>
                  </a:extLst>
                </p:cNvPr>
                <p:cNvSpPr/>
                <p:nvPr/>
              </p:nvSpPr>
              <p:spPr>
                <a:xfrm>
                  <a:off x="5077845" y="1909388"/>
                  <a:ext cx="5210210" cy="4834303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" name="Oval 4">
                  <a:extLst>
                    <a:ext uri="{FF2B5EF4-FFF2-40B4-BE49-F238E27FC236}">
                      <a16:creationId xmlns:a16="http://schemas.microsoft.com/office/drawing/2014/main" id="{C3CE1A4A-0392-474A-8906-EAA114F2576F}"/>
                    </a:ext>
                  </a:extLst>
                </p:cNvPr>
                <p:cNvSpPr/>
                <p:nvPr/>
              </p:nvSpPr>
              <p:spPr>
                <a:xfrm>
                  <a:off x="1991693" y="1909388"/>
                  <a:ext cx="5342842" cy="4834303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079AC44A-258A-4764-98CD-5E47221956BB}"/>
                    </a:ext>
                  </a:extLst>
                </p:cNvPr>
                <p:cNvSpPr txBox="1"/>
                <p:nvPr/>
              </p:nvSpPr>
              <p:spPr>
                <a:xfrm>
                  <a:off x="8085487" y="5286307"/>
                  <a:ext cx="4772024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Conducive Environment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773FEED-2527-41B2-895D-96D9081B0194}"/>
                    </a:ext>
                  </a:extLst>
                </p:cNvPr>
                <p:cNvSpPr txBox="1"/>
                <p:nvPr/>
              </p:nvSpPr>
              <p:spPr>
                <a:xfrm>
                  <a:off x="3573283" y="264391"/>
                  <a:ext cx="3495374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Susceptible Host</a:t>
                  </a: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99C0A277-CB14-436E-9518-40FB4611A830}"/>
                    </a:ext>
                  </a:extLst>
                </p:cNvPr>
                <p:cNvSpPr txBox="1"/>
                <p:nvPr/>
              </p:nvSpPr>
              <p:spPr>
                <a:xfrm>
                  <a:off x="164131" y="5221972"/>
                  <a:ext cx="3649558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Virulent Pathogen</a:t>
                  </a:r>
                </a:p>
              </p:txBody>
            </p:sp>
          </p:grp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26B51A9-A12F-4A4B-B93F-5B4EA55F7C84}"/>
                </a:ext>
              </a:extLst>
            </p:cNvPr>
            <p:cNvSpPr txBox="1"/>
            <p:nvPr/>
          </p:nvSpPr>
          <p:spPr>
            <a:xfrm>
              <a:off x="6256944" y="2356914"/>
              <a:ext cx="402012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DISEASE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BB45391-75F9-405E-B2DA-40F025D971C8}"/>
              </a:ext>
            </a:extLst>
          </p:cNvPr>
          <p:cNvSpPr txBox="1"/>
          <p:nvPr/>
        </p:nvSpPr>
        <p:spPr>
          <a:xfrm>
            <a:off x="1026695" y="-78533"/>
            <a:ext cx="10138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Plant Disease Triangle</a:t>
            </a:r>
          </a:p>
        </p:txBody>
      </p:sp>
    </p:spTree>
    <p:extLst>
      <p:ext uri="{BB962C8B-B14F-4D97-AF65-F5344CB8AC3E}">
        <p14:creationId xmlns:p14="http://schemas.microsoft.com/office/powerpoint/2010/main" val="4177958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667420-8966-4A47-895C-0C1543E6ECB6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Breaking the Pathogen Link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00C6E44-3521-47B3-9C5B-AABB7B460141}"/>
              </a:ext>
            </a:extLst>
          </p:cNvPr>
          <p:cNvGrpSpPr/>
          <p:nvPr/>
        </p:nvGrpSpPr>
        <p:grpSpPr>
          <a:xfrm>
            <a:off x="1084148" y="5271563"/>
            <a:ext cx="2463160" cy="1569660"/>
            <a:chOff x="573242" y="1110269"/>
            <a:chExt cx="2463160" cy="156966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BF7A37A-2B47-4AA0-86B4-961ED04273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3242" y="1110269"/>
              <a:ext cx="1207431" cy="156966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F71BA56-5EE5-40D9-A9B9-E79953BFE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80674" y="1110269"/>
              <a:ext cx="1255728" cy="1569660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0DAEB6F-4E6E-445F-99FE-1830E68B4B5C}"/>
              </a:ext>
            </a:extLst>
          </p:cNvPr>
          <p:cNvGrpSpPr/>
          <p:nvPr/>
        </p:nvGrpSpPr>
        <p:grpSpPr>
          <a:xfrm>
            <a:off x="4272890" y="5271563"/>
            <a:ext cx="2456999" cy="1569660"/>
            <a:chOff x="6096000" y="1399028"/>
            <a:chExt cx="2456999" cy="156966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96329B7-8CCF-444B-BE2E-2CF5FB14D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0" y="1399028"/>
              <a:ext cx="1201271" cy="156966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6563756-FDFA-4D33-A944-81EAFFBDA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97271" y="1399028"/>
              <a:ext cx="1255728" cy="156966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09E9623-8A11-4B74-BB77-4C0B42ABDC76}"/>
              </a:ext>
            </a:extLst>
          </p:cNvPr>
          <p:cNvGrpSpPr/>
          <p:nvPr/>
        </p:nvGrpSpPr>
        <p:grpSpPr>
          <a:xfrm>
            <a:off x="513354" y="3434699"/>
            <a:ext cx="2463159" cy="1569661"/>
            <a:chOff x="3024591" y="1399027"/>
            <a:chExt cx="2463159" cy="156966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8A909A1-9BE2-4572-ACED-43D12B0C4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24591" y="1399027"/>
              <a:ext cx="1207431" cy="156966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2C02EA1-2EFB-4BAC-95E7-1D30059FB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32022" y="1399028"/>
              <a:ext cx="1255728" cy="1569660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07BEE0C4-767B-4CBA-85E0-CED39230BB2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14433" y="5271563"/>
            <a:ext cx="1213655" cy="15696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49DF90E-8586-4C43-A5EB-CE60D752FF4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71030" y="1568372"/>
            <a:ext cx="1773198" cy="1572236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2EC31D24-46F4-4DED-B817-C175440374D2}"/>
              </a:ext>
            </a:extLst>
          </p:cNvPr>
          <p:cNvGrpSpPr/>
          <p:nvPr/>
        </p:nvGrpSpPr>
        <p:grpSpPr>
          <a:xfrm>
            <a:off x="3478160" y="3429000"/>
            <a:ext cx="3239099" cy="1600100"/>
            <a:chOff x="8991433" y="5237487"/>
            <a:chExt cx="3239099" cy="160010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11767D9-40F4-48EE-B035-8E25E564B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205089" y="5237487"/>
              <a:ext cx="2025443" cy="160010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B4EC15D-233F-4F68-9690-BD5E90D6C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991433" y="5259833"/>
              <a:ext cx="1213656" cy="1577753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F04AA25-3445-468F-B34A-822F552B4B8C}"/>
              </a:ext>
            </a:extLst>
          </p:cNvPr>
          <p:cNvGrpSpPr/>
          <p:nvPr/>
        </p:nvGrpSpPr>
        <p:grpSpPr>
          <a:xfrm>
            <a:off x="9015412" y="1593306"/>
            <a:ext cx="3148622" cy="1586671"/>
            <a:chOff x="8812658" y="3420081"/>
            <a:chExt cx="3148622" cy="1586671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092EEDA-421D-4C55-B673-64B8715E9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812658" y="3420083"/>
              <a:ext cx="1213657" cy="158180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B951B861-5E25-44C4-8BCD-6A14F746D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026315" y="3420081"/>
              <a:ext cx="1934965" cy="1586671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3194ED89-F6DA-45D2-BE19-5C10B1C9FE2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47864" y="3418064"/>
            <a:ext cx="1201270" cy="1569660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3F94DE7E-F902-45F8-9D41-17ACAD462F76}"/>
              </a:ext>
            </a:extLst>
          </p:cNvPr>
          <p:cNvGrpSpPr/>
          <p:nvPr/>
        </p:nvGrpSpPr>
        <p:grpSpPr>
          <a:xfrm>
            <a:off x="4047214" y="1569660"/>
            <a:ext cx="2807215" cy="1552648"/>
            <a:chOff x="7251031" y="3437094"/>
            <a:chExt cx="2807215" cy="1552648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81537DC-B0D0-4F1E-A847-D1B6A9098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251031" y="3437094"/>
              <a:ext cx="1741753" cy="1552648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797E6B2E-4E55-4450-93E1-D275F9649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9009159" y="3437094"/>
              <a:ext cx="1049087" cy="1552648"/>
            </a:xfrm>
            <a:prstGeom prst="rect">
              <a:avLst/>
            </a:prstGeom>
          </p:spPr>
        </p:pic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4D22C566-2AF4-4A2C-BB49-C77C0799050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6336" y="1569660"/>
            <a:ext cx="1436779" cy="1569660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20CFDEF4-F076-470D-A91B-2C78E25AEA62}"/>
              </a:ext>
            </a:extLst>
          </p:cNvPr>
          <p:cNvGrpSpPr/>
          <p:nvPr/>
        </p:nvGrpSpPr>
        <p:grpSpPr>
          <a:xfrm>
            <a:off x="7094291" y="3455822"/>
            <a:ext cx="2414926" cy="1573277"/>
            <a:chOff x="3397397" y="1393601"/>
            <a:chExt cx="2414926" cy="1573277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3209714-81EA-4DED-8BDA-7A50D4A589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3397397" y="1397218"/>
              <a:ext cx="1213655" cy="156966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982A1EDD-7F21-4681-B2EB-68B26CBF6C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4611052" y="1393601"/>
              <a:ext cx="1201271" cy="1573277"/>
            </a:xfrm>
            <a:prstGeom prst="rect">
              <a:avLst/>
            </a:prstGeom>
          </p:spPr>
        </p:pic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823C349B-69D0-4BB5-B24B-7316C5ADC5F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094291" y="1569660"/>
            <a:ext cx="1770293" cy="156966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4805FF4-D88A-4F2E-A966-DDCBC85B71E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388485" y="5300504"/>
            <a:ext cx="1207431" cy="157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48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436665-C261-47E0-B587-4C1D64588368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Breaking the Pathogen Link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E7B38E8-6D39-449E-A98A-21AEB381958C}"/>
              </a:ext>
            </a:extLst>
          </p:cNvPr>
          <p:cNvGrpSpPr/>
          <p:nvPr/>
        </p:nvGrpSpPr>
        <p:grpSpPr>
          <a:xfrm>
            <a:off x="643516" y="1729344"/>
            <a:ext cx="4651346" cy="2821315"/>
            <a:chOff x="6283354" y="1603628"/>
            <a:chExt cx="4056840" cy="239219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2D093A8-ADC0-4510-A64A-C2C2EFC9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3354" y="1603628"/>
              <a:ext cx="4056840" cy="202842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760A212-1667-4D3B-9C0B-F95D9C41BEB6}"/>
                </a:ext>
              </a:extLst>
            </p:cNvPr>
            <p:cNvSpPr txBox="1"/>
            <p:nvPr/>
          </p:nvSpPr>
          <p:spPr>
            <a:xfrm>
              <a:off x="7440100" y="3626493"/>
              <a:ext cx="15022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Air Pollution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332420-6E7F-46FA-AD8D-B78718827A30}"/>
              </a:ext>
            </a:extLst>
          </p:cNvPr>
          <p:cNvGrpSpPr/>
          <p:nvPr/>
        </p:nvGrpSpPr>
        <p:grpSpPr>
          <a:xfrm>
            <a:off x="9278544" y="1963388"/>
            <a:ext cx="2705878" cy="4195444"/>
            <a:chOff x="4108524" y="2244883"/>
            <a:chExt cx="2705878" cy="419544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7BA8665-E72F-4C3C-AF5C-9F8DB9623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08524" y="2244883"/>
              <a:ext cx="2705878" cy="179670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8DDAF0-9B38-4F2D-871B-7A123C7E1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08524" y="4041586"/>
              <a:ext cx="2705878" cy="202940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D08283F-DE2D-4422-8811-C32A8A42C3EA}"/>
                </a:ext>
              </a:extLst>
            </p:cNvPr>
            <p:cNvSpPr txBox="1"/>
            <p:nvPr/>
          </p:nvSpPr>
          <p:spPr>
            <a:xfrm>
              <a:off x="5148887" y="6070995"/>
              <a:ext cx="625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Cold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75B7DF6-3379-4B44-A452-C18ACEE1FACB}"/>
              </a:ext>
            </a:extLst>
          </p:cNvPr>
          <p:cNvGrpSpPr/>
          <p:nvPr/>
        </p:nvGrpSpPr>
        <p:grpSpPr>
          <a:xfrm>
            <a:off x="6741096" y="1229369"/>
            <a:ext cx="1959909" cy="3392232"/>
            <a:chOff x="5419458" y="1472519"/>
            <a:chExt cx="1959909" cy="339223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8D9104C-4CD5-47FD-B8AD-2A3F6F017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19459" y="1472519"/>
              <a:ext cx="1959908" cy="146803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C449854-B5E5-48E2-9232-0A8C2B307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419458" y="2940558"/>
              <a:ext cx="1959909" cy="1554861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8AD4F70-7BEE-4CC8-8F23-69573724099F}"/>
                </a:ext>
              </a:extLst>
            </p:cNvPr>
            <p:cNvSpPr txBox="1"/>
            <p:nvPr/>
          </p:nvSpPr>
          <p:spPr>
            <a:xfrm>
              <a:off x="5774261" y="4495419"/>
              <a:ext cx="12503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Sun &amp; Heat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2673E1E-C6AB-4403-88E6-BE066F1BBEF9}"/>
              </a:ext>
            </a:extLst>
          </p:cNvPr>
          <p:cNvGrpSpPr/>
          <p:nvPr/>
        </p:nvGrpSpPr>
        <p:grpSpPr>
          <a:xfrm>
            <a:off x="159457" y="4710345"/>
            <a:ext cx="7561594" cy="2210903"/>
            <a:chOff x="38369" y="4511748"/>
            <a:chExt cx="7561594" cy="221090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03807C8-EFDF-4C29-9F79-52311B78BAB2}"/>
                </a:ext>
              </a:extLst>
            </p:cNvPr>
            <p:cNvGrpSpPr/>
            <p:nvPr/>
          </p:nvGrpSpPr>
          <p:grpSpPr>
            <a:xfrm>
              <a:off x="38369" y="4511750"/>
              <a:ext cx="3890714" cy="2210901"/>
              <a:chOff x="4435149" y="1407743"/>
              <a:chExt cx="3890714" cy="2210901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3F7283CD-83EB-4E06-A179-CD7D69B3F3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435149" y="1407743"/>
                <a:ext cx="2483497" cy="1862623"/>
              </a:xfrm>
              <a:prstGeom prst="rect">
                <a:avLst/>
              </a:prstGeom>
            </p:spPr>
          </p:pic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8C7954C-A3C9-4385-B941-88D7BB8CCCCC}"/>
                  </a:ext>
                </a:extLst>
              </p:cNvPr>
              <p:cNvSpPr txBox="1"/>
              <p:nvPr/>
            </p:nvSpPr>
            <p:spPr>
              <a:xfrm>
                <a:off x="7233985" y="3249312"/>
                <a:ext cx="10918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Herbicide</a:t>
                </a:r>
              </a:p>
            </p:txBody>
          </p: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8491741-BD7D-450F-98B4-2BDF85053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521866" y="4511749"/>
              <a:ext cx="2577467" cy="186262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4B3DBED-5FFF-43CA-A435-F75AEB8845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9460" r="10058"/>
            <a:stretch/>
          </p:blipFill>
          <p:spPr>
            <a:xfrm>
              <a:off x="5099333" y="4511748"/>
              <a:ext cx="2500630" cy="18626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4196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B9EF2C-0AB2-48AE-8EBD-4137C71CFF95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Breaking the Pathogen Link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0DCEFD-F646-4158-84FF-8ED477EF3332}"/>
              </a:ext>
            </a:extLst>
          </p:cNvPr>
          <p:cNvSpPr txBox="1"/>
          <p:nvPr/>
        </p:nvSpPr>
        <p:spPr>
          <a:xfrm>
            <a:off x="272715" y="1312986"/>
            <a:ext cx="116465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Virulent Pathogen: Fungi, fungal-like organisms, bacteria, phytoplasmas, viruses, </a:t>
            </a:r>
            <a:r>
              <a:rPr lang="en-US" sz="4000" b="1" dirty="0" err="1"/>
              <a:t>viroids</a:t>
            </a:r>
            <a:r>
              <a:rPr lang="en-US" sz="4000" b="1" dirty="0"/>
              <a:t>, nematodes and parasitic higher plants are all plant pathogens.</a:t>
            </a:r>
          </a:p>
          <a:p>
            <a:endParaRPr lang="en-US" sz="4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Remove plant debris (keep it clean under and around your plants)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Remove diseased plant parts and diseased plants</a:t>
            </a:r>
          </a:p>
        </p:txBody>
      </p:sp>
    </p:spTree>
    <p:extLst>
      <p:ext uri="{BB962C8B-B14F-4D97-AF65-F5344CB8AC3E}">
        <p14:creationId xmlns:p14="http://schemas.microsoft.com/office/powerpoint/2010/main" val="1126064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53E2594-BB3F-4727-9BBC-C5720C0B53C4}"/>
              </a:ext>
            </a:extLst>
          </p:cNvPr>
          <p:cNvSpPr/>
          <p:nvPr/>
        </p:nvSpPr>
        <p:spPr>
          <a:xfrm>
            <a:off x="2101515" y="2399983"/>
            <a:ext cx="7988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Control Insects (possible vectors)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Control Weeds (harbor disease and insects, vectors)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ABD615-E20D-41EE-BB97-05C9C1583BB0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Breaking the Pathogen Link</a:t>
            </a:r>
          </a:p>
        </p:txBody>
      </p:sp>
    </p:spTree>
    <p:extLst>
      <p:ext uri="{BB962C8B-B14F-4D97-AF65-F5344CB8AC3E}">
        <p14:creationId xmlns:p14="http://schemas.microsoft.com/office/powerpoint/2010/main" val="4047795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5F6BB9-44C8-4B15-B4F6-8F054366EEE5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Breaking the Pathogen Link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785ECA-3D2D-4D94-B1BB-17751EEC461F}"/>
              </a:ext>
            </a:extLst>
          </p:cNvPr>
          <p:cNvSpPr/>
          <p:nvPr/>
        </p:nvSpPr>
        <p:spPr>
          <a:xfrm>
            <a:off x="3329391" y="2122619"/>
            <a:ext cx="642420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Crop rotation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Soil solarization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Mulch - to prevent splattering (Plastic, Straw)</a:t>
            </a:r>
          </a:p>
        </p:txBody>
      </p:sp>
    </p:spTree>
    <p:extLst>
      <p:ext uri="{BB962C8B-B14F-4D97-AF65-F5344CB8AC3E}">
        <p14:creationId xmlns:p14="http://schemas.microsoft.com/office/powerpoint/2010/main" val="2789753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10B71F-4A16-47AB-9472-1BF4804744C3}"/>
              </a:ext>
            </a:extLst>
          </p:cNvPr>
          <p:cNvSpPr txBox="1"/>
          <p:nvPr/>
        </p:nvSpPr>
        <p:spPr>
          <a:xfrm>
            <a:off x="1971674" y="1474619"/>
            <a:ext cx="893254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/>
              <a:t>If you fail to plan, you are planning to fail.  </a:t>
            </a:r>
            <a:r>
              <a:rPr lang="en-US" sz="3200" i="1" dirty="0"/>
              <a:t>Benjamin Franklin</a:t>
            </a:r>
          </a:p>
          <a:p>
            <a:endParaRPr lang="en-US" sz="3200" i="1" dirty="0"/>
          </a:p>
          <a:p>
            <a:r>
              <a:rPr lang="en-US" sz="5400" b="1" dirty="0"/>
              <a:t>Failing to prepare is preparing to fail.   </a:t>
            </a:r>
            <a:r>
              <a:rPr lang="en-US" sz="3200" i="1" dirty="0"/>
              <a:t>John Wooden, UCLA Basketball Coach </a:t>
            </a:r>
          </a:p>
        </p:txBody>
      </p:sp>
    </p:spTree>
    <p:extLst>
      <p:ext uri="{BB962C8B-B14F-4D97-AF65-F5344CB8AC3E}">
        <p14:creationId xmlns:p14="http://schemas.microsoft.com/office/powerpoint/2010/main" val="2386631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A0D2E06-2CB0-4718-9DEC-A5C4A26541FD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Breaking the Pathogen Link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FD6820-EA27-4C85-A59D-9B3153B212CA}"/>
              </a:ext>
            </a:extLst>
          </p:cNvPr>
          <p:cNvSpPr/>
          <p:nvPr/>
        </p:nvSpPr>
        <p:spPr>
          <a:xfrm>
            <a:off x="1039053" y="2020851"/>
            <a:ext cx="107555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Irrigation – type, timing (fungal spores need water for 2 hours) What part of the plant needs water?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/>
              <a:t>Sanitation – Tools, Clothing, Shoes</a:t>
            </a:r>
          </a:p>
        </p:txBody>
      </p:sp>
    </p:spTree>
    <p:extLst>
      <p:ext uri="{BB962C8B-B14F-4D97-AF65-F5344CB8AC3E}">
        <p14:creationId xmlns:p14="http://schemas.microsoft.com/office/powerpoint/2010/main" val="22575751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B161C281-7D20-4BDC-834C-D7843B504604}"/>
              </a:ext>
            </a:extLst>
          </p:cNvPr>
          <p:cNvGrpSpPr/>
          <p:nvPr/>
        </p:nvGrpSpPr>
        <p:grpSpPr>
          <a:xfrm>
            <a:off x="1326823" y="910208"/>
            <a:ext cx="10243721" cy="5648999"/>
            <a:chOff x="1583496" y="637492"/>
            <a:chExt cx="10243721" cy="564899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AFDC805-3BD5-4358-AB2B-B150DB032FDD}"/>
                </a:ext>
              </a:extLst>
            </p:cNvPr>
            <p:cNvGrpSpPr/>
            <p:nvPr/>
          </p:nvGrpSpPr>
          <p:grpSpPr>
            <a:xfrm>
              <a:off x="1583496" y="637492"/>
              <a:ext cx="10243721" cy="5648999"/>
              <a:chOff x="1583496" y="637492"/>
              <a:chExt cx="10243721" cy="5648999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1C1B4D4-F049-438D-9C24-8F37FC50349B}"/>
                  </a:ext>
                </a:extLst>
              </p:cNvPr>
              <p:cNvSpPr/>
              <p:nvPr/>
            </p:nvSpPr>
            <p:spPr>
              <a:xfrm>
                <a:off x="5543550" y="2495523"/>
                <a:ext cx="1828800" cy="2800377"/>
              </a:xfrm>
              <a:custGeom>
                <a:avLst/>
                <a:gdLst>
                  <a:gd name="connsiteX0" fmla="*/ 885825 w 1828800"/>
                  <a:gd name="connsiteY0" fmla="*/ 19077 h 2800377"/>
                  <a:gd name="connsiteX1" fmla="*/ 771525 w 1828800"/>
                  <a:gd name="connsiteY1" fmla="*/ 57177 h 2800377"/>
                  <a:gd name="connsiteX2" fmla="*/ 714375 w 1828800"/>
                  <a:gd name="connsiteY2" fmla="*/ 95277 h 2800377"/>
                  <a:gd name="connsiteX3" fmla="*/ 666750 w 1828800"/>
                  <a:gd name="connsiteY3" fmla="*/ 133377 h 2800377"/>
                  <a:gd name="connsiteX4" fmla="*/ 647700 w 1828800"/>
                  <a:gd name="connsiteY4" fmla="*/ 161952 h 2800377"/>
                  <a:gd name="connsiteX5" fmla="*/ 619125 w 1828800"/>
                  <a:gd name="connsiteY5" fmla="*/ 181002 h 2800377"/>
                  <a:gd name="connsiteX6" fmla="*/ 590550 w 1828800"/>
                  <a:gd name="connsiteY6" fmla="*/ 238152 h 2800377"/>
                  <a:gd name="connsiteX7" fmla="*/ 533400 w 1828800"/>
                  <a:gd name="connsiteY7" fmla="*/ 276252 h 2800377"/>
                  <a:gd name="connsiteX8" fmla="*/ 485775 w 1828800"/>
                  <a:gd name="connsiteY8" fmla="*/ 361977 h 2800377"/>
                  <a:gd name="connsiteX9" fmla="*/ 457200 w 1828800"/>
                  <a:gd name="connsiteY9" fmla="*/ 371502 h 2800377"/>
                  <a:gd name="connsiteX10" fmla="*/ 419100 w 1828800"/>
                  <a:gd name="connsiteY10" fmla="*/ 457227 h 2800377"/>
                  <a:gd name="connsiteX11" fmla="*/ 390525 w 1828800"/>
                  <a:gd name="connsiteY11" fmla="*/ 476277 h 2800377"/>
                  <a:gd name="connsiteX12" fmla="*/ 371475 w 1828800"/>
                  <a:gd name="connsiteY12" fmla="*/ 504852 h 2800377"/>
                  <a:gd name="connsiteX13" fmla="*/ 342900 w 1828800"/>
                  <a:gd name="connsiteY13" fmla="*/ 562002 h 2800377"/>
                  <a:gd name="connsiteX14" fmla="*/ 266700 w 1828800"/>
                  <a:gd name="connsiteY14" fmla="*/ 619152 h 2800377"/>
                  <a:gd name="connsiteX15" fmla="*/ 228600 w 1828800"/>
                  <a:gd name="connsiteY15" fmla="*/ 628677 h 2800377"/>
                  <a:gd name="connsiteX16" fmla="*/ 200025 w 1828800"/>
                  <a:gd name="connsiteY16" fmla="*/ 638202 h 2800377"/>
                  <a:gd name="connsiteX17" fmla="*/ 180975 w 1828800"/>
                  <a:gd name="connsiteY17" fmla="*/ 733452 h 2800377"/>
                  <a:gd name="connsiteX18" fmla="*/ 161925 w 1828800"/>
                  <a:gd name="connsiteY18" fmla="*/ 790602 h 2800377"/>
                  <a:gd name="connsiteX19" fmla="*/ 152400 w 1828800"/>
                  <a:gd name="connsiteY19" fmla="*/ 838227 h 2800377"/>
                  <a:gd name="connsiteX20" fmla="*/ 142875 w 1828800"/>
                  <a:gd name="connsiteY20" fmla="*/ 866802 h 2800377"/>
                  <a:gd name="connsiteX21" fmla="*/ 133350 w 1828800"/>
                  <a:gd name="connsiteY21" fmla="*/ 914427 h 2800377"/>
                  <a:gd name="connsiteX22" fmla="*/ 114300 w 1828800"/>
                  <a:gd name="connsiteY22" fmla="*/ 971577 h 2800377"/>
                  <a:gd name="connsiteX23" fmla="*/ 104775 w 1828800"/>
                  <a:gd name="connsiteY23" fmla="*/ 1000152 h 2800377"/>
                  <a:gd name="connsiteX24" fmla="*/ 66675 w 1828800"/>
                  <a:gd name="connsiteY24" fmla="*/ 1152552 h 2800377"/>
                  <a:gd name="connsiteX25" fmla="*/ 47625 w 1828800"/>
                  <a:gd name="connsiteY25" fmla="*/ 1181127 h 2800377"/>
                  <a:gd name="connsiteX26" fmla="*/ 19050 w 1828800"/>
                  <a:gd name="connsiteY26" fmla="*/ 1238277 h 2800377"/>
                  <a:gd name="connsiteX27" fmla="*/ 9525 w 1828800"/>
                  <a:gd name="connsiteY27" fmla="*/ 1790727 h 2800377"/>
                  <a:gd name="connsiteX28" fmla="*/ 0 w 1828800"/>
                  <a:gd name="connsiteY28" fmla="*/ 1819302 h 2800377"/>
                  <a:gd name="connsiteX29" fmla="*/ 9525 w 1828800"/>
                  <a:gd name="connsiteY29" fmla="*/ 1933602 h 2800377"/>
                  <a:gd name="connsiteX30" fmla="*/ 28575 w 1828800"/>
                  <a:gd name="connsiteY30" fmla="*/ 1990752 h 2800377"/>
                  <a:gd name="connsiteX31" fmla="*/ 38100 w 1828800"/>
                  <a:gd name="connsiteY31" fmla="*/ 2028852 h 2800377"/>
                  <a:gd name="connsiteX32" fmla="*/ 47625 w 1828800"/>
                  <a:gd name="connsiteY32" fmla="*/ 2095527 h 2800377"/>
                  <a:gd name="connsiteX33" fmla="*/ 57150 w 1828800"/>
                  <a:gd name="connsiteY33" fmla="*/ 2133627 h 2800377"/>
                  <a:gd name="connsiteX34" fmla="*/ 66675 w 1828800"/>
                  <a:gd name="connsiteY34" fmla="*/ 2190777 h 2800377"/>
                  <a:gd name="connsiteX35" fmla="*/ 85725 w 1828800"/>
                  <a:gd name="connsiteY35" fmla="*/ 2371752 h 2800377"/>
                  <a:gd name="connsiteX36" fmla="*/ 104775 w 1828800"/>
                  <a:gd name="connsiteY36" fmla="*/ 2400327 h 2800377"/>
                  <a:gd name="connsiteX37" fmla="*/ 133350 w 1828800"/>
                  <a:gd name="connsiteY37" fmla="*/ 2419377 h 2800377"/>
                  <a:gd name="connsiteX38" fmla="*/ 152400 w 1828800"/>
                  <a:gd name="connsiteY38" fmla="*/ 2476527 h 2800377"/>
                  <a:gd name="connsiteX39" fmla="*/ 171450 w 1828800"/>
                  <a:gd name="connsiteY39" fmla="*/ 2590827 h 2800377"/>
                  <a:gd name="connsiteX40" fmla="*/ 180975 w 1828800"/>
                  <a:gd name="connsiteY40" fmla="*/ 2619402 h 2800377"/>
                  <a:gd name="connsiteX41" fmla="*/ 219075 w 1828800"/>
                  <a:gd name="connsiteY41" fmla="*/ 2676552 h 2800377"/>
                  <a:gd name="connsiteX42" fmla="*/ 238125 w 1828800"/>
                  <a:gd name="connsiteY42" fmla="*/ 2705127 h 2800377"/>
                  <a:gd name="connsiteX43" fmla="*/ 304800 w 1828800"/>
                  <a:gd name="connsiteY43" fmla="*/ 2733702 h 2800377"/>
                  <a:gd name="connsiteX44" fmla="*/ 361950 w 1828800"/>
                  <a:gd name="connsiteY44" fmla="*/ 2752752 h 2800377"/>
                  <a:gd name="connsiteX45" fmla="*/ 390525 w 1828800"/>
                  <a:gd name="connsiteY45" fmla="*/ 2762277 h 2800377"/>
                  <a:gd name="connsiteX46" fmla="*/ 542925 w 1828800"/>
                  <a:gd name="connsiteY46" fmla="*/ 2790852 h 2800377"/>
                  <a:gd name="connsiteX47" fmla="*/ 581025 w 1828800"/>
                  <a:gd name="connsiteY47" fmla="*/ 2800377 h 2800377"/>
                  <a:gd name="connsiteX48" fmla="*/ 962025 w 1828800"/>
                  <a:gd name="connsiteY48" fmla="*/ 2790852 h 2800377"/>
                  <a:gd name="connsiteX49" fmla="*/ 990600 w 1828800"/>
                  <a:gd name="connsiteY49" fmla="*/ 2781327 h 2800377"/>
                  <a:gd name="connsiteX50" fmla="*/ 1257300 w 1828800"/>
                  <a:gd name="connsiteY50" fmla="*/ 2771802 h 2800377"/>
                  <a:gd name="connsiteX51" fmla="*/ 1314450 w 1828800"/>
                  <a:gd name="connsiteY51" fmla="*/ 2752752 h 2800377"/>
                  <a:gd name="connsiteX52" fmla="*/ 1343025 w 1828800"/>
                  <a:gd name="connsiteY52" fmla="*/ 2743227 h 2800377"/>
                  <a:gd name="connsiteX53" fmla="*/ 1447800 w 1828800"/>
                  <a:gd name="connsiteY53" fmla="*/ 2724177 h 2800377"/>
                  <a:gd name="connsiteX54" fmla="*/ 1476375 w 1828800"/>
                  <a:gd name="connsiteY54" fmla="*/ 2714652 h 2800377"/>
                  <a:gd name="connsiteX55" fmla="*/ 1543050 w 1828800"/>
                  <a:gd name="connsiteY55" fmla="*/ 2695602 h 2800377"/>
                  <a:gd name="connsiteX56" fmla="*/ 1571625 w 1828800"/>
                  <a:gd name="connsiteY56" fmla="*/ 2676552 h 2800377"/>
                  <a:gd name="connsiteX57" fmla="*/ 1590675 w 1828800"/>
                  <a:gd name="connsiteY57" fmla="*/ 2609877 h 2800377"/>
                  <a:gd name="connsiteX58" fmla="*/ 1609725 w 1828800"/>
                  <a:gd name="connsiteY58" fmla="*/ 2581302 h 2800377"/>
                  <a:gd name="connsiteX59" fmla="*/ 1628775 w 1828800"/>
                  <a:gd name="connsiteY59" fmla="*/ 2524152 h 2800377"/>
                  <a:gd name="connsiteX60" fmla="*/ 1638300 w 1828800"/>
                  <a:gd name="connsiteY60" fmla="*/ 2495577 h 2800377"/>
                  <a:gd name="connsiteX61" fmla="*/ 1666875 w 1828800"/>
                  <a:gd name="connsiteY61" fmla="*/ 2476527 h 2800377"/>
                  <a:gd name="connsiteX62" fmla="*/ 1676400 w 1828800"/>
                  <a:gd name="connsiteY62" fmla="*/ 2438427 h 2800377"/>
                  <a:gd name="connsiteX63" fmla="*/ 1695450 w 1828800"/>
                  <a:gd name="connsiteY63" fmla="*/ 2409852 h 2800377"/>
                  <a:gd name="connsiteX64" fmla="*/ 1704975 w 1828800"/>
                  <a:gd name="connsiteY64" fmla="*/ 2381277 h 2800377"/>
                  <a:gd name="connsiteX65" fmla="*/ 1724025 w 1828800"/>
                  <a:gd name="connsiteY65" fmla="*/ 2266977 h 2800377"/>
                  <a:gd name="connsiteX66" fmla="*/ 1743075 w 1828800"/>
                  <a:gd name="connsiteY66" fmla="*/ 2238402 h 2800377"/>
                  <a:gd name="connsiteX67" fmla="*/ 1752600 w 1828800"/>
                  <a:gd name="connsiteY67" fmla="*/ 2209827 h 2800377"/>
                  <a:gd name="connsiteX68" fmla="*/ 1771650 w 1828800"/>
                  <a:gd name="connsiteY68" fmla="*/ 2181252 h 2800377"/>
                  <a:gd name="connsiteX69" fmla="*/ 1790700 w 1828800"/>
                  <a:gd name="connsiteY69" fmla="*/ 2124102 h 2800377"/>
                  <a:gd name="connsiteX70" fmla="*/ 1800225 w 1828800"/>
                  <a:gd name="connsiteY70" fmla="*/ 1895502 h 2800377"/>
                  <a:gd name="connsiteX71" fmla="*/ 1819275 w 1828800"/>
                  <a:gd name="connsiteY71" fmla="*/ 1800252 h 2800377"/>
                  <a:gd name="connsiteX72" fmla="*/ 1828800 w 1828800"/>
                  <a:gd name="connsiteY72" fmla="*/ 1733577 h 2800377"/>
                  <a:gd name="connsiteX73" fmla="*/ 1800225 w 1828800"/>
                  <a:gd name="connsiteY73" fmla="*/ 1657377 h 2800377"/>
                  <a:gd name="connsiteX74" fmla="*/ 1781175 w 1828800"/>
                  <a:gd name="connsiteY74" fmla="*/ 1619277 h 2800377"/>
                  <a:gd name="connsiteX75" fmla="*/ 1790700 w 1828800"/>
                  <a:gd name="connsiteY75" fmla="*/ 1428777 h 2800377"/>
                  <a:gd name="connsiteX76" fmla="*/ 1800225 w 1828800"/>
                  <a:gd name="connsiteY76" fmla="*/ 1400202 h 2800377"/>
                  <a:gd name="connsiteX77" fmla="*/ 1781175 w 1828800"/>
                  <a:gd name="connsiteY77" fmla="*/ 1181127 h 2800377"/>
                  <a:gd name="connsiteX78" fmla="*/ 1752600 w 1828800"/>
                  <a:gd name="connsiteY78" fmla="*/ 1123977 h 2800377"/>
                  <a:gd name="connsiteX79" fmla="*/ 1733550 w 1828800"/>
                  <a:gd name="connsiteY79" fmla="*/ 1066827 h 2800377"/>
                  <a:gd name="connsiteX80" fmla="*/ 1714500 w 1828800"/>
                  <a:gd name="connsiteY80" fmla="*/ 1038252 h 2800377"/>
                  <a:gd name="connsiteX81" fmla="*/ 1695450 w 1828800"/>
                  <a:gd name="connsiteY81" fmla="*/ 981102 h 2800377"/>
                  <a:gd name="connsiteX82" fmla="*/ 1685925 w 1828800"/>
                  <a:gd name="connsiteY82" fmla="*/ 952527 h 2800377"/>
                  <a:gd name="connsiteX83" fmla="*/ 1666875 w 1828800"/>
                  <a:gd name="connsiteY83" fmla="*/ 923952 h 2800377"/>
                  <a:gd name="connsiteX84" fmla="*/ 1647825 w 1828800"/>
                  <a:gd name="connsiteY84" fmla="*/ 866802 h 2800377"/>
                  <a:gd name="connsiteX85" fmla="*/ 1628775 w 1828800"/>
                  <a:gd name="connsiteY85" fmla="*/ 838227 h 2800377"/>
                  <a:gd name="connsiteX86" fmla="*/ 1619250 w 1828800"/>
                  <a:gd name="connsiteY86" fmla="*/ 809652 h 2800377"/>
                  <a:gd name="connsiteX87" fmla="*/ 1600200 w 1828800"/>
                  <a:gd name="connsiteY87" fmla="*/ 781077 h 2800377"/>
                  <a:gd name="connsiteX88" fmla="*/ 1581150 w 1828800"/>
                  <a:gd name="connsiteY88" fmla="*/ 723927 h 2800377"/>
                  <a:gd name="connsiteX89" fmla="*/ 1562100 w 1828800"/>
                  <a:gd name="connsiteY89" fmla="*/ 695352 h 2800377"/>
                  <a:gd name="connsiteX90" fmla="*/ 1552575 w 1828800"/>
                  <a:gd name="connsiteY90" fmla="*/ 666777 h 2800377"/>
                  <a:gd name="connsiteX91" fmla="*/ 1524000 w 1828800"/>
                  <a:gd name="connsiteY91" fmla="*/ 647727 h 2800377"/>
                  <a:gd name="connsiteX92" fmla="*/ 1504950 w 1828800"/>
                  <a:gd name="connsiteY92" fmla="*/ 590577 h 2800377"/>
                  <a:gd name="connsiteX93" fmla="*/ 1485900 w 1828800"/>
                  <a:gd name="connsiteY93" fmla="*/ 562002 h 2800377"/>
                  <a:gd name="connsiteX94" fmla="*/ 1428750 w 1828800"/>
                  <a:gd name="connsiteY94" fmla="*/ 485802 h 2800377"/>
                  <a:gd name="connsiteX95" fmla="*/ 1409700 w 1828800"/>
                  <a:gd name="connsiteY95" fmla="*/ 457227 h 2800377"/>
                  <a:gd name="connsiteX96" fmla="*/ 1400175 w 1828800"/>
                  <a:gd name="connsiteY96" fmla="*/ 428652 h 2800377"/>
                  <a:gd name="connsiteX97" fmla="*/ 1362075 w 1828800"/>
                  <a:gd name="connsiteY97" fmla="*/ 371502 h 2800377"/>
                  <a:gd name="connsiteX98" fmla="*/ 1343025 w 1828800"/>
                  <a:gd name="connsiteY98" fmla="*/ 342927 h 2800377"/>
                  <a:gd name="connsiteX99" fmla="*/ 1314450 w 1828800"/>
                  <a:gd name="connsiteY99" fmla="*/ 333402 h 2800377"/>
                  <a:gd name="connsiteX100" fmla="*/ 1295400 w 1828800"/>
                  <a:gd name="connsiteY100" fmla="*/ 304827 h 2800377"/>
                  <a:gd name="connsiteX101" fmla="*/ 1266825 w 1828800"/>
                  <a:gd name="connsiteY101" fmla="*/ 285777 h 2800377"/>
                  <a:gd name="connsiteX102" fmla="*/ 1257300 w 1828800"/>
                  <a:gd name="connsiteY102" fmla="*/ 257202 h 2800377"/>
                  <a:gd name="connsiteX103" fmla="*/ 1238250 w 1828800"/>
                  <a:gd name="connsiteY103" fmla="*/ 228627 h 2800377"/>
                  <a:gd name="connsiteX104" fmla="*/ 1181100 w 1828800"/>
                  <a:gd name="connsiteY104" fmla="*/ 181002 h 2800377"/>
                  <a:gd name="connsiteX105" fmla="*/ 1152525 w 1828800"/>
                  <a:gd name="connsiteY105" fmla="*/ 171477 h 2800377"/>
                  <a:gd name="connsiteX106" fmla="*/ 1133475 w 1828800"/>
                  <a:gd name="connsiteY106" fmla="*/ 142902 h 2800377"/>
                  <a:gd name="connsiteX107" fmla="*/ 1104900 w 1828800"/>
                  <a:gd name="connsiteY107" fmla="*/ 133377 h 2800377"/>
                  <a:gd name="connsiteX108" fmla="*/ 1076325 w 1828800"/>
                  <a:gd name="connsiteY108" fmla="*/ 114327 h 2800377"/>
                  <a:gd name="connsiteX109" fmla="*/ 1066800 w 1828800"/>
                  <a:gd name="connsiteY109" fmla="*/ 85752 h 2800377"/>
                  <a:gd name="connsiteX110" fmla="*/ 1009650 w 1828800"/>
                  <a:gd name="connsiteY110" fmla="*/ 66702 h 2800377"/>
                  <a:gd name="connsiteX111" fmla="*/ 933450 w 1828800"/>
                  <a:gd name="connsiteY111" fmla="*/ 27 h 2800377"/>
                  <a:gd name="connsiteX112" fmla="*/ 885825 w 1828800"/>
                  <a:gd name="connsiteY112" fmla="*/ 19077 h 280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1828800" h="2800377">
                    <a:moveTo>
                      <a:pt x="885825" y="19077"/>
                    </a:moveTo>
                    <a:cubicBezTo>
                      <a:pt x="858838" y="28602"/>
                      <a:pt x="808225" y="40866"/>
                      <a:pt x="771525" y="57177"/>
                    </a:cubicBezTo>
                    <a:cubicBezTo>
                      <a:pt x="750603" y="66476"/>
                      <a:pt x="714375" y="95277"/>
                      <a:pt x="714375" y="95277"/>
                    </a:cubicBezTo>
                    <a:cubicBezTo>
                      <a:pt x="659780" y="177169"/>
                      <a:pt x="732475" y="80797"/>
                      <a:pt x="666750" y="133377"/>
                    </a:cubicBezTo>
                    <a:cubicBezTo>
                      <a:pt x="657811" y="140528"/>
                      <a:pt x="655795" y="153857"/>
                      <a:pt x="647700" y="161952"/>
                    </a:cubicBezTo>
                    <a:cubicBezTo>
                      <a:pt x="639605" y="170047"/>
                      <a:pt x="628650" y="174652"/>
                      <a:pt x="619125" y="181002"/>
                    </a:cubicBezTo>
                    <a:cubicBezTo>
                      <a:pt x="612331" y="201385"/>
                      <a:pt x="607928" y="222946"/>
                      <a:pt x="590550" y="238152"/>
                    </a:cubicBezTo>
                    <a:cubicBezTo>
                      <a:pt x="573320" y="253229"/>
                      <a:pt x="533400" y="276252"/>
                      <a:pt x="533400" y="276252"/>
                    </a:cubicBezTo>
                    <a:cubicBezTo>
                      <a:pt x="525013" y="301413"/>
                      <a:pt x="510339" y="353789"/>
                      <a:pt x="485775" y="361977"/>
                    </a:cubicBezTo>
                    <a:lnTo>
                      <a:pt x="457200" y="371502"/>
                    </a:lnTo>
                    <a:cubicBezTo>
                      <a:pt x="447769" y="399796"/>
                      <a:pt x="441741" y="434586"/>
                      <a:pt x="419100" y="457227"/>
                    </a:cubicBezTo>
                    <a:cubicBezTo>
                      <a:pt x="411005" y="465322"/>
                      <a:pt x="400050" y="469927"/>
                      <a:pt x="390525" y="476277"/>
                    </a:cubicBezTo>
                    <a:cubicBezTo>
                      <a:pt x="384175" y="485802"/>
                      <a:pt x="376595" y="494613"/>
                      <a:pt x="371475" y="504852"/>
                    </a:cubicBezTo>
                    <a:cubicBezTo>
                      <a:pt x="349996" y="547810"/>
                      <a:pt x="377022" y="521056"/>
                      <a:pt x="342900" y="562002"/>
                    </a:cubicBezTo>
                    <a:cubicBezTo>
                      <a:pt x="321128" y="588128"/>
                      <a:pt x="298534" y="605003"/>
                      <a:pt x="266700" y="619152"/>
                    </a:cubicBezTo>
                    <a:cubicBezTo>
                      <a:pt x="254737" y="624469"/>
                      <a:pt x="241187" y="625081"/>
                      <a:pt x="228600" y="628677"/>
                    </a:cubicBezTo>
                    <a:cubicBezTo>
                      <a:pt x="218946" y="631435"/>
                      <a:pt x="209550" y="635027"/>
                      <a:pt x="200025" y="638202"/>
                    </a:cubicBezTo>
                    <a:cubicBezTo>
                      <a:pt x="173611" y="717444"/>
                      <a:pt x="213810" y="591168"/>
                      <a:pt x="180975" y="733452"/>
                    </a:cubicBezTo>
                    <a:cubicBezTo>
                      <a:pt x="176460" y="753018"/>
                      <a:pt x="165863" y="770911"/>
                      <a:pt x="161925" y="790602"/>
                    </a:cubicBezTo>
                    <a:cubicBezTo>
                      <a:pt x="158750" y="806477"/>
                      <a:pt x="156327" y="822521"/>
                      <a:pt x="152400" y="838227"/>
                    </a:cubicBezTo>
                    <a:cubicBezTo>
                      <a:pt x="149965" y="847967"/>
                      <a:pt x="145310" y="857062"/>
                      <a:pt x="142875" y="866802"/>
                    </a:cubicBezTo>
                    <a:cubicBezTo>
                      <a:pt x="138948" y="882508"/>
                      <a:pt x="137610" y="898808"/>
                      <a:pt x="133350" y="914427"/>
                    </a:cubicBezTo>
                    <a:cubicBezTo>
                      <a:pt x="128066" y="933800"/>
                      <a:pt x="120650" y="952527"/>
                      <a:pt x="114300" y="971577"/>
                    </a:cubicBezTo>
                    <a:cubicBezTo>
                      <a:pt x="111125" y="981102"/>
                      <a:pt x="106744" y="990307"/>
                      <a:pt x="104775" y="1000152"/>
                    </a:cubicBezTo>
                    <a:cubicBezTo>
                      <a:pt x="102027" y="1013891"/>
                      <a:pt x="83412" y="1127447"/>
                      <a:pt x="66675" y="1152552"/>
                    </a:cubicBezTo>
                    <a:cubicBezTo>
                      <a:pt x="60325" y="1162077"/>
                      <a:pt x="52745" y="1170888"/>
                      <a:pt x="47625" y="1181127"/>
                    </a:cubicBezTo>
                    <a:cubicBezTo>
                      <a:pt x="8190" y="1259997"/>
                      <a:pt x="73645" y="1156385"/>
                      <a:pt x="19050" y="1238277"/>
                    </a:cubicBezTo>
                    <a:cubicBezTo>
                      <a:pt x="15875" y="1422427"/>
                      <a:pt x="15560" y="1606649"/>
                      <a:pt x="9525" y="1790727"/>
                    </a:cubicBezTo>
                    <a:cubicBezTo>
                      <a:pt x="9196" y="1800762"/>
                      <a:pt x="0" y="1809262"/>
                      <a:pt x="0" y="1819302"/>
                    </a:cubicBezTo>
                    <a:cubicBezTo>
                      <a:pt x="0" y="1857534"/>
                      <a:pt x="3240" y="1895890"/>
                      <a:pt x="9525" y="1933602"/>
                    </a:cubicBezTo>
                    <a:cubicBezTo>
                      <a:pt x="12826" y="1953409"/>
                      <a:pt x="23705" y="1971271"/>
                      <a:pt x="28575" y="1990752"/>
                    </a:cubicBezTo>
                    <a:cubicBezTo>
                      <a:pt x="31750" y="2003452"/>
                      <a:pt x="35758" y="2015972"/>
                      <a:pt x="38100" y="2028852"/>
                    </a:cubicBezTo>
                    <a:cubicBezTo>
                      <a:pt x="42116" y="2050941"/>
                      <a:pt x="43609" y="2073438"/>
                      <a:pt x="47625" y="2095527"/>
                    </a:cubicBezTo>
                    <a:cubicBezTo>
                      <a:pt x="49967" y="2108407"/>
                      <a:pt x="54583" y="2120790"/>
                      <a:pt x="57150" y="2133627"/>
                    </a:cubicBezTo>
                    <a:cubicBezTo>
                      <a:pt x="60938" y="2152565"/>
                      <a:pt x="63500" y="2171727"/>
                      <a:pt x="66675" y="2190777"/>
                    </a:cubicBezTo>
                    <a:cubicBezTo>
                      <a:pt x="67549" y="2204758"/>
                      <a:pt x="61934" y="2324171"/>
                      <a:pt x="85725" y="2371752"/>
                    </a:cubicBezTo>
                    <a:cubicBezTo>
                      <a:pt x="90845" y="2381991"/>
                      <a:pt x="96680" y="2392232"/>
                      <a:pt x="104775" y="2400327"/>
                    </a:cubicBezTo>
                    <a:cubicBezTo>
                      <a:pt x="112870" y="2408422"/>
                      <a:pt x="123825" y="2413027"/>
                      <a:pt x="133350" y="2419377"/>
                    </a:cubicBezTo>
                    <a:cubicBezTo>
                      <a:pt x="139700" y="2438427"/>
                      <a:pt x="149099" y="2456720"/>
                      <a:pt x="152400" y="2476527"/>
                    </a:cubicBezTo>
                    <a:cubicBezTo>
                      <a:pt x="158750" y="2514627"/>
                      <a:pt x="159236" y="2554184"/>
                      <a:pt x="171450" y="2590827"/>
                    </a:cubicBezTo>
                    <a:cubicBezTo>
                      <a:pt x="174625" y="2600352"/>
                      <a:pt x="176099" y="2610625"/>
                      <a:pt x="180975" y="2619402"/>
                    </a:cubicBezTo>
                    <a:cubicBezTo>
                      <a:pt x="192094" y="2639416"/>
                      <a:pt x="206375" y="2657502"/>
                      <a:pt x="219075" y="2676552"/>
                    </a:cubicBezTo>
                    <a:cubicBezTo>
                      <a:pt x="225425" y="2686077"/>
                      <a:pt x="228600" y="2698777"/>
                      <a:pt x="238125" y="2705127"/>
                    </a:cubicBezTo>
                    <a:cubicBezTo>
                      <a:pt x="283460" y="2735350"/>
                      <a:pt x="248884" y="2716927"/>
                      <a:pt x="304800" y="2733702"/>
                    </a:cubicBezTo>
                    <a:cubicBezTo>
                      <a:pt x="324034" y="2739472"/>
                      <a:pt x="342900" y="2746402"/>
                      <a:pt x="361950" y="2752752"/>
                    </a:cubicBezTo>
                    <a:cubicBezTo>
                      <a:pt x="371475" y="2755927"/>
                      <a:pt x="380621" y="2760626"/>
                      <a:pt x="390525" y="2762277"/>
                    </a:cubicBezTo>
                    <a:cubicBezTo>
                      <a:pt x="438748" y="2770314"/>
                      <a:pt x="497250" y="2779433"/>
                      <a:pt x="542925" y="2790852"/>
                    </a:cubicBezTo>
                    <a:lnTo>
                      <a:pt x="581025" y="2800377"/>
                    </a:lnTo>
                    <a:cubicBezTo>
                      <a:pt x="708025" y="2797202"/>
                      <a:pt x="835123" y="2796754"/>
                      <a:pt x="962025" y="2790852"/>
                    </a:cubicBezTo>
                    <a:cubicBezTo>
                      <a:pt x="972054" y="2790386"/>
                      <a:pt x="980581" y="2781973"/>
                      <a:pt x="990600" y="2781327"/>
                    </a:cubicBezTo>
                    <a:cubicBezTo>
                      <a:pt x="1079372" y="2775600"/>
                      <a:pt x="1168400" y="2774977"/>
                      <a:pt x="1257300" y="2771802"/>
                    </a:cubicBezTo>
                    <a:lnTo>
                      <a:pt x="1314450" y="2752752"/>
                    </a:lnTo>
                    <a:cubicBezTo>
                      <a:pt x="1323975" y="2749577"/>
                      <a:pt x="1333121" y="2744878"/>
                      <a:pt x="1343025" y="2743227"/>
                    </a:cubicBezTo>
                    <a:cubicBezTo>
                      <a:pt x="1368501" y="2738981"/>
                      <a:pt x="1421175" y="2730833"/>
                      <a:pt x="1447800" y="2724177"/>
                    </a:cubicBezTo>
                    <a:cubicBezTo>
                      <a:pt x="1457540" y="2721742"/>
                      <a:pt x="1466721" y="2717410"/>
                      <a:pt x="1476375" y="2714652"/>
                    </a:cubicBezTo>
                    <a:cubicBezTo>
                      <a:pt x="1490617" y="2710583"/>
                      <a:pt x="1527825" y="2703215"/>
                      <a:pt x="1543050" y="2695602"/>
                    </a:cubicBezTo>
                    <a:cubicBezTo>
                      <a:pt x="1553289" y="2690482"/>
                      <a:pt x="1562100" y="2682902"/>
                      <a:pt x="1571625" y="2676552"/>
                    </a:cubicBezTo>
                    <a:cubicBezTo>
                      <a:pt x="1574677" y="2664345"/>
                      <a:pt x="1583843" y="2623542"/>
                      <a:pt x="1590675" y="2609877"/>
                    </a:cubicBezTo>
                    <a:cubicBezTo>
                      <a:pt x="1595795" y="2599638"/>
                      <a:pt x="1605076" y="2591763"/>
                      <a:pt x="1609725" y="2581302"/>
                    </a:cubicBezTo>
                    <a:cubicBezTo>
                      <a:pt x="1617880" y="2562952"/>
                      <a:pt x="1622425" y="2543202"/>
                      <a:pt x="1628775" y="2524152"/>
                    </a:cubicBezTo>
                    <a:cubicBezTo>
                      <a:pt x="1631950" y="2514627"/>
                      <a:pt x="1629946" y="2501146"/>
                      <a:pt x="1638300" y="2495577"/>
                    </a:cubicBezTo>
                    <a:lnTo>
                      <a:pt x="1666875" y="2476527"/>
                    </a:lnTo>
                    <a:cubicBezTo>
                      <a:pt x="1670050" y="2463827"/>
                      <a:pt x="1671243" y="2450459"/>
                      <a:pt x="1676400" y="2438427"/>
                    </a:cubicBezTo>
                    <a:cubicBezTo>
                      <a:pt x="1680909" y="2427905"/>
                      <a:pt x="1690330" y="2420091"/>
                      <a:pt x="1695450" y="2409852"/>
                    </a:cubicBezTo>
                    <a:cubicBezTo>
                      <a:pt x="1699940" y="2400872"/>
                      <a:pt x="1701800" y="2390802"/>
                      <a:pt x="1704975" y="2381277"/>
                    </a:cubicBezTo>
                    <a:cubicBezTo>
                      <a:pt x="1706389" y="2371376"/>
                      <a:pt x="1717597" y="2284119"/>
                      <a:pt x="1724025" y="2266977"/>
                    </a:cubicBezTo>
                    <a:cubicBezTo>
                      <a:pt x="1728045" y="2256258"/>
                      <a:pt x="1737955" y="2248641"/>
                      <a:pt x="1743075" y="2238402"/>
                    </a:cubicBezTo>
                    <a:cubicBezTo>
                      <a:pt x="1747565" y="2229422"/>
                      <a:pt x="1748110" y="2218807"/>
                      <a:pt x="1752600" y="2209827"/>
                    </a:cubicBezTo>
                    <a:cubicBezTo>
                      <a:pt x="1757720" y="2199588"/>
                      <a:pt x="1767001" y="2191713"/>
                      <a:pt x="1771650" y="2181252"/>
                    </a:cubicBezTo>
                    <a:cubicBezTo>
                      <a:pt x="1779805" y="2162902"/>
                      <a:pt x="1790700" y="2124102"/>
                      <a:pt x="1790700" y="2124102"/>
                    </a:cubicBezTo>
                    <a:cubicBezTo>
                      <a:pt x="1793875" y="2047902"/>
                      <a:pt x="1795152" y="1971599"/>
                      <a:pt x="1800225" y="1895502"/>
                    </a:cubicBezTo>
                    <a:cubicBezTo>
                      <a:pt x="1804149" y="1836635"/>
                      <a:pt x="1810321" y="1849499"/>
                      <a:pt x="1819275" y="1800252"/>
                    </a:cubicBezTo>
                    <a:cubicBezTo>
                      <a:pt x="1823291" y="1778163"/>
                      <a:pt x="1825625" y="1755802"/>
                      <a:pt x="1828800" y="1733577"/>
                    </a:cubicBezTo>
                    <a:cubicBezTo>
                      <a:pt x="1775762" y="1627502"/>
                      <a:pt x="1839131" y="1761127"/>
                      <a:pt x="1800225" y="1657377"/>
                    </a:cubicBezTo>
                    <a:cubicBezTo>
                      <a:pt x="1795239" y="1644082"/>
                      <a:pt x="1787525" y="1631977"/>
                      <a:pt x="1781175" y="1619277"/>
                    </a:cubicBezTo>
                    <a:cubicBezTo>
                      <a:pt x="1784350" y="1555777"/>
                      <a:pt x="1785192" y="1492117"/>
                      <a:pt x="1790700" y="1428777"/>
                    </a:cubicBezTo>
                    <a:cubicBezTo>
                      <a:pt x="1791570" y="1418775"/>
                      <a:pt x="1800225" y="1410242"/>
                      <a:pt x="1800225" y="1400202"/>
                    </a:cubicBezTo>
                    <a:cubicBezTo>
                      <a:pt x="1800225" y="1384338"/>
                      <a:pt x="1785591" y="1209831"/>
                      <a:pt x="1781175" y="1181127"/>
                    </a:cubicBezTo>
                    <a:cubicBezTo>
                      <a:pt x="1775045" y="1141281"/>
                      <a:pt x="1769221" y="1161375"/>
                      <a:pt x="1752600" y="1123977"/>
                    </a:cubicBezTo>
                    <a:cubicBezTo>
                      <a:pt x="1744445" y="1105627"/>
                      <a:pt x="1744689" y="1083535"/>
                      <a:pt x="1733550" y="1066827"/>
                    </a:cubicBezTo>
                    <a:cubicBezTo>
                      <a:pt x="1727200" y="1057302"/>
                      <a:pt x="1719149" y="1048713"/>
                      <a:pt x="1714500" y="1038252"/>
                    </a:cubicBezTo>
                    <a:cubicBezTo>
                      <a:pt x="1706345" y="1019902"/>
                      <a:pt x="1701800" y="1000152"/>
                      <a:pt x="1695450" y="981102"/>
                    </a:cubicBezTo>
                    <a:cubicBezTo>
                      <a:pt x="1692275" y="971577"/>
                      <a:pt x="1691494" y="960881"/>
                      <a:pt x="1685925" y="952527"/>
                    </a:cubicBezTo>
                    <a:cubicBezTo>
                      <a:pt x="1679575" y="943002"/>
                      <a:pt x="1671524" y="934413"/>
                      <a:pt x="1666875" y="923952"/>
                    </a:cubicBezTo>
                    <a:cubicBezTo>
                      <a:pt x="1658720" y="905602"/>
                      <a:pt x="1658964" y="883510"/>
                      <a:pt x="1647825" y="866802"/>
                    </a:cubicBezTo>
                    <a:cubicBezTo>
                      <a:pt x="1641475" y="857277"/>
                      <a:pt x="1633895" y="848466"/>
                      <a:pt x="1628775" y="838227"/>
                    </a:cubicBezTo>
                    <a:cubicBezTo>
                      <a:pt x="1624285" y="829247"/>
                      <a:pt x="1623740" y="818632"/>
                      <a:pt x="1619250" y="809652"/>
                    </a:cubicBezTo>
                    <a:cubicBezTo>
                      <a:pt x="1614130" y="799413"/>
                      <a:pt x="1604849" y="791538"/>
                      <a:pt x="1600200" y="781077"/>
                    </a:cubicBezTo>
                    <a:cubicBezTo>
                      <a:pt x="1592045" y="762727"/>
                      <a:pt x="1592289" y="740635"/>
                      <a:pt x="1581150" y="723927"/>
                    </a:cubicBezTo>
                    <a:cubicBezTo>
                      <a:pt x="1574800" y="714402"/>
                      <a:pt x="1567220" y="705591"/>
                      <a:pt x="1562100" y="695352"/>
                    </a:cubicBezTo>
                    <a:cubicBezTo>
                      <a:pt x="1557610" y="686372"/>
                      <a:pt x="1558847" y="674617"/>
                      <a:pt x="1552575" y="666777"/>
                    </a:cubicBezTo>
                    <a:cubicBezTo>
                      <a:pt x="1545424" y="657838"/>
                      <a:pt x="1533525" y="654077"/>
                      <a:pt x="1524000" y="647727"/>
                    </a:cubicBezTo>
                    <a:cubicBezTo>
                      <a:pt x="1517650" y="628677"/>
                      <a:pt x="1516089" y="607285"/>
                      <a:pt x="1504950" y="590577"/>
                    </a:cubicBezTo>
                    <a:cubicBezTo>
                      <a:pt x="1498600" y="581052"/>
                      <a:pt x="1492633" y="571260"/>
                      <a:pt x="1485900" y="562002"/>
                    </a:cubicBezTo>
                    <a:cubicBezTo>
                      <a:pt x="1467226" y="536325"/>
                      <a:pt x="1446362" y="512220"/>
                      <a:pt x="1428750" y="485802"/>
                    </a:cubicBezTo>
                    <a:cubicBezTo>
                      <a:pt x="1422400" y="476277"/>
                      <a:pt x="1414820" y="467466"/>
                      <a:pt x="1409700" y="457227"/>
                    </a:cubicBezTo>
                    <a:cubicBezTo>
                      <a:pt x="1405210" y="448247"/>
                      <a:pt x="1405051" y="437429"/>
                      <a:pt x="1400175" y="428652"/>
                    </a:cubicBezTo>
                    <a:cubicBezTo>
                      <a:pt x="1389056" y="408638"/>
                      <a:pt x="1374775" y="390552"/>
                      <a:pt x="1362075" y="371502"/>
                    </a:cubicBezTo>
                    <a:cubicBezTo>
                      <a:pt x="1355725" y="361977"/>
                      <a:pt x="1353885" y="346547"/>
                      <a:pt x="1343025" y="342927"/>
                    </a:cubicBezTo>
                    <a:lnTo>
                      <a:pt x="1314450" y="333402"/>
                    </a:lnTo>
                    <a:cubicBezTo>
                      <a:pt x="1308100" y="323877"/>
                      <a:pt x="1303495" y="312922"/>
                      <a:pt x="1295400" y="304827"/>
                    </a:cubicBezTo>
                    <a:cubicBezTo>
                      <a:pt x="1287305" y="296732"/>
                      <a:pt x="1273976" y="294716"/>
                      <a:pt x="1266825" y="285777"/>
                    </a:cubicBezTo>
                    <a:cubicBezTo>
                      <a:pt x="1260553" y="277937"/>
                      <a:pt x="1261790" y="266182"/>
                      <a:pt x="1257300" y="257202"/>
                    </a:cubicBezTo>
                    <a:cubicBezTo>
                      <a:pt x="1252180" y="246963"/>
                      <a:pt x="1245579" y="237421"/>
                      <a:pt x="1238250" y="228627"/>
                    </a:cubicBezTo>
                    <a:cubicBezTo>
                      <a:pt x="1223203" y="210571"/>
                      <a:pt x="1202507" y="191706"/>
                      <a:pt x="1181100" y="181002"/>
                    </a:cubicBezTo>
                    <a:cubicBezTo>
                      <a:pt x="1172120" y="176512"/>
                      <a:pt x="1162050" y="174652"/>
                      <a:pt x="1152525" y="171477"/>
                    </a:cubicBezTo>
                    <a:cubicBezTo>
                      <a:pt x="1146175" y="161952"/>
                      <a:pt x="1142414" y="150053"/>
                      <a:pt x="1133475" y="142902"/>
                    </a:cubicBezTo>
                    <a:cubicBezTo>
                      <a:pt x="1125635" y="136630"/>
                      <a:pt x="1113880" y="137867"/>
                      <a:pt x="1104900" y="133377"/>
                    </a:cubicBezTo>
                    <a:cubicBezTo>
                      <a:pt x="1094661" y="128257"/>
                      <a:pt x="1085850" y="120677"/>
                      <a:pt x="1076325" y="114327"/>
                    </a:cubicBezTo>
                    <a:cubicBezTo>
                      <a:pt x="1073150" y="104802"/>
                      <a:pt x="1074970" y="91588"/>
                      <a:pt x="1066800" y="85752"/>
                    </a:cubicBezTo>
                    <a:cubicBezTo>
                      <a:pt x="1050460" y="74080"/>
                      <a:pt x="1009650" y="66702"/>
                      <a:pt x="1009650" y="66702"/>
                    </a:cubicBezTo>
                    <a:cubicBezTo>
                      <a:pt x="968345" y="4745"/>
                      <a:pt x="991442" y="11625"/>
                      <a:pt x="933450" y="27"/>
                    </a:cubicBezTo>
                    <a:cubicBezTo>
                      <a:pt x="930337" y="-596"/>
                      <a:pt x="912812" y="9552"/>
                      <a:pt x="885825" y="19077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433093C-A4EF-4B53-A27E-EC99A26D7A13}"/>
                  </a:ext>
                </a:extLst>
              </p:cNvPr>
              <p:cNvGrpSpPr/>
              <p:nvPr/>
            </p:nvGrpSpPr>
            <p:grpSpPr>
              <a:xfrm>
                <a:off x="1583496" y="637492"/>
                <a:ext cx="10243721" cy="5648999"/>
                <a:chOff x="164131" y="264391"/>
                <a:chExt cx="12693380" cy="6479300"/>
              </a:xfrm>
            </p:grpSpPr>
            <p:sp>
              <p:nvSpPr>
                <p:cNvPr id="2" name="Isosceles Triangle 1">
                  <a:extLst>
                    <a:ext uri="{FF2B5EF4-FFF2-40B4-BE49-F238E27FC236}">
                      <a16:creationId xmlns:a16="http://schemas.microsoft.com/office/drawing/2014/main" id="{E1C2BBF1-75F3-45C0-B876-26ED3332F5F7}"/>
                    </a:ext>
                  </a:extLst>
                </p:cNvPr>
                <p:cNvSpPr/>
                <p:nvPr/>
              </p:nvSpPr>
              <p:spPr>
                <a:xfrm>
                  <a:off x="2897384" y="1028699"/>
                  <a:ext cx="6529387" cy="4972050"/>
                </a:xfrm>
                <a:prstGeom prst="triangle">
                  <a:avLst/>
                </a:prstGeom>
                <a:noFill/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" name="Oval 2">
                  <a:extLst>
                    <a:ext uri="{FF2B5EF4-FFF2-40B4-BE49-F238E27FC236}">
                      <a16:creationId xmlns:a16="http://schemas.microsoft.com/office/drawing/2014/main" id="{ED731632-AE21-4984-8C7E-262961FEC3D4}"/>
                    </a:ext>
                  </a:extLst>
                </p:cNvPr>
                <p:cNvSpPr/>
                <p:nvPr/>
              </p:nvSpPr>
              <p:spPr>
                <a:xfrm>
                  <a:off x="3573283" y="919432"/>
                  <a:ext cx="5046140" cy="4683781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" name="Oval 3">
                  <a:extLst>
                    <a:ext uri="{FF2B5EF4-FFF2-40B4-BE49-F238E27FC236}">
                      <a16:creationId xmlns:a16="http://schemas.microsoft.com/office/drawing/2014/main" id="{F2E218E2-B3DB-48D7-8138-CBBF6DC627A0}"/>
                    </a:ext>
                  </a:extLst>
                </p:cNvPr>
                <p:cNvSpPr/>
                <p:nvPr/>
              </p:nvSpPr>
              <p:spPr>
                <a:xfrm>
                  <a:off x="5077845" y="1909388"/>
                  <a:ext cx="5210210" cy="4834303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" name="Oval 4">
                  <a:extLst>
                    <a:ext uri="{FF2B5EF4-FFF2-40B4-BE49-F238E27FC236}">
                      <a16:creationId xmlns:a16="http://schemas.microsoft.com/office/drawing/2014/main" id="{C3CE1A4A-0392-474A-8906-EAA114F2576F}"/>
                    </a:ext>
                  </a:extLst>
                </p:cNvPr>
                <p:cNvSpPr/>
                <p:nvPr/>
              </p:nvSpPr>
              <p:spPr>
                <a:xfrm>
                  <a:off x="1991693" y="1909388"/>
                  <a:ext cx="5342842" cy="4834303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079AC44A-258A-4764-98CD-5E47221956BB}"/>
                    </a:ext>
                  </a:extLst>
                </p:cNvPr>
                <p:cNvSpPr txBox="1"/>
                <p:nvPr/>
              </p:nvSpPr>
              <p:spPr>
                <a:xfrm>
                  <a:off x="8085487" y="5286307"/>
                  <a:ext cx="4772024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Conducive Environment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773FEED-2527-41B2-895D-96D9081B0194}"/>
                    </a:ext>
                  </a:extLst>
                </p:cNvPr>
                <p:cNvSpPr txBox="1"/>
                <p:nvPr/>
              </p:nvSpPr>
              <p:spPr>
                <a:xfrm>
                  <a:off x="3573283" y="264391"/>
                  <a:ext cx="3495374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Susceptible Host</a:t>
                  </a: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99C0A277-CB14-436E-9518-40FB4611A830}"/>
                    </a:ext>
                  </a:extLst>
                </p:cNvPr>
                <p:cNvSpPr txBox="1"/>
                <p:nvPr/>
              </p:nvSpPr>
              <p:spPr>
                <a:xfrm>
                  <a:off x="164131" y="5221972"/>
                  <a:ext cx="3649558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Virulent Pathogen</a:t>
                  </a:r>
                </a:p>
              </p:txBody>
            </p:sp>
          </p:grp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26B51A9-A12F-4A4B-B93F-5B4EA55F7C84}"/>
                </a:ext>
              </a:extLst>
            </p:cNvPr>
            <p:cNvSpPr txBox="1"/>
            <p:nvPr/>
          </p:nvSpPr>
          <p:spPr>
            <a:xfrm>
              <a:off x="6256944" y="2356914"/>
              <a:ext cx="402012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DISEASE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6D473280-F7C9-499B-82AF-65FC321A104D}"/>
              </a:ext>
            </a:extLst>
          </p:cNvPr>
          <p:cNvSpPr txBox="1"/>
          <p:nvPr/>
        </p:nvSpPr>
        <p:spPr>
          <a:xfrm>
            <a:off x="1026695" y="-78533"/>
            <a:ext cx="10138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Plant Disease Triangle</a:t>
            </a:r>
          </a:p>
        </p:txBody>
      </p:sp>
    </p:spTree>
    <p:extLst>
      <p:ext uri="{BB962C8B-B14F-4D97-AF65-F5344CB8AC3E}">
        <p14:creationId xmlns:p14="http://schemas.microsoft.com/office/powerpoint/2010/main" val="26653077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10B71F-4A16-47AB-9472-1BF4804744C3}"/>
              </a:ext>
            </a:extLst>
          </p:cNvPr>
          <p:cNvSpPr txBox="1"/>
          <p:nvPr/>
        </p:nvSpPr>
        <p:spPr>
          <a:xfrm>
            <a:off x="1629727" y="1859339"/>
            <a:ext cx="893254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Does A Healthy Plant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Look Like!!</a:t>
            </a:r>
            <a:endParaRPr kumimoji="0" lang="en-US" sz="6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7604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07BBC2-2414-4ABD-9C07-8B1483EBA499}"/>
              </a:ext>
            </a:extLst>
          </p:cNvPr>
          <p:cNvSpPr/>
          <p:nvPr/>
        </p:nvSpPr>
        <p:spPr>
          <a:xfrm>
            <a:off x="926123" y="0"/>
            <a:ext cx="10339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solidFill>
                  <a:prstClr val="black"/>
                </a:solidFill>
              </a:rPr>
              <a:t>Breaking the Host Link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13C9C1-CDC3-4619-A3A8-FAD9A5B776C0}"/>
              </a:ext>
            </a:extLst>
          </p:cNvPr>
          <p:cNvSpPr txBox="1"/>
          <p:nvPr/>
        </p:nvSpPr>
        <p:spPr>
          <a:xfrm>
            <a:off x="697463" y="2076837"/>
            <a:ext cx="111736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Crop Rotation – Rotate crop families at least every other season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Fallow Ground – Allow the ground to remain fallow for a season</a:t>
            </a:r>
          </a:p>
        </p:txBody>
      </p:sp>
    </p:spTree>
    <p:extLst>
      <p:ext uri="{BB962C8B-B14F-4D97-AF65-F5344CB8AC3E}">
        <p14:creationId xmlns:p14="http://schemas.microsoft.com/office/powerpoint/2010/main" val="2446353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BCF31C8-4E02-4EA4-A145-B331068A46F8}"/>
              </a:ext>
            </a:extLst>
          </p:cNvPr>
          <p:cNvSpPr/>
          <p:nvPr/>
        </p:nvSpPr>
        <p:spPr>
          <a:xfrm>
            <a:off x="926123" y="0"/>
            <a:ext cx="10339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solidFill>
                  <a:prstClr val="black"/>
                </a:solidFill>
              </a:rPr>
              <a:t>Breaking the Host Link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8401807-16B2-4746-A20C-C53CC777665B}"/>
              </a:ext>
            </a:extLst>
          </p:cNvPr>
          <p:cNvSpPr/>
          <p:nvPr/>
        </p:nvSpPr>
        <p:spPr>
          <a:xfrm>
            <a:off x="1219199" y="2128863"/>
            <a:ext cx="9753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Grow Resistant Cultivars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Use Disease-Free Seed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Use Grafted Plants – Tomatoes, Eggplants, Peppers, Squash, Cucumbers, Melons </a:t>
            </a:r>
          </a:p>
        </p:txBody>
      </p:sp>
    </p:spTree>
    <p:extLst>
      <p:ext uri="{BB962C8B-B14F-4D97-AF65-F5344CB8AC3E}">
        <p14:creationId xmlns:p14="http://schemas.microsoft.com/office/powerpoint/2010/main" val="28524756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: Shape 70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Green vegetables , LSU AgCenter logo">
            <a:extLst>
              <a:ext uri="{FF2B5EF4-FFF2-40B4-BE49-F238E27FC236}">
                <a16:creationId xmlns:a16="http://schemas.microsoft.com/office/drawing/2014/main" id="{7C6A2C55-BF61-4D23-BF0B-B9976613AA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8" b="22066"/>
          <a:stretch/>
        </p:blipFill>
        <p:spPr bwMode="auto"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food, plate, drawing&#10;&#10;Description automatically generated">
            <a:extLst>
              <a:ext uri="{FF2B5EF4-FFF2-40B4-BE49-F238E27FC236}">
                <a16:creationId xmlns:a16="http://schemas.microsoft.com/office/drawing/2014/main" id="{0B62133A-B70D-4A0E-A6EA-D85F5E81F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33912"/>
            <a:ext cx="2590800" cy="176212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706FD581-6505-45F1-A26C-AA0DB0558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8512" y="3290471"/>
            <a:ext cx="4645250" cy="2090773"/>
          </a:xfrm>
        </p:spPr>
        <p:txBody>
          <a:bodyPr anchor="t">
            <a:normAutofit/>
          </a:bodyPr>
          <a:lstStyle/>
          <a:p>
            <a:pPr algn="l"/>
            <a:r>
              <a:rPr lang="en-US" sz="2000" dirty="0"/>
              <a:t>Please post all your questions and results to the message board that was emailed to you. </a:t>
            </a:r>
          </a:p>
          <a:p>
            <a:pPr algn="l"/>
            <a:endParaRPr lang="en-US" sz="2000" dirty="0"/>
          </a:p>
          <a:p>
            <a:pPr algn="l"/>
            <a:r>
              <a:rPr lang="en-US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https://www.facebook.com/groups/538153443545779/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7901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3F000C-AA0B-49E4-A53A-5F744A1807CB}"/>
              </a:ext>
            </a:extLst>
          </p:cNvPr>
          <p:cNvSpPr/>
          <p:nvPr/>
        </p:nvSpPr>
        <p:spPr>
          <a:xfrm>
            <a:off x="4575024" y="840696"/>
            <a:ext cx="6096000" cy="486287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000" dirty="0"/>
              <a:t>A garden requires patient labor and attention. Plants do not grow merely to satisfy ambitions or to fulfill good intentions. They thrive because someone expended effort on them. </a:t>
            </a:r>
          </a:p>
          <a:p>
            <a:r>
              <a:rPr lang="en-US" dirty="0"/>
              <a:t>― Liberty Hyde Bailey</a:t>
            </a:r>
            <a:r>
              <a:rPr lang="en-US" sz="1200" dirty="0"/>
              <a:t> (</a:t>
            </a:r>
            <a:r>
              <a:rPr lang="en-US" sz="1200" b="0" i="0" dirty="0">
                <a:solidFill>
                  <a:srgbClr val="222222"/>
                </a:solidFill>
                <a:effectLst/>
                <a:latin typeface="Roboto"/>
              </a:rPr>
              <a:t>American horticulturist and botanist who was cofounder of the American Society for Horticultural Science)</a:t>
            </a:r>
            <a:endParaRPr lang="en-US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DC9079-E8DE-4B7F-A7B7-A5D1A2DD3D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98" y="1529056"/>
            <a:ext cx="28479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11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B161C281-7D20-4BDC-834C-D7843B504604}"/>
              </a:ext>
            </a:extLst>
          </p:cNvPr>
          <p:cNvGrpSpPr/>
          <p:nvPr/>
        </p:nvGrpSpPr>
        <p:grpSpPr>
          <a:xfrm>
            <a:off x="1358907" y="752464"/>
            <a:ext cx="10243721" cy="5648999"/>
            <a:chOff x="1583496" y="637492"/>
            <a:chExt cx="10243721" cy="564899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AFDC805-3BD5-4358-AB2B-B150DB032FDD}"/>
                </a:ext>
              </a:extLst>
            </p:cNvPr>
            <p:cNvGrpSpPr/>
            <p:nvPr/>
          </p:nvGrpSpPr>
          <p:grpSpPr>
            <a:xfrm>
              <a:off x="1583496" y="637492"/>
              <a:ext cx="10243721" cy="5648999"/>
              <a:chOff x="1583496" y="637492"/>
              <a:chExt cx="10243721" cy="5648999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1C1B4D4-F049-438D-9C24-8F37FC50349B}"/>
                  </a:ext>
                </a:extLst>
              </p:cNvPr>
              <p:cNvSpPr/>
              <p:nvPr/>
            </p:nvSpPr>
            <p:spPr>
              <a:xfrm>
                <a:off x="5543550" y="2495523"/>
                <a:ext cx="1828800" cy="2800377"/>
              </a:xfrm>
              <a:custGeom>
                <a:avLst/>
                <a:gdLst>
                  <a:gd name="connsiteX0" fmla="*/ 885825 w 1828800"/>
                  <a:gd name="connsiteY0" fmla="*/ 19077 h 2800377"/>
                  <a:gd name="connsiteX1" fmla="*/ 771525 w 1828800"/>
                  <a:gd name="connsiteY1" fmla="*/ 57177 h 2800377"/>
                  <a:gd name="connsiteX2" fmla="*/ 714375 w 1828800"/>
                  <a:gd name="connsiteY2" fmla="*/ 95277 h 2800377"/>
                  <a:gd name="connsiteX3" fmla="*/ 666750 w 1828800"/>
                  <a:gd name="connsiteY3" fmla="*/ 133377 h 2800377"/>
                  <a:gd name="connsiteX4" fmla="*/ 647700 w 1828800"/>
                  <a:gd name="connsiteY4" fmla="*/ 161952 h 2800377"/>
                  <a:gd name="connsiteX5" fmla="*/ 619125 w 1828800"/>
                  <a:gd name="connsiteY5" fmla="*/ 181002 h 2800377"/>
                  <a:gd name="connsiteX6" fmla="*/ 590550 w 1828800"/>
                  <a:gd name="connsiteY6" fmla="*/ 238152 h 2800377"/>
                  <a:gd name="connsiteX7" fmla="*/ 533400 w 1828800"/>
                  <a:gd name="connsiteY7" fmla="*/ 276252 h 2800377"/>
                  <a:gd name="connsiteX8" fmla="*/ 485775 w 1828800"/>
                  <a:gd name="connsiteY8" fmla="*/ 361977 h 2800377"/>
                  <a:gd name="connsiteX9" fmla="*/ 457200 w 1828800"/>
                  <a:gd name="connsiteY9" fmla="*/ 371502 h 2800377"/>
                  <a:gd name="connsiteX10" fmla="*/ 419100 w 1828800"/>
                  <a:gd name="connsiteY10" fmla="*/ 457227 h 2800377"/>
                  <a:gd name="connsiteX11" fmla="*/ 390525 w 1828800"/>
                  <a:gd name="connsiteY11" fmla="*/ 476277 h 2800377"/>
                  <a:gd name="connsiteX12" fmla="*/ 371475 w 1828800"/>
                  <a:gd name="connsiteY12" fmla="*/ 504852 h 2800377"/>
                  <a:gd name="connsiteX13" fmla="*/ 342900 w 1828800"/>
                  <a:gd name="connsiteY13" fmla="*/ 562002 h 2800377"/>
                  <a:gd name="connsiteX14" fmla="*/ 266700 w 1828800"/>
                  <a:gd name="connsiteY14" fmla="*/ 619152 h 2800377"/>
                  <a:gd name="connsiteX15" fmla="*/ 228600 w 1828800"/>
                  <a:gd name="connsiteY15" fmla="*/ 628677 h 2800377"/>
                  <a:gd name="connsiteX16" fmla="*/ 200025 w 1828800"/>
                  <a:gd name="connsiteY16" fmla="*/ 638202 h 2800377"/>
                  <a:gd name="connsiteX17" fmla="*/ 180975 w 1828800"/>
                  <a:gd name="connsiteY17" fmla="*/ 733452 h 2800377"/>
                  <a:gd name="connsiteX18" fmla="*/ 161925 w 1828800"/>
                  <a:gd name="connsiteY18" fmla="*/ 790602 h 2800377"/>
                  <a:gd name="connsiteX19" fmla="*/ 152400 w 1828800"/>
                  <a:gd name="connsiteY19" fmla="*/ 838227 h 2800377"/>
                  <a:gd name="connsiteX20" fmla="*/ 142875 w 1828800"/>
                  <a:gd name="connsiteY20" fmla="*/ 866802 h 2800377"/>
                  <a:gd name="connsiteX21" fmla="*/ 133350 w 1828800"/>
                  <a:gd name="connsiteY21" fmla="*/ 914427 h 2800377"/>
                  <a:gd name="connsiteX22" fmla="*/ 114300 w 1828800"/>
                  <a:gd name="connsiteY22" fmla="*/ 971577 h 2800377"/>
                  <a:gd name="connsiteX23" fmla="*/ 104775 w 1828800"/>
                  <a:gd name="connsiteY23" fmla="*/ 1000152 h 2800377"/>
                  <a:gd name="connsiteX24" fmla="*/ 66675 w 1828800"/>
                  <a:gd name="connsiteY24" fmla="*/ 1152552 h 2800377"/>
                  <a:gd name="connsiteX25" fmla="*/ 47625 w 1828800"/>
                  <a:gd name="connsiteY25" fmla="*/ 1181127 h 2800377"/>
                  <a:gd name="connsiteX26" fmla="*/ 19050 w 1828800"/>
                  <a:gd name="connsiteY26" fmla="*/ 1238277 h 2800377"/>
                  <a:gd name="connsiteX27" fmla="*/ 9525 w 1828800"/>
                  <a:gd name="connsiteY27" fmla="*/ 1790727 h 2800377"/>
                  <a:gd name="connsiteX28" fmla="*/ 0 w 1828800"/>
                  <a:gd name="connsiteY28" fmla="*/ 1819302 h 2800377"/>
                  <a:gd name="connsiteX29" fmla="*/ 9525 w 1828800"/>
                  <a:gd name="connsiteY29" fmla="*/ 1933602 h 2800377"/>
                  <a:gd name="connsiteX30" fmla="*/ 28575 w 1828800"/>
                  <a:gd name="connsiteY30" fmla="*/ 1990752 h 2800377"/>
                  <a:gd name="connsiteX31" fmla="*/ 38100 w 1828800"/>
                  <a:gd name="connsiteY31" fmla="*/ 2028852 h 2800377"/>
                  <a:gd name="connsiteX32" fmla="*/ 47625 w 1828800"/>
                  <a:gd name="connsiteY32" fmla="*/ 2095527 h 2800377"/>
                  <a:gd name="connsiteX33" fmla="*/ 57150 w 1828800"/>
                  <a:gd name="connsiteY33" fmla="*/ 2133627 h 2800377"/>
                  <a:gd name="connsiteX34" fmla="*/ 66675 w 1828800"/>
                  <a:gd name="connsiteY34" fmla="*/ 2190777 h 2800377"/>
                  <a:gd name="connsiteX35" fmla="*/ 85725 w 1828800"/>
                  <a:gd name="connsiteY35" fmla="*/ 2371752 h 2800377"/>
                  <a:gd name="connsiteX36" fmla="*/ 104775 w 1828800"/>
                  <a:gd name="connsiteY36" fmla="*/ 2400327 h 2800377"/>
                  <a:gd name="connsiteX37" fmla="*/ 133350 w 1828800"/>
                  <a:gd name="connsiteY37" fmla="*/ 2419377 h 2800377"/>
                  <a:gd name="connsiteX38" fmla="*/ 152400 w 1828800"/>
                  <a:gd name="connsiteY38" fmla="*/ 2476527 h 2800377"/>
                  <a:gd name="connsiteX39" fmla="*/ 171450 w 1828800"/>
                  <a:gd name="connsiteY39" fmla="*/ 2590827 h 2800377"/>
                  <a:gd name="connsiteX40" fmla="*/ 180975 w 1828800"/>
                  <a:gd name="connsiteY40" fmla="*/ 2619402 h 2800377"/>
                  <a:gd name="connsiteX41" fmla="*/ 219075 w 1828800"/>
                  <a:gd name="connsiteY41" fmla="*/ 2676552 h 2800377"/>
                  <a:gd name="connsiteX42" fmla="*/ 238125 w 1828800"/>
                  <a:gd name="connsiteY42" fmla="*/ 2705127 h 2800377"/>
                  <a:gd name="connsiteX43" fmla="*/ 304800 w 1828800"/>
                  <a:gd name="connsiteY43" fmla="*/ 2733702 h 2800377"/>
                  <a:gd name="connsiteX44" fmla="*/ 361950 w 1828800"/>
                  <a:gd name="connsiteY44" fmla="*/ 2752752 h 2800377"/>
                  <a:gd name="connsiteX45" fmla="*/ 390525 w 1828800"/>
                  <a:gd name="connsiteY45" fmla="*/ 2762277 h 2800377"/>
                  <a:gd name="connsiteX46" fmla="*/ 542925 w 1828800"/>
                  <a:gd name="connsiteY46" fmla="*/ 2790852 h 2800377"/>
                  <a:gd name="connsiteX47" fmla="*/ 581025 w 1828800"/>
                  <a:gd name="connsiteY47" fmla="*/ 2800377 h 2800377"/>
                  <a:gd name="connsiteX48" fmla="*/ 962025 w 1828800"/>
                  <a:gd name="connsiteY48" fmla="*/ 2790852 h 2800377"/>
                  <a:gd name="connsiteX49" fmla="*/ 990600 w 1828800"/>
                  <a:gd name="connsiteY49" fmla="*/ 2781327 h 2800377"/>
                  <a:gd name="connsiteX50" fmla="*/ 1257300 w 1828800"/>
                  <a:gd name="connsiteY50" fmla="*/ 2771802 h 2800377"/>
                  <a:gd name="connsiteX51" fmla="*/ 1314450 w 1828800"/>
                  <a:gd name="connsiteY51" fmla="*/ 2752752 h 2800377"/>
                  <a:gd name="connsiteX52" fmla="*/ 1343025 w 1828800"/>
                  <a:gd name="connsiteY52" fmla="*/ 2743227 h 2800377"/>
                  <a:gd name="connsiteX53" fmla="*/ 1447800 w 1828800"/>
                  <a:gd name="connsiteY53" fmla="*/ 2724177 h 2800377"/>
                  <a:gd name="connsiteX54" fmla="*/ 1476375 w 1828800"/>
                  <a:gd name="connsiteY54" fmla="*/ 2714652 h 2800377"/>
                  <a:gd name="connsiteX55" fmla="*/ 1543050 w 1828800"/>
                  <a:gd name="connsiteY55" fmla="*/ 2695602 h 2800377"/>
                  <a:gd name="connsiteX56" fmla="*/ 1571625 w 1828800"/>
                  <a:gd name="connsiteY56" fmla="*/ 2676552 h 2800377"/>
                  <a:gd name="connsiteX57" fmla="*/ 1590675 w 1828800"/>
                  <a:gd name="connsiteY57" fmla="*/ 2609877 h 2800377"/>
                  <a:gd name="connsiteX58" fmla="*/ 1609725 w 1828800"/>
                  <a:gd name="connsiteY58" fmla="*/ 2581302 h 2800377"/>
                  <a:gd name="connsiteX59" fmla="*/ 1628775 w 1828800"/>
                  <a:gd name="connsiteY59" fmla="*/ 2524152 h 2800377"/>
                  <a:gd name="connsiteX60" fmla="*/ 1638300 w 1828800"/>
                  <a:gd name="connsiteY60" fmla="*/ 2495577 h 2800377"/>
                  <a:gd name="connsiteX61" fmla="*/ 1666875 w 1828800"/>
                  <a:gd name="connsiteY61" fmla="*/ 2476527 h 2800377"/>
                  <a:gd name="connsiteX62" fmla="*/ 1676400 w 1828800"/>
                  <a:gd name="connsiteY62" fmla="*/ 2438427 h 2800377"/>
                  <a:gd name="connsiteX63" fmla="*/ 1695450 w 1828800"/>
                  <a:gd name="connsiteY63" fmla="*/ 2409852 h 2800377"/>
                  <a:gd name="connsiteX64" fmla="*/ 1704975 w 1828800"/>
                  <a:gd name="connsiteY64" fmla="*/ 2381277 h 2800377"/>
                  <a:gd name="connsiteX65" fmla="*/ 1724025 w 1828800"/>
                  <a:gd name="connsiteY65" fmla="*/ 2266977 h 2800377"/>
                  <a:gd name="connsiteX66" fmla="*/ 1743075 w 1828800"/>
                  <a:gd name="connsiteY66" fmla="*/ 2238402 h 2800377"/>
                  <a:gd name="connsiteX67" fmla="*/ 1752600 w 1828800"/>
                  <a:gd name="connsiteY67" fmla="*/ 2209827 h 2800377"/>
                  <a:gd name="connsiteX68" fmla="*/ 1771650 w 1828800"/>
                  <a:gd name="connsiteY68" fmla="*/ 2181252 h 2800377"/>
                  <a:gd name="connsiteX69" fmla="*/ 1790700 w 1828800"/>
                  <a:gd name="connsiteY69" fmla="*/ 2124102 h 2800377"/>
                  <a:gd name="connsiteX70" fmla="*/ 1800225 w 1828800"/>
                  <a:gd name="connsiteY70" fmla="*/ 1895502 h 2800377"/>
                  <a:gd name="connsiteX71" fmla="*/ 1819275 w 1828800"/>
                  <a:gd name="connsiteY71" fmla="*/ 1800252 h 2800377"/>
                  <a:gd name="connsiteX72" fmla="*/ 1828800 w 1828800"/>
                  <a:gd name="connsiteY72" fmla="*/ 1733577 h 2800377"/>
                  <a:gd name="connsiteX73" fmla="*/ 1800225 w 1828800"/>
                  <a:gd name="connsiteY73" fmla="*/ 1657377 h 2800377"/>
                  <a:gd name="connsiteX74" fmla="*/ 1781175 w 1828800"/>
                  <a:gd name="connsiteY74" fmla="*/ 1619277 h 2800377"/>
                  <a:gd name="connsiteX75" fmla="*/ 1790700 w 1828800"/>
                  <a:gd name="connsiteY75" fmla="*/ 1428777 h 2800377"/>
                  <a:gd name="connsiteX76" fmla="*/ 1800225 w 1828800"/>
                  <a:gd name="connsiteY76" fmla="*/ 1400202 h 2800377"/>
                  <a:gd name="connsiteX77" fmla="*/ 1781175 w 1828800"/>
                  <a:gd name="connsiteY77" fmla="*/ 1181127 h 2800377"/>
                  <a:gd name="connsiteX78" fmla="*/ 1752600 w 1828800"/>
                  <a:gd name="connsiteY78" fmla="*/ 1123977 h 2800377"/>
                  <a:gd name="connsiteX79" fmla="*/ 1733550 w 1828800"/>
                  <a:gd name="connsiteY79" fmla="*/ 1066827 h 2800377"/>
                  <a:gd name="connsiteX80" fmla="*/ 1714500 w 1828800"/>
                  <a:gd name="connsiteY80" fmla="*/ 1038252 h 2800377"/>
                  <a:gd name="connsiteX81" fmla="*/ 1695450 w 1828800"/>
                  <a:gd name="connsiteY81" fmla="*/ 981102 h 2800377"/>
                  <a:gd name="connsiteX82" fmla="*/ 1685925 w 1828800"/>
                  <a:gd name="connsiteY82" fmla="*/ 952527 h 2800377"/>
                  <a:gd name="connsiteX83" fmla="*/ 1666875 w 1828800"/>
                  <a:gd name="connsiteY83" fmla="*/ 923952 h 2800377"/>
                  <a:gd name="connsiteX84" fmla="*/ 1647825 w 1828800"/>
                  <a:gd name="connsiteY84" fmla="*/ 866802 h 2800377"/>
                  <a:gd name="connsiteX85" fmla="*/ 1628775 w 1828800"/>
                  <a:gd name="connsiteY85" fmla="*/ 838227 h 2800377"/>
                  <a:gd name="connsiteX86" fmla="*/ 1619250 w 1828800"/>
                  <a:gd name="connsiteY86" fmla="*/ 809652 h 2800377"/>
                  <a:gd name="connsiteX87" fmla="*/ 1600200 w 1828800"/>
                  <a:gd name="connsiteY87" fmla="*/ 781077 h 2800377"/>
                  <a:gd name="connsiteX88" fmla="*/ 1581150 w 1828800"/>
                  <a:gd name="connsiteY88" fmla="*/ 723927 h 2800377"/>
                  <a:gd name="connsiteX89" fmla="*/ 1562100 w 1828800"/>
                  <a:gd name="connsiteY89" fmla="*/ 695352 h 2800377"/>
                  <a:gd name="connsiteX90" fmla="*/ 1552575 w 1828800"/>
                  <a:gd name="connsiteY90" fmla="*/ 666777 h 2800377"/>
                  <a:gd name="connsiteX91" fmla="*/ 1524000 w 1828800"/>
                  <a:gd name="connsiteY91" fmla="*/ 647727 h 2800377"/>
                  <a:gd name="connsiteX92" fmla="*/ 1504950 w 1828800"/>
                  <a:gd name="connsiteY92" fmla="*/ 590577 h 2800377"/>
                  <a:gd name="connsiteX93" fmla="*/ 1485900 w 1828800"/>
                  <a:gd name="connsiteY93" fmla="*/ 562002 h 2800377"/>
                  <a:gd name="connsiteX94" fmla="*/ 1428750 w 1828800"/>
                  <a:gd name="connsiteY94" fmla="*/ 485802 h 2800377"/>
                  <a:gd name="connsiteX95" fmla="*/ 1409700 w 1828800"/>
                  <a:gd name="connsiteY95" fmla="*/ 457227 h 2800377"/>
                  <a:gd name="connsiteX96" fmla="*/ 1400175 w 1828800"/>
                  <a:gd name="connsiteY96" fmla="*/ 428652 h 2800377"/>
                  <a:gd name="connsiteX97" fmla="*/ 1362075 w 1828800"/>
                  <a:gd name="connsiteY97" fmla="*/ 371502 h 2800377"/>
                  <a:gd name="connsiteX98" fmla="*/ 1343025 w 1828800"/>
                  <a:gd name="connsiteY98" fmla="*/ 342927 h 2800377"/>
                  <a:gd name="connsiteX99" fmla="*/ 1314450 w 1828800"/>
                  <a:gd name="connsiteY99" fmla="*/ 333402 h 2800377"/>
                  <a:gd name="connsiteX100" fmla="*/ 1295400 w 1828800"/>
                  <a:gd name="connsiteY100" fmla="*/ 304827 h 2800377"/>
                  <a:gd name="connsiteX101" fmla="*/ 1266825 w 1828800"/>
                  <a:gd name="connsiteY101" fmla="*/ 285777 h 2800377"/>
                  <a:gd name="connsiteX102" fmla="*/ 1257300 w 1828800"/>
                  <a:gd name="connsiteY102" fmla="*/ 257202 h 2800377"/>
                  <a:gd name="connsiteX103" fmla="*/ 1238250 w 1828800"/>
                  <a:gd name="connsiteY103" fmla="*/ 228627 h 2800377"/>
                  <a:gd name="connsiteX104" fmla="*/ 1181100 w 1828800"/>
                  <a:gd name="connsiteY104" fmla="*/ 181002 h 2800377"/>
                  <a:gd name="connsiteX105" fmla="*/ 1152525 w 1828800"/>
                  <a:gd name="connsiteY105" fmla="*/ 171477 h 2800377"/>
                  <a:gd name="connsiteX106" fmla="*/ 1133475 w 1828800"/>
                  <a:gd name="connsiteY106" fmla="*/ 142902 h 2800377"/>
                  <a:gd name="connsiteX107" fmla="*/ 1104900 w 1828800"/>
                  <a:gd name="connsiteY107" fmla="*/ 133377 h 2800377"/>
                  <a:gd name="connsiteX108" fmla="*/ 1076325 w 1828800"/>
                  <a:gd name="connsiteY108" fmla="*/ 114327 h 2800377"/>
                  <a:gd name="connsiteX109" fmla="*/ 1066800 w 1828800"/>
                  <a:gd name="connsiteY109" fmla="*/ 85752 h 2800377"/>
                  <a:gd name="connsiteX110" fmla="*/ 1009650 w 1828800"/>
                  <a:gd name="connsiteY110" fmla="*/ 66702 h 2800377"/>
                  <a:gd name="connsiteX111" fmla="*/ 933450 w 1828800"/>
                  <a:gd name="connsiteY111" fmla="*/ 27 h 2800377"/>
                  <a:gd name="connsiteX112" fmla="*/ 885825 w 1828800"/>
                  <a:gd name="connsiteY112" fmla="*/ 19077 h 280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1828800" h="2800377">
                    <a:moveTo>
                      <a:pt x="885825" y="19077"/>
                    </a:moveTo>
                    <a:cubicBezTo>
                      <a:pt x="858838" y="28602"/>
                      <a:pt x="808225" y="40866"/>
                      <a:pt x="771525" y="57177"/>
                    </a:cubicBezTo>
                    <a:cubicBezTo>
                      <a:pt x="750603" y="66476"/>
                      <a:pt x="714375" y="95277"/>
                      <a:pt x="714375" y="95277"/>
                    </a:cubicBezTo>
                    <a:cubicBezTo>
                      <a:pt x="659780" y="177169"/>
                      <a:pt x="732475" y="80797"/>
                      <a:pt x="666750" y="133377"/>
                    </a:cubicBezTo>
                    <a:cubicBezTo>
                      <a:pt x="657811" y="140528"/>
                      <a:pt x="655795" y="153857"/>
                      <a:pt x="647700" y="161952"/>
                    </a:cubicBezTo>
                    <a:cubicBezTo>
                      <a:pt x="639605" y="170047"/>
                      <a:pt x="628650" y="174652"/>
                      <a:pt x="619125" y="181002"/>
                    </a:cubicBezTo>
                    <a:cubicBezTo>
                      <a:pt x="612331" y="201385"/>
                      <a:pt x="607928" y="222946"/>
                      <a:pt x="590550" y="238152"/>
                    </a:cubicBezTo>
                    <a:cubicBezTo>
                      <a:pt x="573320" y="253229"/>
                      <a:pt x="533400" y="276252"/>
                      <a:pt x="533400" y="276252"/>
                    </a:cubicBezTo>
                    <a:cubicBezTo>
                      <a:pt x="525013" y="301413"/>
                      <a:pt x="510339" y="353789"/>
                      <a:pt x="485775" y="361977"/>
                    </a:cubicBezTo>
                    <a:lnTo>
                      <a:pt x="457200" y="371502"/>
                    </a:lnTo>
                    <a:cubicBezTo>
                      <a:pt x="447769" y="399796"/>
                      <a:pt x="441741" y="434586"/>
                      <a:pt x="419100" y="457227"/>
                    </a:cubicBezTo>
                    <a:cubicBezTo>
                      <a:pt x="411005" y="465322"/>
                      <a:pt x="400050" y="469927"/>
                      <a:pt x="390525" y="476277"/>
                    </a:cubicBezTo>
                    <a:cubicBezTo>
                      <a:pt x="384175" y="485802"/>
                      <a:pt x="376595" y="494613"/>
                      <a:pt x="371475" y="504852"/>
                    </a:cubicBezTo>
                    <a:cubicBezTo>
                      <a:pt x="349996" y="547810"/>
                      <a:pt x="377022" y="521056"/>
                      <a:pt x="342900" y="562002"/>
                    </a:cubicBezTo>
                    <a:cubicBezTo>
                      <a:pt x="321128" y="588128"/>
                      <a:pt x="298534" y="605003"/>
                      <a:pt x="266700" y="619152"/>
                    </a:cubicBezTo>
                    <a:cubicBezTo>
                      <a:pt x="254737" y="624469"/>
                      <a:pt x="241187" y="625081"/>
                      <a:pt x="228600" y="628677"/>
                    </a:cubicBezTo>
                    <a:cubicBezTo>
                      <a:pt x="218946" y="631435"/>
                      <a:pt x="209550" y="635027"/>
                      <a:pt x="200025" y="638202"/>
                    </a:cubicBezTo>
                    <a:cubicBezTo>
                      <a:pt x="173611" y="717444"/>
                      <a:pt x="213810" y="591168"/>
                      <a:pt x="180975" y="733452"/>
                    </a:cubicBezTo>
                    <a:cubicBezTo>
                      <a:pt x="176460" y="753018"/>
                      <a:pt x="165863" y="770911"/>
                      <a:pt x="161925" y="790602"/>
                    </a:cubicBezTo>
                    <a:cubicBezTo>
                      <a:pt x="158750" y="806477"/>
                      <a:pt x="156327" y="822521"/>
                      <a:pt x="152400" y="838227"/>
                    </a:cubicBezTo>
                    <a:cubicBezTo>
                      <a:pt x="149965" y="847967"/>
                      <a:pt x="145310" y="857062"/>
                      <a:pt x="142875" y="866802"/>
                    </a:cubicBezTo>
                    <a:cubicBezTo>
                      <a:pt x="138948" y="882508"/>
                      <a:pt x="137610" y="898808"/>
                      <a:pt x="133350" y="914427"/>
                    </a:cubicBezTo>
                    <a:cubicBezTo>
                      <a:pt x="128066" y="933800"/>
                      <a:pt x="120650" y="952527"/>
                      <a:pt x="114300" y="971577"/>
                    </a:cubicBezTo>
                    <a:cubicBezTo>
                      <a:pt x="111125" y="981102"/>
                      <a:pt x="106744" y="990307"/>
                      <a:pt x="104775" y="1000152"/>
                    </a:cubicBezTo>
                    <a:cubicBezTo>
                      <a:pt x="102027" y="1013891"/>
                      <a:pt x="83412" y="1127447"/>
                      <a:pt x="66675" y="1152552"/>
                    </a:cubicBezTo>
                    <a:cubicBezTo>
                      <a:pt x="60325" y="1162077"/>
                      <a:pt x="52745" y="1170888"/>
                      <a:pt x="47625" y="1181127"/>
                    </a:cubicBezTo>
                    <a:cubicBezTo>
                      <a:pt x="8190" y="1259997"/>
                      <a:pt x="73645" y="1156385"/>
                      <a:pt x="19050" y="1238277"/>
                    </a:cubicBezTo>
                    <a:cubicBezTo>
                      <a:pt x="15875" y="1422427"/>
                      <a:pt x="15560" y="1606649"/>
                      <a:pt x="9525" y="1790727"/>
                    </a:cubicBezTo>
                    <a:cubicBezTo>
                      <a:pt x="9196" y="1800762"/>
                      <a:pt x="0" y="1809262"/>
                      <a:pt x="0" y="1819302"/>
                    </a:cubicBezTo>
                    <a:cubicBezTo>
                      <a:pt x="0" y="1857534"/>
                      <a:pt x="3240" y="1895890"/>
                      <a:pt x="9525" y="1933602"/>
                    </a:cubicBezTo>
                    <a:cubicBezTo>
                      <a:pt x="12826" y="1953409"/>
                      <a:pt x="23705" y="1971271"/>
                      <a:pt x="28575" y="1990752"/>
                    </a:cubicBezTo>
                    <a:cubicBezTo>
                      <a:pt x="31750" y="2003452"/>
                      <a:pt x="35758" y="2015972"/>
                      <a:pt x="38100" y="2028852"/>
                    </a:cubicBezTo>
                    <a:cubicBezTo>
                      <a:pt x="42116" y="2050941"/>
                      <a:pt x="43609" y="2073438"/>
                      <a:pt x="47625" y="2095527"/>
                    </a:cubicBezTo>
                    <a:cubicBezTo>
                      <a:pt x="49967" y="2108407"/>
                      <a:pt x="54583" y="2120790"/>
                      <a:pt x="57150" y="2133627"/>
                    </a:cubicBezTo>
                    <a:cubicBezTo>
                      <a:pt x="60938" y="2152565"/>
                      <a:pt x="63500" y="2171727"/>
                      <a:pt x="66675" y="2190777"/>
                    </a:cubicBezTo>
                    <a:cubicBezTo>
                      <a:pt x="67549" y="2204758"/>
                      <a:pt x="61934" y="2324171"/>
                      <a:pt x="85725" y="2371752"/>
                    </a:cubicBezTo>
                    <a:cubicBezTo>
                      <a:pt x="90845" y="2381991"/>
                      <a:pt x="96680" y="2392232"/>
                      <a:pt x="104775" y="2400327"/>
                    </a:cubicBezTo>
                    <a:cubicBezTo>
                      <a:pt x="112870" y="2408422"/>
                      <a:pt x="123825" y="2413027"/>
                      <a:pt x="133350" y="2419377"/>
                    </a:cubicBezTo>
                    <a:cubicBezTo>
                      <a:pt x="139700" y="2438427"/>
                      <a:pt x="149099" y="2456720"/>
                      <a:pt x="152400" y="2476527"/>
                    </a:cubicBezTo>
                    <a:cubicBezTo>
                      <a:pt x="158750" y="2514627"/>
                      <a:pt x="159236" y="2554184"/>
                      <a:pt x="171450" y="2590827"/>
                    </a:cubicBezTo>
                    <a:cubicBezTo>
                      <a:pt x="174625" y="2600352"/>
                      <a:pt x="176099" y="2610625"/>
                      <a:pt x="180975" y="2619402"/>
                    </a:cubicBezTo>
                    <a:cubicBezTo>
                      <a:pt x="192094" y="2639416"/>
                      <a:pt x="206375" y="2657502"/>
                      <a:pt x="219075" y="2676552"/>
                    </a:cubicBezTo>
                    <a:cubicBezTo>
                      <a:pt x="225425" y="2686077"/>
                      <a:pt x="228600" y="2698777"/>
                      <a:pt x="238125" y="2705127"/>
                    </a:cubicBezTo>
                    <a:cubicBezTo>
                      <a:pt x="283460" y="2735350"/>
                      <a:pt x="248884" y="2716927"/>
                      <a:pt x="304800" y="2733702"/>
                    </a:cubicBezTo>
                    <a:cubicBezTo>
                      <a:pt x="324034" y="2739472"/>
                      <a:pt x="342900" y="2746402"/>
                      <a:pt x="361950" y="2752752"/>
                    </a:cubicBezTo>
                    <a:cubicBezTo>
                      <a:pt x="371475" y="2755927"/>
                      <a:pt x="380621" y="2760626"/>
                      <a:pt x="390525" y="2762277"/>
                    </a:cubicBezTo>
                    <a:cubicBezTo>
                      <a:pt x="438748" y="2770314"/>
                      <a:pt x="497250" y="2779433"/>
                      <a:pt x="542925" y="2790852"/>
                    </a:cubicBezTo>
                    <a:lnTo>
                      <a:pt x="581025" y="2800377"/>
                    </a:lnTo>
                    <a:cubicBezTo>
                      <a:pt x="708025" y="2797202"/>
                      <a:pt x="835123" y="2796754"/>
                      <a:pt x="962025" y="2790852"/>
                    </a:cubicBezTo>
                    <a:cubicBezTo>
                      <a:pt x="972054" y="2790386"/>
                      <a:pt x="980581" y="2781973"/>
                      <a:pt x="990600" y="2781327"/>
                    </a:cubicBezTo>
                    <a:cubicBezTo>
                      <a:pt x="1079372" y="2775600"/>
                      <a:pt x="1168400" y="2774977"/>
                      <a:pt x="1257300" y="2771802"/>
                    </a:cubicBezTo>
                    <a:lnTo>
                      <a:pt x="1314450" y="2752752"/>
                    </a:lnTo>
                    <a:cubicBezTo>
                      <a:pt x="1323975" y="2749577"/>
                      <a:pt x="1333121" y="2744878"/>
                      <a:pt x="1343025" y="2743227"/>
                    </a:cubicBezTo>
                    <a:cubicBezTo>
                      <a:pt x="1368501" y="2738981"/>
                      <a:pt x="1421175" y="2730833"/>
                      <a:pt x="1447800" y="2724177"/>
                    </a:cubicBezTo>
                    <a:cubicBezTo>
                      <a:pt x="1457540" y="2721742"/>
                      <a:pt x="1466721" y="2717410"/>
                      <a:pt x="1476375" y="2714652"/>
                    </a:cubicBezTo>
                    <a:cubicBezTo>
                      <a:pt x="1490617" y="2710583"/>
                      <a:pt x="1527825" y="2703215"/>
                      <a:pt x="1543050" y="2695602"/>
                    </a:cubicBezTo>
                    <a:cubicBezTo>
                      <a:pt x="1553289" y="2690482"/>
                      <a:pt x="1562100" y="2682902"/>
                      <a:pt x="1571625" y="2676552"/>
                    </a:cubicBezTo>
                    <a:cubicBezTo>
                      <a:pt x="1574677" y="2664345"/>
                      <a:pt x="1583843" y="2623542"/>
                      <a:pt x="1590675" y="2609877"/>
                    </a:cubicBezTo>
                    <a:cubicBezTo>
                      <a:pt x="1595795" y="2599638"/>
                      <a:pt x="1605076" y="2591763"/>
                      <a:pt x="1609725" y="2581302"/>
                    </a:cubicBezTo>
                    <a:cubicBezTo>
                      <a:pt x="1617880" y="2562952"/>
                      <a:pt x="1622425" y="2543202"/>
                      <a:pt x="1628775" y="2524152"/>
                    </a:cubicBezTo>
                    <a:cubicBezTo>
                      <a:pt x="1631950" y="2514627"/>
                      <a:pt x="1629946" y="2501146"/>
                      <a:pt x="1638300" y="2495577"/>
                    </a:cubicBezTo>
                    <a:lnTo>
                      <a:pt x="1666875" y="2476527"/>
                    </a:lnTo>
                    <a:cubicBezTo>
                      <a:pt x="1670050" y="2463827"/>
                      <a:pt x="1671243" y="2450459"/>
                      <a:pt x="1676400" y="2438427"/>
                    </a:cubicBezTo>
                    <a:cubicBezTo>
                      <a:pt x="1680909" y="2427905"/>
                      <a:pt x="1690330" y="2420091"/>
                      <a:pt x="1695450" y="2409852"/>
                    </a:cubicBezTo>
                    <a:cubicBezTo>
                      <a:pt x="1699940" y="2400872"/>
                      <a:pt x="1701800" y="2390802"/>
                      <a:pt x="1704975" y="2381277"/>
                    </a:cubicBezTo>
                    <a:cubicBezTo>
                      <a:pt x="1706389" y="2371376"/>
                      <a:pt x="1717597" y="2284119"/>
                      <a:pt x="1724025" y="2266977"/>
                    </a:cubicBezTo>
                    <a:cubicBezTo>
                      <a:pt x="1728045" y="2256258"/>
                      <a:pt x="1737955" y="2248641"/>
                      <a:pt x="1743075" y="2238402"/>
                    </a:cubicBezTo>
                    <a:cubicBezTo>
                      <a:pt x="1747565" y="2229422"/>
                      <a:pt x="1748110" y="2218807"/>
                      <a:pt x="1752600" y="2209827"/>
                    </a:cubicBezTo>
                    <a:cubicBezTo>
                      <a:pt x="1757720" y="2199588"/>
                      <a:pt x="1767001" y="2191713"/>
                      <a:pt x="1771650" y="2181252"/>
                    </a:cubicBezTo>
                    <a:cubicBezTo>
                      <a:pt x="1779805" y="2162902"/>
                      <a:pt x="1790700" y="2124102"/>
                      <a:pt x="1790700" y="2124102"/>
                    </a:cubicBezTo>
                    <a:cubicBezTo>
                      <a:pt x="1793875" y="2047902"/>
                      <a:pt x="1795152" y="1971599"/>
                      <a:pt x="1800225" y="1895502"/>
                    </a:cubicBezTo>
                    <a:cubicBezTo>
                      <a:pt x="1804149" y="1836635"/>
                      <a:pt x="1810321" y="1849499"/>
                      <a:pt x="1819275" y="1800252"/>
                    </a:cubicBezTo>
                    <a:cubicBezTo>
                      <a:pt x="1823291" y="1778163"/>
                      <a:pt x="1825625" y="1755802"/>
                      <a:pt x="1828800" y="1733577"/>
                    </a:cubicBezTo>
                    <a:cubicBezTo>
                      <a:pt x="1775762" y="1627502"/>
                      <a:pt x="1839131" y="1761127"/>
                      <a:pt x="1800225" y="1657377"/>
                    </a:cubicBezTo>
                    <a:cubicBezTo>
                      <a:pt x="1795239" y="1644082"/>
                      <a:pt x="1787525" y="1631977"/>
                      <a:pt x="1781175" y="1619277"/>
                    </a:cubicBezTo>
                    <a:cubicBezTo>
                      <a:pt x="1784350" y="1555777"/>
                      <a:pt x="1785192" y="1492117"/>
                      <a:pt x="1790700" y="1428777"/>
                    </a:cubicBezTo>
                    <a:cubicBezTo>
                      <a:pt x="1791570" y="1418775"/>
                      <a:pt x="1800225" y="1410242"/>
                      <a:pt x="1800225" y="1400202"/>
                    </a:cubicBezTo>
                    <a:cubicBezTo>
                      <a:pt x="1800225" y="1384338"/>
                      <a:pt x="1785591" y="1209831"/>
                      <a:pt x="1781175" y="1181127"/>
                    </a:cubicBezTo>
                    <a:cubicBezTo>
                      <a:pt x="1775045" y="1141281"/>
                      <a:pt x="1769221" y="1161375"/>
                      <a:pt x="1752600" y="1123977"/>
                    </a:cubicBezTo>
                    <a:cubicBezTo>
                      <a:pt x="1744445" y="1105627"/>
                      <a:pt x="1744689" y="1083535"/>
                      <a:pt x="1733550" y="1066827"/>
                    </a:cubicBezTo>
                    <a:cubicBezTo>
                      <a:pt x="1727200" y="1057302"/>
                      <a:pt x="1719149" y="1048713"/>
                      <a:pt x="1714500" y="1038252"/>
                    </a:cubicBezTo>
                    <a:cubicBezTo>
                      <a:pt x="1706345" y="1019902"/>
                      <a:pt x="1701800" y="1000152"/>
                      <a:pt x="1695450" y="981102"/>
                    </a:cubicBezTo>
                    <a:cubicBezTo>
                      <a:pt x="1692275" y="971577"/>
                      <a:pt x="1691494" y="960881"/>
                      <a:pt x="1685925" y="952527"/>
                    </a:cubicBezTo>
                    <a:cubicBezTo>
                      <a:pt x="1679575" y="943002"/>
                      <a:pt x="1671524" y="934413"/>
                      <a:pt x="1666875" y="923952"/>
                    </a:cubicBezTo>
                    <a:cubicBezTo>
                      <a:pt x="1658720" y="905602"/>
                      <a:pt x="1658964" y="883510"/>
                      <a:pt x="1647825" y="866802"/>
                    </a:cubicBezTo>
                    <a:cubicBezTo>
                      <a:pt x="1641475" y="857277"/>
                      <a:pt x="1633895" y="848466"/>
                      <a:pt x="1628775" y="838227"/>
                    </a:cubicBezTo>
                    <a:cubicBezTo>
                      <a:pt x="1624285" y="829247"/>
                      <a:pt x="1623740" y="818632"/>
                      <a:pt x="1619250" y="809652"/>
                    </a:cubicBezTo>
                    <a:cubicBezTo>
                      <a:pt x="1614130" y="799413"/>
                      <a:pt x="1604849" y="791538"/>
                      <a:pt x="1600200" y="781077"/>
                    </a:cubicBezTo>
                    <a:cubicBezTo>
                      <a:pt x="1592045" y="762727"/>
                      <a:pt x="1592289" y="740635"/>
                      <a:pt x="1581150" y="723927"/>
                    </a:cubicBezTo>
                    <a:cubicBezTo>
                      <a:pt x="1574800" y="714402"/>
                      <a:pt x="1567220" y="705591"/>
                      <a:pt x="1562100" y="695352"/>
                    </a:cubicBezTo>
                    <a:cubicBezTo>
                      <a:pt x="1557610" y="686372"/>
                      <a:pt x="1558847" y="674617"/>
                      <a:pt x="1552575" y="666777"/>
                    </a:cubicBezTo>
                    <a:cubicBezTo>
                      <a:pt x="1545424" y="657838"/>
                      <a:pt x="1533525" y="654077"/>
                      <a:pt x="1524000" y="647727"/>
                    </a:cubicBezTo>
                    <a:cubicBezTo>
                      <a:pt x="1517650" y="628677"/>
                      <a:pt x="1516089" y="607285"/>
                      <a:pt x="1504950" y="590577"/>
                    </a:cubicBezTo>
                    <a:cubicBezTo>
                      <a:pt x="1498600" y="581052"/>
                      <a:pt x="1492633" y="571260"/>
                      <a:pt x="1485900" y="562002"/>
                    </a:cubicBezTo>
                    <a:cubicBezTo>
                      <a:pt x="1467226" y="536325"/>
                      <a:pt x="1446362" y="512220"/>
                      <a:pt x="1428750" y="485802"/>
                    </a:cubicBezTo>
                    <a:cubicBezTo>
                      <a:pt x="1422400" y="476277"/>
                      <a:pt x="1414820" y="467466"/>
                      <a:pt x="1409700" y="457227"/>
                    </a:cubicBezTo>
                    <a:cubicBezTo>
                      <a:pt x="1405210" y="448247"/>
                      <a:pt x="1405051" y="437429"/>
                      <a:pt x="1400175" y="428652"/>
                    </a:cubicBezTo>
                    <a:cubicBezTo>
                      <a:pt x="1389056" y="408638"/>
                      <a:pt x="1374775" y="390552"/>
                      <a:pt x="1362075" y="371502"/>
                    </a:cubicBezTo>
                    <a:cubicBezTo>
                      <a:pt x="1355725" y="361977"/>
                      <a:pt x="1353885" y="346547"/>
                      <a:pt x="1343025" y="342927"/>
                    </a:cubicBezTo>
                    <a:lnTo>
                      <a:pt x="1314450" y="333402"/>
                    </a:lnTo>
                    <a:cubicBezTo>
                      <a:pt x="1308100" y="323877"/>
                      <a:pt x="1303495" y="312922"/>
                      <a:pt x="1295400" y="304827"/>
                    </a:cubicBezTo>
                    <a:cubicBezTo>
                      <a:pt x="1287305" y="296732"/>
                      <a:pt x="1273976" y="294716"/>
                      <a:pt x="1266825" y="285777"/>
                    </a:cubicBezTo>
                    <a:cubicBezTo>
                      <a:pt x="1260553" y="277937"/>
                      <a:pt x="1261790" y="266182"/>
                      <a:pt x="1257300" y="257202"/>
                    </a:cubicBezTo>
                    <a:cubicBezTo>
                      <a:pt x="1252180" y="246963"/>
                      <a:pt x="1245579" y="237421"/>
                      <a:pt x="1238250" y="228627"/>
                    </a:cubicBezTo>
                    <a:cubicBezTo>
                      <a:pt x="1223203" y="210571"/>
                      <a:pt x="1202507" y="191706"/>
                      <a:pt x="1181100" y="181002"/>
                    </a:cubicBezTo>
                    <a:cubicBezTo>
                      <a:pt x="1172120" y="176512"/>
                      <a:pt x="1162050" y="174652"/>
                      <a:pt x="1152525" y="171477"/>
                    </a:cubicBezTo>
                    <a:cubicBezTo>
                      <a:pt x="1146175" y="161952"/>
                      <a:pt x="1142414" y="150053"/>
                      <a:pt x="1133475" y="142902"/>
                    </a:cubicBezTo>
                    <a:cubicBezTo>
                      <a:pt x="1125635" y="136630"/>
                      <a:pt x="1113880" y="137867"/>
                      <a:pt x="1104900" y="133377"/>
                    </a:cubicBezTo>
                    <a:cubicBezTo>
                      <a:pt x="1094661" y="128257"/>
                      <a:pt x="1085850" y="120677"/>
                      <a:pt x="1076325" y="114327"/>
                    </a:cubicBezTo>
                    <a:cubicBezTo>
                      <a:pt x="1073150" y="104802"/>
                      <a:pt x="1074970" y="91588"/>
                      <a:pt x="1066800" y="85752"/>
                    </a:cubicBezTo>
                    <a:cubicBezTo>
                      <a:pt x="1050460" y="74080"/>
                      <a:pt x="1009650" y="66702"/>
                      <a:pt x="1009650" y="66702"/>
                    </a:cubicBezTo>
                    <a:cubicBezTo>
                      <a:pt x="968345" y="4745"/>
                      <a:pt x="991442" y="11625"/>
                      <a:pt x="933450" y="27"/>
                    </a:cubicBezTo>
                    <a:cubicBezTo>
                      <a:pt x="930337" y="-596"/>
                      <a:pt x="912812" y="9552"/>
                      <a:pt x="885825" y="19077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433093C-A4EF-4B53-A27E-EC99A26D7A13}"/>
                  </a:ext>
                </a:extLst>
              </p:cNvPr>
              <p:cNvGrpSpPr/>
              <p:nvPr/>
            </p:nvGrpSpPr>
            <p:grpSpPr>
              <a:xfrm>
                <a:off x="1583496" y="637492"/>
                <a:ext cx="10243721" cy="5648999"/>
                <a:chOff x="164131" y="264391"/>
                <a:chExt cx="12693380" cy="6479300"/>
              </a:xfrm>
            </p:grpSpPr>
            <p:sp>
              <p:nvSpPr>
                <p:cNvPr id="2" name="Isosceles Triangle 1">
                  <a:extLst>
                    <a:ext uri="{FF2B5EF4-FFF2-40B4-BE49-F238E27FC236}">
                      <a16:creationId xmlns:a16="http://schemas.microsoft.com/office/drawing/2014/main" id="{E1C2BBF1-75F3-45C0-B876-26ED3332F5F7}"/>
                    </a:ext>
                  </a:extLst>
                </p:cNvPr>
                <p:cNvSpPr/>
                <p:nvPr/>
              </p:nvSpPr>
              <p:spPr>
                <a:xfrm>
                  <a:off x="2897384" y="1028699"/>
                  <a:ext cx="6529387" cy="4972050"/>
                </a:xfrm>
                <a:prstGeom prst="triangle">
                  <a:avLst/>
                </a:prstGeom>
                <a:noFill/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" name="Oval 2">
                  <a:extLst>
                    <a:ext uri="{FF2B5EF4-FFF2-40B4-BE49-F238E27FC236}">
                      <a16:creationId xmlns:a16="http://schemas.microsoft.com/office/drawing/2014/main" id="{ED731632-AE21-4984-8C7E-262961FEC3D4}"/>
                    </a:ext>
                  </a:extLst>
                </p:cNvPr>
                <p:cNvSpPr/>
                <p:nvPr/>
              </p:nvSpPr>
              <p:spPr>
                <a:xfrm>
                  <a:off x="3573283" y="919432"/>
                  <a:ext cx="5046140" cy="4683781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" name="Oval 3">
                  <a:extLst>
                    <a:ext uri="{FF2B5EF4-FFF2-40B4-BE49-F238E27FC236}">
                      <a16:creationId xmlns:a16="http://schemas.microsoft.com/office/drawing/2014/main" id="{F2E218E2-B3DB-48D7-8138-CBBF6DC627A0}"/>
                    </a:ext>
                  </a:extLst>
                </p:cNvPr>
                <p:cNvSpPr/>
                <p:nvPr/>
              </p:nvSpPr>
              <p:spPr>
                <a:xfrm>
                  <a:off x="5077845" y="1909388"/>
                  <a:ext cx="5210210" cy="4834303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" name="Oval 4">
                  <a:extLst>
                    <a:ext uri="{FF2B5EF4-FFF2-40B4-BE49-F238E27FC236}">
                      <a16:creationId xmlns:a16="http://schemas.microsoft.com/office/drawing/2014/main" id="{C3CE1A4A-0392-474A-8906-EAA114F2576F}"/>
                    </a:ext>
                  </a:extLst>
                </p:cNvPr>
                <p:cNvSpPr/>
                <p:nvPr/>
              </p:nvSpPr>
              <p:spPr>
                <a:xfrm>
                  <a:off x="1991693" y="1909388"/>
                  <a:ext cx="5342842" cy="4834303"/>
                </a:xfrm>
                <a:prstGeom prst="ellipse">
                  <a:avLst/>
                </a:prstGeom>
                <a:noFill/>
                <a:ln w="920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079AC44A-258A-4764-98CD-5E47221956BB}"/>
                    </a:ext>
                  </a:extLst>
                </p:cNvPr>
                <p:cNvSpPr txBox="1"/>
                <p:nvPr/>
              </p:nvSpPr>
              <p:spPr>
                <a:xfrm>
                  <a:off x="8085487" y="5286307"/>
                  <a:ext cx="4772024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600" b="1" dirty="0"/>
                    <a:t>Conducive Environment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773FEED-2527-41B2-895D-96D9081B0194}"/>
                    </a:ext>
                  </a:extLst>
                </p:cNvPr>
                <p:cNvSpPr txBox="1"/>
                <p:nvPr/>
              </p:nvSpPr>
              <p:spPr>
                <a:xfrm>
                  <a:off x="3573283" y="264391"/>
                  <a:ext cx="3495374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600" b="1" dirty="0"/>
                    <a:t>Susceptible Host</a:t>
                  </a: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99C0A277-CB14-436E-9518-40FB4611A830}"/>
                    </a:ext>
                  </a:extLst>
                </p:cNvPr>
                <p:cNvSpPr txBox="1"/>
                <p:nvPr/>
              </p:nvSpPr>
              <p:spPr>
                <a:xfrm>
                  <a:off x="164131" y="5221972"/>
                  <a:ext cx="3649558" cy="1376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600" b="1" dirty="0"/>
                    <a:t>Virulent Pathogen</a:t>
                  </a:r>
                </a:p>
              </p:txBody>
            </p:sp>
          </p:grp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26B51A9-A12F-4A4B-B93F-5B4EA55F7C84}"/>
                </a:ext>
              </a:extLst>
            </p:cNvPr>
            <p:cNvSpPr txBox="1"/>
            <p:nvPr/>
          </p:nvSpPr>
          <p:spPr>
            <a:xfrm>
              <a:off x="6256944" y="2356914"/>
              <a:ext cx="402012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DISEASE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6908671E-8981-45FE-B83B-ABA9EC43F1D6}"/>
              </a:ext>
            </a:extLst>
          </p:cNvPr>
          <p:cNvSpPr txBox="1"/>
          <p:nvPr/>
        </p:nvSpPr>
        <p:spPr>
          <a:xfrm>
            <a:off x="1026695" y="-78533"/>
            <a:ext cx="10138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Plant Disease Triangle</a:t>
            </a:r>
          </a:p>
        </p:txBody>
      </p:sp>
    </p:spTree>
    <p:extLst>
      <p:ext uri="{BB962C8B-B14F-4D97-AF65-F5344CB8AC3E}">
        <p14:creationId xmlns:p14="http://schemas.microsoft.com/office/powerpoint/2010/main" val="4161138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468980-7FFC-4563-8F56-1A3D29F1A423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Breaking the Environmental Link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837AE4-CF1F-467D-8C81-0ACAA63090C3}"/>
              </a:ext>
            </a:extLst>
          </p:cNvPr>
          <p:cNvSpPr txBox="1"/>
          <p:nvPr/>
        </p:nvSpPr>
        <p:spPr>
          <a:xfrm>
            <a:off x="1780591" y="1821598"/>
            <a:ext cx="8630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Air Temperature?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Planting time (Plant crops in season)</a:t>
            </a:r>
          </a:p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Planting location (Next to a building, Sun - how much and when)</a:t>
            </a:r>
          </a:p>
        </p:txBody>
      </p:sp>
    </p:spTree>
    <p:extLst>
      <p:ext uri="{BB962C8B-B14F-4D97-AF65-F5344CB8AC3E}">
        <p14:creationId xmlns:p14="http://schemas.microsoft.com/office/powerpoint/2010/main" val="2335466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EFC134-AF64-434C-AE23-6EA04139B5FF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Breaking the Environmental Link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668891-B13D-4F49-84BB-04D2645D9F84}"/>
              </a:ext>
            </a:extLst>
          </p:cNvPr>
          <p:cNvSpPr/>
          <p:nvPr/>
        </p:nvSpPr>
        <p:spPr>
          <a:xfrm>
            <a:off x="842865" y="1044532"/>
            <a:ext cx="105062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4000" b="1" kern="0" dirty="0">
                <a:solidFill>
                  <a:prstClr val="black"/>
                </a:solidFill>
              </a:rPr>
              <a:t>Soil Temperature?</a:t>
            </a:r>
          </a:p>
          <a:p>
            <a:pPr lvl="0">
              <a:defRPr/>
            </a:pPr>
            <a:endParaRPr lang="en-US" sz="4000" b="1" kern="0" dirty="0">
              <a:solidFill>
                <a:prstClr val="black"/>
              </a:solidFill>
            </a:endParaRP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r>
              <a:rPr lang="en-US" sz="4000" kern="0" dirty="0">
                <a:solidFill>
                  <a:prstClr val="black"/>
                </a:solidFill>
              </a:rPr>
              <a:t>Planting time (Warm spring, Hot summer, Mild fall, Cool winter)</a:t>
            </a: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endParaRPr lang="en-US" sz="4000" kern="0" dirty="0">
              <a:solidFill>
                <a:prstClr val="black"/>
              </a:solidFill>
            </a:endParaRP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r>
              <a:rPr lang="en-US" sz="4000" kern="0" dirty="0">
                <a:solidFill>
                  <a:prstClr val="black"/>
                </a:solidFill>
              </a:rPr>
              <a:t>Planting location (Sun – how much and when, Roots shady or sunny)</a:t>
            </a: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endParaRPr lang="en-US" sz="4000" kern="0" dirty="0">
              <a:solidFill>
                <a:prstClr val="black"/>
              </a:solidFill>
            </a:endParaRP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r>
              <a:rPr lang="en-US" sz="4000" kern="0" dirty="0">
                <a:solidFill>
                  <a:prstClr val="black"/>
                </a:solidFill>
              </a:rPr>
              <a:t>Mulch (How much and what kind (color))</a:t>
            </a:r>
          </a:p>
        </p:txBody>
      </p:sp>
    </p:spTree>
    <p:extLst>
      <p:ext uri="{BB962C8B-B14F-4D97-AF65-F5344CB8AC3E}">
        <p14:creationId xmlns:p14="http://schemas.microsoft.com/office/powerpoint/2010/main" val="1211452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90B458-3F3C-4727-8AC6-8959FFB1AB85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Breaking the Environmental Link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E47F5F6-C398-4182-AB64-1C940D096B1B}"/>
              </a:ext>
            </a:extLst>
          </p:cNvPr>
          <p:cNvSpPr/>
          <p:nvPr/>
        </p:nvSpPr>
        <p:spPr>
          <a:xfrm>
            <a:off x="3537282" y="1369658"/>
            <a:ext cx="511743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4000" b="1" kern="0" dirty="0">
                <a:solidFill>
                  <a:prstClr val="black"/>
                </a:solidFill>
              </a:rPr>
              <a:t>Rainfall?</a:t>
            </a:r>
          </a:p>
          <a:p>
            <a:pPr lvl="0">
              <a:defRPr/>
            </a:pPr>
            <a:endParaRPr lang="en-US" sz="4000" b="1" kern="0" dirty="0">
              <a:solidFill>
                <a:prstClr val="black"/>
              </a:solidFill>
            </a:endParaRP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r>
              <a:rPr lang="en-US" sz="4000" kern="0" dirty="0">
                <a:solidFill>
                  <a:prstClr val="black"/>
                </a:solidFill>
              </a:rPr>
              <a:t>Planting location (Any shielding or overhangs)</a:t>
            </a: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endParaRPr lang="en-US" sz="4000" kern="0" dirty="0">
              <a:solidFill>
                <a:prstClr val="black"/>
              </a:solidFill>
            </a:endParaRP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r>
              <a:rPr lang="en-US" sz="4000" kern="0" dirty="0">
                <a:solidFill>
                  <a:prstClr val="black"/>
                </a:solidFill>
              </a:rPr>
              <a:t>Moveable containers</a:t>
            </a:r>
          </a:p>
        </p:txBody>
      </p:sp>
    </p:spTree>
    <p:extLst>
      <p:ext uri="{BB962C8B-B14F-4D97-AF65-F5344CB8AC3E}">
        <p14:creationId xmlns:p14="http://schemas.microsoft.com/office/powerpoint/2010/main" val="2436174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7FB47A-54F0-4A54-907F-AD8382EE2C86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Breaking the Environmental Link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B1487F-17CB-4B38-BAF3-6A08F9BD62A5}"/>
              </a:ext>
            </a:extLst>
          </p:cNvPr>
          <p:cNvSpPr/>
          <p:nvPr/>
        </p:nvSpPr>
        <p:spPr>
          <a:xfrm>
            <a:off x="2101514" y="1481952"/>
            <a:ext cx="79889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4000" b="1" kern="0" dirty="0">
                <a:solidFill>
                  <a:prstClr val="black"/>
                </a:solidFill>
              </a:rPr>
              <a:t>Relative Humidity?</a:t>
            </a:r>
          </a:p>
          <a:p>
            <a:pPr lvl="0">
              <a:defRPr/>
            </a:pPr>
            <a:endParaRPr lang="en-US" sz="4000" b="1" kern="0" dirty="0">
              <a:solidFill>
                <a:prstClr val="black"/>
              </a:solidFill>
            </a:endParaRP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r>
              <a:rPr lang="en-US" sz="4000" kern="0" dirty="0">
                <a:solidFill>
                  <a:prstClr val="black"/>
                </a:solidFill>
              </a:rPr>
              <a:t>Planting density (Microclimates)</a:t>
            </a: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endParaRPr lang="en-US" sz="4000" kern="0" dirty="0">
              <a:solidFill>
                <a:prstClr val="black"/>
              </a:solidFill>
            </a:endParaRP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r>
              <a:rPr lang="en-US" sz="4000" kern="0" dirty="0">
                <a:solidFill>
                  <a:prstClr val="black"/>
                </a:solidFill>
              </a:rPr>
              <a:t>Planting location (Airflow barriers)</a:t>
            </a: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endParaRPr lang="en-US" sz="4000" kern="0" dirty="0">
              <a:solidFill>
                <a:prstClr val="black"/>
              </a:solidFill>
            </a:endParaRPr>
          </a:p>
          <a:p>
            <a:pPr marL="571500" lvl="0" indent="-571500">
              <a:buFont typeface="Arial" panose="020B0604020202020204" pitchFamily="34" charset="0"/>
              <a:buChar char="•"/>
              <a:defRPr/>
            </a:pPr>
            <a:r>
              <a:rPr lang="en-US" sz="4000" kern="0" dirty="0">
                <a:solidFill>
                  <a:prstClr val="black"/>
                </a:solidFill>
              </a:rPr>
              <a:t>Irrigation (Time of day)</a:t>
            </a:r>
          </a:p>
        </p:txBody>
      </p:sp>
    </p:spTree>
    <p:extLst>
      <p:ext uri="{BB962C8B-B14F-4D97-AF65-F5344CB8AC3E}">
        <p14:creationId xmlns:p14="http://schemas.microsoft.com/office/powerpoint/2010/main" val="3236394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18F8F2-1493-42D9-A2E9-38507FBEEFDB}"/>
              </a:ext>
            </a:extLst>
          </p:cNvPr>
          <p:cNvSpPr txBox="1"/>
          <p:nvPr/>
        </p:nvSpPr>
        <p:spPr>
          <a:xfrm>
            <a:off x="842865" y="0"/>
            <a:ext cx="10506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Breaking the Environmental Link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029E0D-BF1F-4D38-B540-C7FD9B9EFBC1}"/>
              </a:ext>
            </a:extLst>
          </p:cNvPr>
          <p:cNvSpPr txBox="1"/>
          <p:nvPr/>
        </p:nvSpPr>
        <p:spPr>
          <a:xfrm>
            <a:off x="2372429" y="1232776"/>
            <a:ext cx="74471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Soil Moisture?</a:t>
            </a:r>
          </a:p>
          <a:p>
            <a:pPr algn="ctr"/>
            <a:endParaRPr lang="en-US" sz="4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Irrigation (Amount, Frequency, Time of day)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Mulch (Depth, Type)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Organic matter</a:t>
            </a:r>
          </a:p>
        </p:txBody>
      </p:sp>
    </p:spTree>
    <p:extLst>
      <p:ext uri="{BB962C8B-B14F-4D97-AF65-F5344CB8AC3E}">
        <p14:creationId xmlns:p14="http://schemas.microsoft.com/office/powerpoint/2010/main" val="2012649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631</Words>
  <Application>Microsoft Office PowerPoint</Application>
  <PresentationFormat>Widescreen</PresentationFormat>
  <Paragraphs>135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Roboto</vt:lpstr>
      <vt:lpstr>Office Theme</vt:lpstr>
      <vt:lpstr>Module 11:  Plant Disease – The Disease Triangle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Title</dc:title>
  <dc:creator>Timmerman, Anna</dc:creator>
  <cp:lastModifiedBy>Joe Willis</cp:lastModifiedBy>
  <cp:revision>27</cp:revision>
  <dcterms:created xsi:type="dcterms:W3CDTF">2020-05-31T19:29:21Z</dcterms:created>
  <dcterms:modified xsi:type="dcterms:W3CDTF">2020-07-02T20:55:24Z</dcterms:modified>
</cp:coreProperties>
</file>