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6" r:id="rId1"/>
  </p:sldMasterIdLst>
  <p:sldIdLst>
    <p:sldId id="256" r:id="rId2"/>
    <p:sldId id="258" r:id="rId3"/>
    <p:sldId id="263" r:id="rId4"/>
    <p:sldId id="262" r:id="rId5"/>
    <p:sldId id="264" r:id="rId6"/>
    <p:sldId id="265"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131" autoAdjust="0"/>
  </p:normalViewPr>
  <p:slideViewPr>
    <p:cSldViewPr>
      <p:cViewPr varScale="1">
        <p:scale>
          <a:sx n="106" d="100"/>
          <a:sy n="106" d="100"/>
        </p:scale>
        <p:origin x="1686"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5ADEDB5-8288-4991-A714-2D6ED169A94B}" type="datetimeFigureOut">
              <a:rPr lang="en-US" smtClean="0"/>
              <a:t>6/25/2020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4D71F3-33F7-47A5-BB16-3052091733D1}" type="slidenum">
              <a:rPr lang="en-US" smtClean="0"/>
              <a:t>‹#›</a:t>
            </a:fld>
            <a:endParaRPr lang="en-US"/>
          </a:p>
        </p:txBody>
      </p:sp>
    </p:spTree>
    <p:extLst>
      <p:ext uri="{BB962C8B-B14F-4D97-AF65-F5344CB8AC3E}">
        <p14:creationId xmlns:p14="http://schemas.microsoft.com/office/powerpoint/2010/main" val="6108917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5ADEDB5-8288-4991-A714-2D6ED169A94B}" type="datetimeFigureOut">
              <a:rPr lang="en-US" smtClean="0"/>
              <a:t>6/25/2020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4D71F3-33F7-47A5-BB16-3052091733D1}" type="slidenum">
              <a:rPr lang="en-US" smtClean="0"/>
              <a:t>‹#›</a:t>
            </a:fld>
            <a:endParaRPr lang="en-US"/>
          </a:p>
        </p:txBody>
      </p:sp>
    </p:spTree>
    <p:extLst>
      <p:ext uri="{BB962C8B-B14F-4D97-AF65-F5344CB8AC3E}">
        <p14:creationId xmlns:p14="http://schemas.microsoft.com/office/powerpoint/2010/main" val="13394966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5ADEDB5-8288-4991-A714-2D6ED169A94B}" type="datetimeFigureOut">
              <a:rPr lang="en-US" smtClean="0"/>
              <a:t>6/25/2020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4D71F3-33F7-47A5-BB16-3052091733D1}" type="slidenum">
              <a:rPr lang="en-US" smtClean="0"/>
              <a:t>‹#›</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2976171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5ADEDB5-8288-4991-A714-2D6ED169A94B}" type="datetimeFigureOut">
              <a:rPr lang="en-US" smtClean="0"/>
              <a:t>6/25/2020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4D71F3-33F7-47A5-BB16-3052091733D1}" type="slidenum">
              <a:rPr lang="en-US" smtClean="0"/>
              <a:t>‹#›</a:t>
            </a:fld>
            <a:endParaRPr lang="en-US"/>
          </a:p>
        </p:txBody>
      </p:sp>
    </p:spTree>
    <p:extLst>
      <p:ext uri="{BB962C8B-B14F-4D97-AF65-F5344CB8AC3E}">
        <p14:creationId xmlns:p14="http://schemas.microsoft.com/office/powerpoint/2010/main" val="16585543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5ADEDB5-8288-4991-A714-2D6ED169A94B}" type="datetimeFigureOut">
              <a:rPr lang="en-US" smtClean="0"/>
              <a:t>6/25/2020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4D71F3-33F7-47A5-BB16-3052091733D1}" type="slidenum">
              <a:rPr lang="en-US" smtClean="0"/>
              <a:t>‹#›</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1385483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5ADEDB5-8288-4991-A714-2D6ED169A94B}" type="datetimeFigureOut">
              <a:rPr lang="en-US" smtClean="0"/>
              <a:t>6/25/2020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4D71F3-33F7-47A5-BB16-3052091733D1}" type="slidenum">
              <a:rPr lang="en-US" smtClean="0"/>
              <a:t>‹#›</a:t>
            </a:fld>
            <a:endParaRPr lang="en-US"/>
          </a:p>
        </p:txBody>
      </p:sp>
    </p:spTree>
    <p:extLst>
      <p:ext uri="{BB962C8B-B14F-4D97-AF65-F5344CB8AC3E}">
        <p14:creationId xmlns:p14="http://schemas.microsoft.com/office/powerpoint/2010/main" val="19867699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5ADEDB5-8288-4991-A714-2D6ED169A94B}" type="datetimeFigureOut">
              <a:rPr lang="en-US" smtClean="0"/>
              <a:t>6/25/2020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4D71F3-33F7-47A5-BB16-3052091733D1}" type="slidenum">
              <a:rPr lang="en-US" smtClean="0"/>
              <a:t>‹#›</a:t>
            </a:fld>
            <a:endParaRPr lang="en-US"/>
          </a:p>
        </p:txBody>
      </p:sp>
    </p:spTree>
    <p:extLst>
      <p:ext uri="{BB962C8B-B14F-4D97-AF65-F5344CB8AC3E}">
        <p14:creationId xmlns:p14="http://schemas.microsoft.com/office/powerpoint/2010/main" val="41151943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5ADEDB5-8288-4991-A714-2D6ED169A94B}" type="datetimeFigureOut">
              <a:rPr lang="en-US" smtClean="0"/>
              <a:t>6/25/2020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4D71F3-33F7-47A5-BB16-3052091733D1}" type="slidenum">
              <a:rPr lang="en-US" smtClean="0"/>
              <a:t>‹#›</a:t>
            </a:fld>
            <a:endParaRPr lang="en-US"/>
          </a:p>
        </p:txBody>
      </p:sp>
    </p:spTree>
    <p:extLst>
      <p:ext uri="{BB962C8B-B14F-4D97-AF65-F5344CB8AC3E}">
        <p14:creationId xmlns:p14="http://schemas.microsoft.com/office/powerpoint/2010/main" val="36515987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5ADEDB5-8288-4991-A714-2D6ED169A94B}" type="datetimeFigureOut">
              <a:rPr lang="en-US" smtClean="0"/>
              <a:t>6/25/2020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4D71F3-33F7-47A5-BB16-3052091733D1}" type="slidenum">
              <a:rPr lang="en-US" smtClean="0"/>
              <a:t>‹#›</a:t>
            </a:fld>
            <a:endParaRPr lang="en-US"/>
          </a:p>
        </p:txBody>
      </p:sp>
    </p:spTree>
    <p:extLst>
      <p:ext uri="{BB962C8B-B14F-4D97-AF65-F5344CB8AC3E}">
        <p14:creationId xmlns:p14="http://schemas.microsoft.com/office/powerpoint/2010/main" val="9189846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5ADEDB5-8288-4991-A714-2D6ED169A94B}" type="datetimeFigureOut">
              <a:rPr lang="en-US" smtClean="0"/>
              <a:t>6/25/2020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4D71F3-33F7-47A5-BB16-3052091733D1}" type="slidenum">
              <a:rPr lang="en-US" smtClean="0"/>
              <a:t>‹#›</a:t>
            </a:fld>
            <a:endParaRPr lang="en-US"/>
          </a:p>
        </p:txBody>
      </p:sp>
    </p:spTree>
    <p:extLst>
      <p:ext uri="{BB962C8B-B14F-4D97-AF65-F5344CB8AC3E}">
        <p14:creationId xmlns:p14="http://schemas.microsoft.com/office/powerpoint/2010/main" val="19608823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5ADEDB5-8288-4991-A714-2D6ED169A94B}" type="datetimeFigureOut">
              <a:rPr lang="en-US" smtClean="0"/>
              <a:t>6/25/2020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4D71F3-33F7-47A5-BB16-3052091733D1}" type="slidenum">
              <a:rPr lang="en-US" smtClean="0"/>
              <a:t>‹#›</a:t>
            </a:fld>
            <a:endParaRPr lang="en-US"/>
          </a:p>
        </p:txBody>
      </p:sp>
    </p:spTree>
    <p:extLst>
      <p:ext uri="{BB962C8B-B14F-4D97-AF65-F5344CB8AC3E}">
        <p14:creationId xmlns:p14="http://schemas.microsoft.com/office/powerpoint/2010/main" val="17637984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5ADEDB5-8288-4991-A714-2D6ED169A94B}" type="datetimeFigureOut">
              <a:rPr lang="en-US" smtClean="0"/>
              <a:t>6/25/2020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4D71F3-33F7-47A5-BB16-3052091733D1}" type="slidenum">
              <a:rPr lang="en-US" smtClean="0"/>
              <a:t>‹#›</a:t>
            </a:fld>
            <a:endParaRPr lang="en-US"/>
          </a:p>
        </p:txBody>
      </p:sp>
    </p:spTree>
    <p:extLst>
      <p:ext uri="{BB962C8B-B14F-4D97-AF65-F5344CB8AC3E}">
        <p14:creationId xmlns:p14="http://schemas.microsoft.com/office/powerpoint/2010/main" val="17084451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5ADEDB5-8288-4991-A714-2D6ED169A94B}" type="datetimeFigureOut">
              <a:rPr lang="en-US" smtClean="0"/>
              <a:t>6/25/2020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4D71F3-33F7-47A5-BB16-3052091733D1}" type="slidenum">
              <a:rPr lang="en-US" smtClean="0"/>
              <a:t>‹#›</a:t>
            </a:fld>
            <a:endParaRPr lang="en-US"/>
          </a:p>
        </p:txBody>
      </p:sp>
    </p:spTree>
    <p:extLst>
      <p:ext uri="{BB962C8B-B14F-4D97-AF65-F5344CB8AC3E}">
        <p14:creationId xmlns:p14="http://schemas.microsoft.com/office/powerpoint/2010/main" val="30646864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ADEDB5-8288-4991-A714-2D6ED169A94B}" type="datetimeFigureOut">
              <a:rPr lang="en-US" smtClean="0"/>
              <a:t>6/25/2020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4D71F3-33F7-47A5-BB16-3052091733D1}" type="slidenum">
              <a:rPr lang="en-US" smtClean="0"/>
              <a:t>‹#›</a:t>
            </a:fld>
            <a:endParaRPr lang="en-US"/>
          </a:p>
        </p:txBody>
      </p:sp>
    </p:spTree>
    <p:extLst>
      <p:ext uri="{BB962C8B-B14F-4D97-AF65-F5344CB8AC3E}">
        <p14:creationId xmlns:p14="http://schemas.microsoft.com/office/powerpoint/2010/main" val="38055887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5ADEDB5-8288-4991-A714-2D6ED169A94B}" type="datetimeFigureOut">
              <a:rPr lang="en-US" smtClean="0"/>
              <a:t>6/25/2020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4D71F3-33F7-47A5-BB16-3052091733D1}" type="slidenum">
              <a:rPr lang="en-US" smtClean="0"/>
              <a:t>‹#›</a:t>
            </a:fld>
            <a:endParaRPr lang="en-US"/>
          </a:p>
        </p:txBody>
      </p:sp>
    </p:spTree>
    <p:extLst>
      <p:ext uri="{BB962C8B-B14F-4D97-AF65-F5344CB8AC3E}">
        <p14:creationId xmlns:p14="http://schemas.microsoft.com/office/powerpoint/2010/main" val="36346498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5ADEDB5-8288-4991-A714-2D6ED169A94B}" type="datetimeFigureOut">
              <a:rPr lang="en-US" smtClean="0"/>
              <a:t>6/25/2020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4D71F3-33F7-47A5-BB16-3052091733D1}" type="slidenum">
              <a:rPr lang="en-US" smtClean="0"/>
              <a:t>‹#›</a:t>
            </a:fld>
            <a:endParaRPr lang="en-US"/>
          </a:p>
        </p:txBody>
      </p:sp>
    </p:spTree>
    <p:extLst>
      <p:ext uri="{BB962C8B-B14F-4D97-AF65-F5344CB8AC3E}">
        <p14:creationId xmlns:p14="http://schemas.microsoft.com/office/powerpoint/2010/main" val="36072898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5ADEDB5-8288-4991-A714-2D6ED169A94B}" type="datetimeFigureOut">
              <a:rPr lang="en-US" smtClean="0"/>
              <a:t>6/25/2020</a:t>
            </a:fld>
            <a:endParaRPr 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484D71F3-33F7-47A5-BB16-3052091733D1}" type="slidenum">
              <a:rPr lang="en-US" smtClean="0"/>
              <a:t>‹#›</a:t>
            </a:fld>
            <a:endParaRPr lang="en-US"/>
          </a:p>
        </p:txBody>
      </p:sp>
    </p:spTree>
    <p:extLst>
      <p:ext uri="{BB962C8B-B14F-4D97-AF65-F5344CB8AC3E}">
        <p14:creationId xmlns:p14="http://schemas.microsoft.com/office/powerpoint/2010/main" val="1871889721"/>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 id="2147483748" r:id="rId12"/>
    <p:sldLayoutId id="2147483749" r:id="rId13"/>
    <p:sldLayoutId id="2147483750" r:id="rId14"/>
    <p:sldLayoutId id="2147483751" r:id="rId15"/>
    <p:sldLayoutId id="2147483752"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Layout" Target="../slideLayouts/slideLayout4.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3400" y="5029200"/>
            <a:ext cx="5029200" cy="455656"/>
          </a:xfrm>
        </p:spPr>
        <p:txBody>
          <a:bodyPr>
            <a:normAutofit fontScale="90000"/>
          </a:bodyPr>
          <a:lstStyle/>
          <a:p>
            <a:r>
              <a:rPr lang="en-US" dirty="0" smtClean="0"/>
              <a:t/>
            </a:r>
            <a:br>
              <a:rPr lang="en-US" dirty="0" smtClean="0"/>
            </a:br>
            <a:endParaRPr lang="en-US" dirty="0"/>
          </a:p>
        </p:txBody>
      </p:sp>
      <p:sp>
        <p:nvSpPr>
          <p:cNvPr id="3" name="Subtitle 2"/>
          <p:cNvSpPr>
            <a:spLocks noGrp="1"/>
          </p:cNvSpPr>
          <p:nvPr>
            <p:ph type="subTitle" idx="1"/>
          </p:nvPr>
        </p:nvSpPr>
        <p:spPr>
          <a:xfrm>
            <a:off x="762000" y="5686172"/>
            <a:ext cx="5826719" cy="1096899"/>
          </a:xfrm>
        </p:spPr>
        <p:txBody>
          <a:bodyPr/>
          <a:lstStyle/>
          <a:p>
            <a:endParaRPr lang="en-US" dirty="0" smtClean="0"/>
          </a:p>
          <a:p>
            <a:endParaRPr lang="en-US" dirty="0"/>
          </a:p>
        </p:txBody>
      </p:sp>
      <p:pic>
        <p:nvPicPr>
          <p:cNvPr id="1027" name="Picture 3" descr="S:\Communications\Second Harvest logo 2019\SHFB logo - high-res jp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933227"/>
            <a:ext cx="5757558" cy="3868145"/>
          </a:xfrm>
          <a:prstGeom prst="rect">
            <a:avLst/>
          </a:prstGeom>
          <a:extLst/>
        </p:spPr>
        <p:style>
          <a:lnRef idx="2">
            <a:schemeClr val="accent2"/>
          </a:lnRef>
          <a:fillRef idx="1">
            <a:schemeClr val="lt1"/>
          </a:fillRef>
          <a:effectRef idx="0">
            <a:schemeClr val="accent2"/>
          </a:effectRef>
          <a:fontRef idx="minor">
            <a:schemeClr val="dk1"/>
          </a:fontRef>
        </p:style>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26379" y="5250234"/>
            <a:ext cx="2590800" cy="670560"/>
          </a:xfrm>
          <a:prstGeom prst="rect">
            <a:avLst/>
          </a:prstGeom>
        </p:spPr>
      </p:pic>
    </p:spTree>
    <p:extLst>
      <p:ext uri="{BB962C8B-B14F-4D97-AF65-F5344CB8AC3E}">
        <p14:creationId xmlns:p14="http://schemas.microsoft.com/office/powerpoint/2010/main" val="20621412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1025735" y="1642939"/>
            <a:ext cx="5832265" cy="20700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5735" y="3764253"/>
            <a:ext cx="5737015" cy="2948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304800" y="116342"/>
            <a:ext cx="9296400" cy="646331"/>
          </a:xfrm>
          <a:prstGeom prst="rect">
            <a:avLst/>
          </a:prstGeom>
          <a:noFill/>
        </p:spPr>
        <p:txBody>
          <a:bodyPr wrap="square" lIns="91440" tIns="45720" rIns="91440" bIns="45720">
            <a:spAutoFit/>
          </a:bodyPr>
          <a:lstStyle/>
          <a:p>
            <a:pPr algn="ctr"/>
            <a:r>
              <a:rPr lang="en-US" sz="3600" b="0" u="sng" cap="none" spc="0" dirty="0" smtClean="0">
                <a:ln w="0"/>
                <a:solidFill>
                  <a:schemeClr val="accent1"/>
                </a:solidFill>
                <a:effectLst>
                  <a:outerShdw blurRad="38100" dist="25400" dir="5400000" algn="ctr" rotWithShape="0">
                    <a:srgbClr val="6E747A">
                      <a:alpha val="43000"/>
                    </a:srgbClr>
                  </a:outerShdw>
                </a:effectLst>
              </a:rPr>
              <a:t>TRANSFORMING COMMUNITIES IN </a:t>
            </a:r>
            <a:r>
              <a:rPr lang="en-US" sz="3600" b="0" u="sng" cap="none" spc="0" dirty="0" smtClean="0">
                <a:ln w="0"/>
                <a:solidFill>
                  <a:schemeClr val="bg1"/>
                </a:solidFill>
                <a:effectLst>
                  <a:outerShdw blurRad="38100" dist="25400" dir="5400000" algn="ctr" rotWithShape="0">
                    <a:srgbClr val="6E747A">
                      <a:alpha val="43000"/>
                    </a:srgbClr>
                  </a:outerShdw>
                </a:effectLst>
              </a:rPr>
              <a:t>NEED</a:t>
            </a:r>
            <a:endParaRPr lang="en-US" sz="3600" b="0" cap="none" spc="0" dirty="0">
              <a:ln w="0"/>
              <a:solidFill>
                <a:schemeClr val="bg1"/>
              </a:solidFill>
              <a:effectLst>
                <a:outerShdw blurRad="38100" dist="25400" dir="5400000" algn="ctr" rotWithShape="0">
                  <a:srgbClr val="6E747A">
                    <a:alpha val="43000"/>
                  </a:srgbClr>
                </a:outerShdw>
              </a:effectLst>
            </a:endParaRPr>
          </a:p>
        </p:txBody>
      </p:sp>
      <p:sp>
        <p:nvSpPr>
          <p:cNvPr id="8" name="Rectangle 7"/>
          <p:cNvSpPr/>
          <p:nvPr/>
        </p:nvSpPr>
        <p:spPr>
          <a:xfrm>
            <a:off x="971550" y="879640"/>
            <a:ext cx="5791200" cy="646331"/>
          </a:xfrm>
          <a:prstGeom prst="rect">
            <a:avLst/>
          </a:prstGeom>
        </p:spPr>
        <p:style>
          <a:lnRef idx="2">
            <a:schemeClr val="accent3"/>
          </a:lnRef>
          <a:fillRef idx="1">
            <a:schemeClr val="lt1"/>
          </a:fillRef>
          <a:effectRef idx="0">
            <a:schemeClr val="accent3"/>
          </a:effectRef>
          <a:fontRef idx="minor">
            <a:schemeClr val="dk1"/>
          </a:fontRef>
        </p:style>
        <p:txBody>
          <a:bodyPr wrap="square" lIns="91440" tIns="45720" rIns="91440" bIns="45720">
            <a:spAutoFit/>
          </a:bodyPr>
          <a:lstStyle/>
          <a:p>
            <a:pPr algn="ctr"/>
            <a:r>
              <a:rPr lang="en-US" sz="1200" b="0" i="1" cap="none" spc="0" dirty="0" smtClean="0">
                <a:ln w="0"/>
                <a:solidFill>
                  <a:schemeClr val="bg2">
                    <a:lumMod val="50000"/>
                  </a:schemeClr>
                </a:solidFill>
                <a:effectLst/>
              </a:rPr>
              <a:t>In an effort to effectively reach people </a:t>
            </a:r>
            <a:r>
              <a:rPr lang="en-US" sz="1200" b="0" i="1" cap="none" spc="0" dirty="0">
                <a:ln w="0"/>
                <a:solidFill>
                  <a:schemeClr val="bg2">
                    <a:lumMod val="50000"/>
                  </a:schemeClr>
                </a:solidFill>
                <a:effectLst/>
              </a:rPr>
              <a:t>struggling with food insecurity, </a:t>
            </a:r>
            <a:r>
              <a:rPr lang="en-US" sz="1200" b="0" i="1" cap="none" spc="0" dirty="0" smtClean="0">
                <a:ln w="0"/>
                <a:solidFill>
                  <a:schemeClr val="bg2">
                    <a:lumMod val="50000"/>
                  </a:schemeClr>
                </a:solidFill>
                <a:effectLst/>
              </a:rPr>
              <a:t>Second Harvest operates </a:t>
            </a:r>
            <a:r>
              <a:rPr lang="en-US" sz="1200" b="0" i="1" cap="none" spc="0" dirty="0">
                <a:ln w="0"/>
                <a:solidFill>
                  <a:schemeClr val="bg2">
                    <a:lumMod val="50000"/>
                  </a:schemeClr>
                </a:solidFill>
                <a:effectLst/>
              </a:rPr>
              <a:t>s</a:t>
            </a:r>
            <a:r>
              <a:rPr lang="en-US" sz="1200" b="0" i="1" cap="none" spc="0" dirty="0" smtClean="0">
                <a:ln w="0"/>
                <a:solidFill>
                  <a:schemeClr val="bg2">
                    <a:lumMod val="50000"/>
                  </a:schemeClr>
                </a:solidFill>
                <a:effectLst/>
              </a:rPr>
              <a:t>everal innovated programs designed to provide hunger relief in our communities.</a:t>
            </a:r>
            <a:endParaRPr lang="en-US" sz="1200" b="0" cap="none" spc="0" dirty="0">
              <a:ln w="0"/>
              <a:solidFill>
                <a:schemeClr val="bg2">
                  <a:lumMod val="50000"/>
                </a:schemeClr>
              </a:solidFill>
              <a:effectLst/>
            </a:endParaRPr>
          </a:p>
        </p:txBody>
      </p:sp>
    </p:spTree>
    <p:extLst>
      <p:ext uri="{BB962C8B-B14F-4D97-AF65-F5344CB8AC3E}">
        <p14:creationId xmlns:p14="http://schemas.microsoft.com/office/powerpoint/2010/main" val="34331914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29272"/>
            <a:ext cx="8229600" cy="1041787"/>
          </a:xfrm>
        </p:spPr>
        <p:txBody>
          <a:bodyPr>
            <a:noAutofit/>
          </a:bodyPr>
          <a:lstStyle/>
          <a:p>
            <a:r>
              <a:rPr lang="en-US" sz="6000" i="1" dirty="0" smtClean="0">
                <a:ln w="0"/>
                <a:effectLst>
                  <a:outerShdw blurRad="38100" dist="25400" dir="5400000" algn="ctr" rotWithShape="0">
                    <a:srgbClr val="6E747A">
                      <a:alpha val="43000"/>
                    </a:srgbClr>
                  </a:outerShdw>
                </a:effectLst>
              </a:rPr>
              <a:t>Rice. Fighting Hung</a:t>
            </a:r>
            <a:r>
              <a:rPr lang="en-US" sz="6000" i="1" dirty="0" smtClean="0">
                <a:ln w="0"/>
                <a:solidFill>
                  <a:schemeClr val="bg1"/>
                </a:solidFill>
                <a:effectLst>
                  <a:outerShdw blurRad="38100" dist="25400" dir="5400000" algn="ctr" rotWithShape="0">
                    <a:srgbClr val="6E747A">
                      <a:alpha val="43000"/>
                    </a:srgbClr>
                  </a:outerShdw>
                </a:effectLst>
              </a:rPr>
              <a:t>er.</a:t>
            </a:r>
            <a:endParaRPr lang="en-US" sz="6000" i="1" dirty="0">
              <a:ln w="0"/>
              <a:solidFill>
                <a:schemeClr val="bg1"/>
              </a:solidFill>
              <a:effectLst>
                <a:outerShdw blurRad="38100" dist="25400" dir="5400000" algn="ctr" rotWithShape="0">
                  <a:srgbClr val="6E747A">
                    <a:alpha val="43000"/>
                  </a:srgbClr>
                </a:outerShdw>
              </a:effectLst>
            </a:endParaRPr>
          </a:p>
        </p:txBody>
      </p:sp>
      <p:sp>
        <p:nvSpPr>
          <p:cNvPr id="3" name="Content Placeholder 2"/>
          <p:cNvSpPr>
            <a:spLocks noGrp="1"/>
          </p:cNvSpPr>
          <p:nvPr>
            <p:ph sz="half" idx="1"/>
          </p:nvPr>
        </p:nvSpPr>
        <p:spPr>
          <a:xfrm>
            <a:off x="412372" y="1981200"/>
            <a:ext cx="3321428" cy="4495800"/>
          </a:xfrm>
        </p:spPr>
        <p:txBody>
          <a:bodyPr>
            <a:normAutofit/>
          </a:bodyPr>
          <a:lstStyle/>
          <a:p>
            <a:r>
              <a:rPr lang="en-US" dirty="0" smtClean="0">
                <a:ln w="0"/>
                <a:solidFill>
                  <a:schemeClr val="tx1">
                    <a:lumMod val="65000"/>
                    <a:lumOff val="35000"/>
                  </a:schemeClr>
                </a:solidFill>
                <a:effectLst>
                  <a:outerShdw blurRad="38100" dist="25400" dir="5400000" algn="ctr" rotWithShape="0">
                    <a:srgbClr val="6E747A">
                      <a:alpha val="43000"/>
                    </a:srgbClr>
                  </a:outerShdw>
                </a:effectLst>
              </a:rPr>
              <a:t>Due </a:t>
            </a:r>
            <a:r>
              <a:rPr lang="en-US" dirty="0">
                <a:ln w="0"/>
                <a:solidFill>
                  <a:schemeClr val="tx1">
                    <a:lumMod val="65000"/>
                    <a:lumOff val="35000"/>
                  </a:schemeClr>
                </a:solidFill>
                <a:effectLst>
                  <a:outerShdw blurRad="38100" dist="25400" dir="5400000" algn="ctr" rotWithShape="0">
                    <a:srgbClr val="6E747A">
                      <a:alpha val="43000"/>
                    </a:srgbClr>
                  </a:outerShdw>
                </a:effectLst>
              </a:rPr>
              <a:t>to nutrition value and yield, rice is an ideal food to donate to the food bank. When budgets are tight, rice can be used in many different dishes and serves many people with a small quantity. </a:t>
            </a:r>
            <a:endParaRPr lang="en-US" dirty="0" smtClean="0">
              <a:ln w="0"/>
              <a:solidFill>
                <a:schemeClr val="tx1">
                  <a:lumMod val="65000"/>
                  <a:lumOff val="35000"/>
                </a:schemeClr>
              </a:solidFill>
              <a:effectLst>
                <a:outerShdw blurRad="38100" dist="25400" dir="5400000" algn="ctr" rotWithShape="0">
                  <a:srgbClr val="6E747A">
                    <a:alpha val="43000"/>
                  </a:srgbClr>
                </a:outerShdw>
              </a:effectLst>
            </a:endParaRPr>
          </a:p>
          <a:p>
            <a:r>
              <a:rPr lang="en-US" dirty="0">
                <a:ln w="0"/>
                <a:solidFill>
                  <a:schemeClr val="tx1">
                    <a:lumMod val="65000"/>
                    <a:lumOff val="35000"/>
                  </a:schemeClr>
                </a:solidFill>
                <a:effectLst>
                  <a:outerShdw blurRad="38100" dist="25400" dir="5400000" algn="ctr" rotWithShape="0">
                    <a:srgbClr val="6E747A">
                      <a:alpha val="43000"/>
                    </a:srgbClr>
                  </a:outerShdw>
                </a:effectLst>
              </a:rPr>
              <a:t>Rice has great nutritional value because it is naturally gluten-free and a great source of complex carbohydrates needed to fuel physical activity. </a:t>
            </a:r>
          </a:p>
          <a:p>
            <a:endParaRPr lang="en-US" dirty="0" smtClean="0">
              <a:ln w="0"/>
              <a:solidFill>
                <a:schemeClr val="tx1">
                  <a:lumMod val="65000"/>
                  <a:lumOff val="35000"/>
                </a:schemeClr>
              </a:solidFill>
              <a:effectLst>
                <a:outerShdw blurRad="38100" dist="25400" dir="5400000" algn="ctr" rotWithShape="0">
                  <a:srgbClr val="6E747A">
                    <a:alpha val="43000"/>
                  </a:srgbClr>
                </a:outerShdw>
              </a:effectLst>
            </a:endParaRPr>
          </a:p>
          <a:p>
            <a:endParaRPr lang="en-US" dirty="0"/>
          </a:p>
        </p:txBody>
      </p:sp>
      <p:sp>
        <p:nvSpPr>
          <p:cNvPr id="4" name="Content Placeholder 3"/>
          <p:cNvSpPr>
            <a:spLocks noGrp="1"/>
          </p:cNvSpPr>
          <p:nvPr>
            <p:ph sz="half" idx="2"/>
          </p:nvPr>
        </p:nvSpPr>
        <p:spPr>
          <a:xfrm>
            <a:off x="3977794" y="2057400"/>
            <a:ext cx="3088110" cy="3880773"/>
          </a:xfrm>
        </p:spPr>
        <p:style>
          <a:lnRef idx="2">
            <a:schemeClr val="accent1"/>
          </a:lnRef>
          <a:fillRef idx="1">
            <a:schemeClr val="lt1"/>
          </a:fillRef>
          <a:effectRef idx="0">
            <a:schemeClr val="accent1"/>
          </a:effectRef>
          <a:fontRef idx="minor">
            <a:schemeClr val="dk1"/>
          </a:fontRef>
        </p:style>
        <p:txBody>
          <a:bodyPr>
            <a:normAutofit/>
          </a:bodyPr>
          <a:lstStyle/>
          <a:p>
            <a:r>
              <a:rPr lang="en-US" dirty="0">
                <a:ln w="0"/>
                <a:solidFill>
                  <a:schemeClr val="accent1"/>
                </a:solidFill>
                <a:effectLst>
                  <a:outerShdw blurRad="38100" dist="25400" dir="5400000" algn="ctr" rotWithShape="0">
                    <a:srgbClr val="6E747A">
                      <a:alpha val="43000"/>
                    </a:srgbClr>
                  </a:outerShdw>
                </a:effectLst>
              </a:rPr>
              <a:t>Rice is the most widely-consumed staple food for a large part of the world’s human population. It is one of the oldest known consumed foods, dating back 5,000 years. </a:t>
            </a:r>
          </a:p>
          <a:p>
            <a:r>
              <a:rPr lang="en-US" dirty="0">
                <a:ln w="0"/>
                <a:solidFill>
                  <a:schemeClr val="accent1"/>
                </a:solidFill>
                <a:effectLst>
                  <a:outerShdw blurRad="38100" dist="25400" dir="5400000" algn="ctr" rotWithShape="0">
                    <a:srgbClr val="6E747A">
                      <a:alpha val="43000"/>
                    </a:srgbClr>
                  </a:outerShdw>
                </a:effectLst>
              </a:rPr>
              <a:t>Rice fields can also be used to farm crawfish, which is why the two go hand-in-hand in Louisiana.</a:t>
            </a:r>
          </a:p>
          <a:p>
            <a:endParaRPr lang="en-US" dirty="0"/>
          </a:p>
        </p:txBody>
      </p:sp>
      <p:sp>
        <p:nvSpPr>
          <p:cNvPr id="7" name="Rectangle 6"/>
          <p:cNvSpPr/>
          <p:nvPr/>
        </p:nvSpPr>
        <p:spPr>
          <a:xfrm>
            <a:off x="116659" y="1357094"/>
            <a:ext cx="3912854" cy="461665"/>
          </a:xfrm>
          <a:prstGeom prst="rect">
            <a:avLst/>
          </a:prstGeom>
          <a:noFill/>
        </p:spPr>
        <p:txBody>
          <a:bodyPr wrap="square" lIns="91440" tIns="45720" rIns="91440" bIns="45720">
            <a:spAutoFit/>
          </a:bodyPr>
          <a:lstStyle/>
          <a:p>
            <a:pPr algn="ctr"/>
            <a:r>
              <a:rPr lang="en-US" sz="2400" b="0" cap="none" spc="0" dirty="0" smtClean="0">
                <a:ln w="0"/>
                <a:solidFill>
                  <a:srgbClr val="FFC000"/>
                </a:solidFill>
                <a:effectLst>
                  <a:outerShdw blurRad="38100" dist="25400" dir="5400000" algn="ctr" rotWithShape="0">
                    <a:srgbClr val="6E747A">
                      <a:alpha val="43000"/>
                    </a:srgbClr>
                  </a:outerShdw>
                </a:effectLst>
              </a:rPr>
              <a:t>Why We Love </a:t>
            </a:r>
            <a:r>
              <a:rPr lang="en-US" sz="2400" b="0" cap="none" spc="0" dirty="0" smtClean="0">
                <a:ln w="0"/>
                <a:solidFill>
                  <a:srgbClr val="FFC000"/>
                </a:solidFill>
                <a:effectLst>
                  <a:outerShdw blurRad="38100" dist="25400" dir="5400000" algn="ctr" rotWithShape="0">
                    <a:srgbClr val="6E747A">
                      <a:alpha val="43000"/>
                    </a:srgbClr>
                  </a:outerShdw>
                </a:effectLst>
              </a:rPr>
              <a:t>Rice</a:t>
            </a:r>
            <a:endParaRPr lang="en-US" sz="2400" b="0" cap="none" spc="0" dirty="0">
              <a:ln w="0"/>
              <a:solidFill>
                <a:srgbClr val="FFC000"/>
              </a:solidFill>
              <a:effectLst>
                <a:outerShdw blurRad="38100" dist="25400" dir="5400000" algn="ctr" rotWithShape="0">
                  <a:srgbClr val="6E747A">
                    <a:alpha val="43000"/>
                  </a:srgbClr>
                </a:outerShdw>
              </a:effectLst>
            </a:endParaRPr>
          </a:p>
        </p:txBody>
      </p:sp>
    </p:spTree>
    <p:extLst>
      <p:ext uri="{BB962C8B-B14F-4D97-AF65-F5344CB8AC3E}">
        <p14:creationId xmlns:p14="http://schemas.microsoft.com/office/powerpoint/2010/main" val="4289903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749462" y="4126833"/>
            <a:ext cx="3088109" cy="3880772"/>
          </a:xfrm>
        </p:spPr>
        <p:txBody>
          <a:bodyPr>
            <a:normAutofit/>
          </a:bodyPr>
          <a:lstStyle/>
          <a:p>
            <a:r>
              <a:rPr lang="en-US" dirty="0">
                <a:ln w="0"/>
                <a:solidFill>
                  <a:srgbClr val="FFC000"/>
                </a:solidFill>
                <a:effectLst>
                  <a:reflection blurRad="6350" stA="53000" endA="300" endPos="35500" dir="5400000" sy="-90000" algn="bl" rotWithShape="0"/>
                </a:effectLst>
              </a:rPr>
              <a:t>HUNGER ACTION MONTH</a:t>
            </a:r>
          </a:p>
          <a:p>
            <a:pPr marL="0" indent="0">
              <a:buNone/>
            </a:pPr>
            <a:r>
              <a:rPr lang="en-US" dirty="0" smtClean="0"/>
              <a:t>Hunger </a:t>
            </a:r>
            <a:r>
              <a:rPr lang="en-US" dirty="0"/>
              <a:t>Action Month is a nationwide initiative designed to inspire people to take action and to raise awareness to the fact that 42 million Americans are food insecure. </a:t>
            </a:r>
          </a:p>
        </p:txBody>
      </p:sp>
      <p:sp>
        <p:nvSpPr>
          <p:cNvPr id="4" name="Content Placeholder 3"/>
          <p:cNvSpPr>
            <a:spLocks noGrp="1"/>
          </p:cNvSpPr>
          <p:nvPr>
            <p:ph sz="half" idx="2"/>
          </p:nvPr>
        </p:nvSpPr>
        <p:spPr>
          <a:xfrm>
            <a:off x="3850617" y="3505200"/>
            <a:ext cx="3088110" cy="3880773"/>
          </a:xfrm>
        </p:spPr>
        <p:txBody>
          <a:bodyPr>
            <a:normAutofit/>
          </a:bodyPr>
          <a:lstStyle/>
          <a:p>
            <a:r>
              <a:rPr lang="en-US" dirty="0">
                <a:ln w="0"/>
                <a:solidFill>
                  <a:srgbClr val="002060"/>
                </a:solidFill>
                <a:effectLst>
                  <a:reflection blurRad="6350" stA="53000" endA="300" endPos="35500" dir="5400000" sy="-90000" algn="bl" rotWithShape="0"/>
                </a:effectLst>
              </a:rPr>
              <a:t>NATIONAL RICE </a:t>
            </a:r>
            <a:r>
              <a:rPr lang="en-US" dirty="0" smtClean="0">
                <a:ln w="0"/>
                <a:solidFill>
                  <a:srgbClr val="002060"/>
                </a:solidFill>
                <a:effectLst>
                  <a:reflection blurRad="6350" stA="53000" endA="300" endPos="35500" dir="5400000" sy="-90000" algn="bl" rotWithShape="0"/>
                </a:effectLst>
              </a:rPr>
              <a:t>MONTH</a:t>
            </a:r>
            <a:endParaRPr lang="en-US" dirty="0" smtClean="0">
              <a:solidFill>
                <a:srgbClr val="002060"/>
              </a:solidFill>
            </a:endParaRPr>
          </a:p>
          <a:p>
            <a:pPr marL="0" indent="0">
              <a:buNone/>
            </a:pPr>
            <a:r>
              <a:rPr lang="en-US" dirty="0"/>
              <a:t>NRM, initiated by an act of Congress, helps to increase awareness of rice and recognizes the contribution the U.S. rice industry makes to America’s economy, estimated at $34 billion annually.  </a:t>
            </a:r>
          </a:p>
        </p:txBody>
      </p:sp>
      <p:sp>
        <p:nvSpPr>
          <p:cNvPr id="12" name="Rectangle 11"/>
          <p:cNvSpPr/>
          <p:nvPr/>
        </p:nvSpPr>
        <p:spPr>
          <a:xfrm>
            <a:off x="565493" y="97303"/>
            <a:ext cx="3007890" cy="3970318"/>
          </a:xfrm>
          <a:prstGeom prst="rect">
            <a:avLst/>
          </a:prstGeom>
          <a:noFill/>
        </p:spPr>
        <p:txBody>
          <a:bodyPr wrap="square" lIns="91440" tIns="45720" rIns="91440" bIns="45720">
            <a:spAutoFit/>
          </a:bodyPr>
          <a:lstStyle/>
          <a:p>
            <a:r>
              <a:rPr lang="en-US" sz="2800" b="0" cap="none" spc="0" dirty="0" smtClean="0">
                <a:ln w="0"/>
                <a:solidFill>
                  <a:schemeClr val="accent1"/>
                </a:solidFill>
                <a:effectLst>
                  <a:outerShdw blurRad="38100" dist="25400" dir="5400000" algn="ctr" rotWithShape="0">
                    <a:srgbClr val="6E747A">
                      <a:alpha val="43000"/>
                    </a:srgbClr>
                  </a:outerShdw>
                </a:effectLst>
              </a:rPr>
              <a:t>Second Harvest </a:t>
            </a:r>
            <a:r>
              <a:rPr lang="en-US" sz="2800" dirty="0" smtClean="0">
                <a:ln w="0"/>
                <a:solidFill>
                  <a:schemeClr val="accent1"/>
                </a:solidFill>
                <a:effectLst>
                  <a:outerShdw blurRad="38100" dist="25400" dir="5400000" algn="ctr" rotWithShape="0">
                    <a:srgbClr val="6E747A">
                      <a:alpha val="43000"/>
                    </a:srgbClr>
                  </a:outerShdw>
                </a:effectLst>
              </a:rPr>
              <a:t>has received valuable support from the Louisiana Rice Industry that has help our communities tremendously! </a:t>
            </a:r>
            <a:endParaRPr lang="en-US" sz="2800" b="0" cap="none" spc="0" dirty="0">
              <a:ln w="0"/>
              <a:solidFill>
                <a:schemeClr val="accent1"/>
              </a:solidFill>
              <a:effectLst>
                <a:outerShdw blurRad="38100" dist="25400" dir="5400000" algn="ctr" rotWithShape="0">
                  <a:srgbClr val="6E747A">
                    <a:alpha val="43000"/>
                  </a:srgbClr>
                </a:outerShdw>
              </a:effectLst>
            </a:endParaRPr>
          </a:p>
        </p:txBody>
      </p:sp>
      <p:sp>
        <p:nvSpPr>
          <p:cNvPr id="14" name="Rectangle 13"/>
          <p:cNvSpPr/>
          <p:nvPr/>
        </p:nvSpPr>
        <p:spPr>
          <a:xfrm>
            <a:off x="3649588" y="762000"/>
            <a:ext cx="3289139" cy="2031325"/>
          </a:xfrm>
          <a:prstGeom prst="rect">
            <a:avLst/>
          </a:prstGeom>
        </p:spPr>
        <p:style>
          <a:lnRef idx="2">
            <a:schemeClr val="accent1"/>
          </a:lnRef>
          <a:fillRef idx="1">
            <a:schemeClr val="lt1"/>
          </a:fillRef>
          <a:effectRef idx="0">
            <a:schemeClr val="accent1"/>
          </a:effectRef>
          <a:fontRef idx="minor">
            <a:schemeClr val="dk1"/>
          </a:fontRef>
        </p:style>
        <p:txBody>
          <a:bodyPr wrap="square" lIns="91440" tIns="45720" rIns="91440" bIns="45720">
            <a:spAutoFit/>
          </a:bodyPr>
          <a:lstStyle/>
          <a:p>
            <a:r>
              <a:rPr lang="en-US" dirty="0" smtClean="0">
                <a:ln w="0"/>
                <a:solidFill>
                  <a:schemeClr val="bg1">
                    <a:lumMod val="65000"/>
                  </a:schemeClr>
                </a:solidFill>
                <a:effectLst>
                  <a:outerShdw blurRad="38100" dist="25400" dir="5400000" algn="ctr" rotWithShape="0">
                    <a:srgbClr val="6E747A">
                      <a:alpha val="43000"/>
                    </a:srgbClr>
                  </a:outerShdw>
                </a:effectLst>
              </a:rPr>
              <a:t>In September 2018, </a:t>
            </a:r>
            <a:r>
              <a:rPr lang="en-US" b="0" cap="none" spc="0" dirty="0" smtClean="0">
                <a:ln w="0"/>
                <a:solidFill>
                  <a:schemeClr val="bg1">
                    <a:lumMod val="65000"/>
                  </a:schemeClr>
                </a:solidFill>
                <a:effectLst>
                  <a:outerShdw blurRad="38100" dist="25400" dir="5400000" algn="ctr" rotWithShape="0">
                    <a:srgbClr val="6E747A">
                      <a:alpha val="43000"/>
                    </a:srgbClr>
                  </a:outerShdw>
                </a:effectLst>
              </a:rPr>
              <a:t>Louisiana </a:t>
            </a:r>
            <a:r>
              <a:rPr lang="en-US" b="0" cap="none" spc="0" dirty="0">
                <a:ln w="0"/>
                <a:solidFill>
                  <a:schemeClr val="bg1">
                    <a:lumMod val="65000"/>
                  </a:schemeClr>
                </a:solidFill>
                <a:effectLst>
                  <a:outerShdw blurRad="38100" dist="25400" dir="5400000" algn="ctr" rotWithShape="0">
                    <a:srgbClr val="6E747A">
                      <a:alpha val="43000"/>
                    </a:srgbClr>
                  </a:outerShdw>
                </a:effectLst>
              </a:rPr>
              <a:t>Rice Industry and Louisiana Food Bank Association </a:t>
            </a:r>
            <a:r>
              <a:rPr lang="en-US" b="0" cap="none" spc="0" dirty="0" smtClean="0">
                <a:ln w="0"/>
                <a:solidFill>
                  <a:schemeClr val="bg1">
                    <a:lumMod val="65000"/>
                  </a:schemeClr>
                </a:solidFill>
                <a:effectLst>
                  <a:outerShdw blurRad="38100" dist="25400" dir="5400000" algn="ctr" rotWithShape="0">
                    <a:srgbClr val="6E747A">
                      <a:alpha val="43000"/>
                    </a:srgbClr>
                  </a:outerShdw>
                </a:effectLst>
              </a:rPr>
              <a:t>Partnered </a:t>
            </a:r>
            <a:r>
              <a:rPr lang="en-US" b="0" cap="none" spc="0" dirty="0">
                <a:ln w="0"/>
                <a:solidFill>
                  <a:schemeClr val="bg1">
                    <a:lumMod val="65000"/>
                  </a:schemeClr>
                </a:solidFill>
                <a:effectLst>
                  <a:outerShdw blurRad="38100" dist="25400" dir="5400000" algn="ctr" rotWithShape="0">
                    <a:srgbClr val="6E747A">
                      <a:alpha val="43000"/>
                    </a:srgbClr>
                  </a:outerShdw>
                </a:effectLst>
              </a:rPr>
              <a:t>to Proclaim </a:t>
            </a:r>
            <a:r>
              <a:rPr lang="en-US" b="1" cap="none" spc="0" dirty="0">
                <a:ln w="0"/>
                <a:solidFill>
                  <a:srgbClr val="002060"/>
                </a:solidFill>
                <a:effectLst>
                  <a:outerShdw blurRad="38100" dist="25400" dir="5400000" algn="ctr" rotWithShape="0">
                    <a:srgbClr val="6E747A">
                      <a:alpha val="43000"/>
                    </a:srgbClr>
                  </a:outerShdw>
                </a:effectLst>
              </a:rPr>
              <a:t>September</a:t>
            </a:r>
            <a:r>
              <a:rPr lang="en-US" b="0" cap="none" spc="0" dirty="0">
                <a:ln w="0"/>
                <a:solidFill>
                  <a:schemeClr val="bg1">
                    <a:lumMod val="65000"/>
                  </a:schemeClr>
                </a:solidFill>
                <a:effectLst>
                  <a:outerShdw blurRad="38100" dist="25400" dir="5400000" algn="ctr" rotWithShape="0">
                    <a:srgbClr val="6E747A">
                      <a:alpha val="43000"/>
                    </a:srgbClr>
                  </a:outerShdw>
                </a:effectLst>
              </a:rPr>
              <a:t> as National Rice Month and Hunger Action </a:t>
            </a:r>
            <a:r>
              <a:rPr lang="en-US" b="0" cap="none" spc="0" dirty="0" smtClean="0">
                <a:ln w="0"/>
                <a:solidFill>
                  <a:schemeClr val="bg1">
                    <a:lumMod val="65000"/>
                  </a:schemeClr>
                </a:solidFill>
                <a:effectLst>
                  <a:outerShdw blurRad="38100" dist="25400" dir="5400000" algn="ctr" rotWithShape="0">
                    <a:srgbClr val="6E747A">
                      <a:alpha val="43000"/>
                    </a:srgbClr>
                  </a:outerShdw>
                </a:effectLst>
              </a:rPr>
              <a:t>Month.</a:t>
            </a:r>
            <a:endParaRPr lang="en-US" b="0" cap="none" spc="0" dirty="0">
              <a:ln w="0"/>
              <a:solidFill>
                <a:schemeClr val="bg1">
                  <a:lumMod val="65000"/>
                </a:schemeClr>
              </a:solidFill>
              <a:effectLst>
                <a:outerShdw blurRad="38100" dist="25400" dir="5400000" algn="ctr" rotWithShape="0">
                  <a:srgbClr val="6E747A">
                    <a:alpha val="43000"/>
                  </a:srgbClr>
                </a:outerShdw>
              </a:effectLst>
            </a:endParaRPr>
          </a:p>
        </p:txBody>
      </p:sp>
    </p:spTree>
    <p:extLst>
      <p:ext uri="{BB962C8B-B14F-4D97-AF65-F5344CB8AC3E}">
        <p14:creationId xmlns:p14="http://schemas.microsoft.com/office/powerpoint/2010/main" val="33193349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801725" y="2088491"/>
            <a:ext cx="2688785" cy="3699000"/>
          </a:xfrm>
        </p:spPr>
        <p:style>
          <a:lnRef idx="2">
            <a:schemeClr val="accent2"/>
          </a:lnRef>
          <a:fillRef idx="1">
            <a:schemeClr val="lt1"/>
          </a:fillRef>
          <a:effectRef idx="0">
            <a:schemeClr val="accent2"/>
          </a:effectRef>
          <a:fontRef idx="minor">
            <a:schemeClr val="dk1"/>
          </a:fontRef>
        </p:style>
        <p:txBody>
          <a:bodyPr>
            <a:normAutofit fontScale="85000" lnSpcReduction="10000"/>
          </a:bodyPr>
          <a:lstStyle/>
          <a:p>
            <a:pPr marL="0" indent="0">
              <a:buNone/>
            </a:pPr>
            <a:r>
              <a:rPr lang="en-US" dirty="0" smtClean="0"/>
              <a:t>	</a:t>
            </a:r>
            <a:r>
              <a:rPr lang="en-US" b="1" i="1" u="sng" dirty="0" smtClean="0"/>
              <a:t>Special Thanks</a:t>
            </a:r>
          </a:p>
          <a:p>
            <a:r>
              <a:rPr lang="en-US" dirty="0" smtClean="0"/>
              <a:t>Robbie Trahan and the Falcon Rice family whose continued support has provided over 120,000 meals to those in need and their collaborative efforts during Have A Rice Day!</a:t>
            </a:r>
          </a:p>
          <a:p>
            <a:r>
              <a:rPr lang="en-US" dirty="0" smtClean="0"/>
              <a:t>Mr. Kane Webb, whose support continues to strengthen the relationship between food banks and the rice industry.</a:t>
            </a:r>
            <a:r>
              <a:rPr lang="en-US" dirty="0"/>
              <a:t/>
            </a:r>
            <a:br>
              <a:rPr lang="en-US" dirty="0"/>
            </a:br>
            <a:endParaRPr lang="en-US" dirty="0"/>
          </a:p>
        </p:txBody>
      </p:sp>
      <p:sp>
        <p:nvSpPr>
          <p:cNvPr id="5" name="Rectangle 4"/>
          <p:cNvSpPr/>
          <p:nvPr/>
        </p:nvSpPr>
        <p:spPr>
          <a:xfrm>
            <a:off x="1905000" y="146081"/>
            <a:ext cx="4862511" cy="1015663"/>
          </a:xfrm>
          <a:prstGeom prst="rect">
            <a:avLst/>
          </a:prstGeom>
          <a:noFill/>
          <a:effectLst>
            <a:outerShdw blurRad="50800" dist="38100" dir="2700000" algn="tl" rotWithShape="0">
              <a:prstClr val="black">
                <a:alpha val="40000"/>
              </a:prstClr>
            </a:outerShdw>
          </a:effectLst>
        </p:spPr>
        <p:txBody>
          <a:bodyPr wrap="square" lIns="91440" tIns="45720" rIns="91440" bIns="45720">
            <a:spAutoFit/>
          </a:bodyPr>
          <a:lstStyle/>
          <a:p>
            <a:pPr algn="ctr"/>
            <a:r>
              <a:rPr lang="en-US" sz="6000" dirty="0" smtClean="0">
                <a:ln w="0"/>
                <a:solidFill>
                  <a:schemeClr val="accent1"/>
                </a:solidFill>
                <a:effectLst>
                  <a:outerShdw blurRad="38100" dist="25400" dir="5400000" algn="ctr" rotWithShape="0">
                    <a:srgbClr val="6E747A">
                      <a:alpha val="43000"/>
                    </a:srgbClr>
                  </a:outerShdw>
                </a:effectLst>
              </a:rPr>
              <a:t>Thank You!</a:t>
            </a:r>
            <a:endParaRPr lang="en-US" sz="6000" b="0" cap="none" spc="0" dirty="0">
              <a:ln w="0"/>
              <a:solidFill>
                <a:schemeClr val="accent1"/>
              </a:solidFill>
              <a:effectLst>
                <a:outerShdw blurRad="38100" dist="25400" dir="5400000" algn="ctr" rotWithShape="0">
                  <a:srgbClr val="6E747A">
                    <a:alpha val="43000"/>
                  </a:srgbClr>
                </a:outerShdw>
              </a:effectLst>
            </a:endParaRPr>
          </a:p>
        </p:txBody>
      </p:sp>
      <p:sp>
        <p:nvSpPr>
          <p:cNvPr id="7" name="Rectangle 6"/>
          <p:cNvSpPr/>
          <p:nvPr/>
        </p:nvSpPr>
        <p:spPr>
          <a:xfrm>
            <a:off x="1171074" y="1143729"/>
            <a:ext cx="5973709" cy="646331"/>
          </a:xfrm>
          <a:prstGeom prst="rect">
            <a:avLst/>
          </a:prstGeom>
          <a:noFill/>
        </p:spPr>
        <p:txBody>
          <a:bodyPr wrap="square" lIns="91440" tIns="45720" rIns="91440" bIns="45720">
            <a:spAutoFit/>
          </a:bodyPr>
          <a:lstStyle/>
          <a:p>
            <a:pPr algn="ctr"/>
            <a:r>
              <a:rPr lang="en-US" b="0" cap="none" spc="0" dirty="0" smtClean="0">
                <a:ln w="0"/>
                <a:solidFill>
                  <a:schemeClr val="tx1">
                    <a:lumMod val="75000"/>
                    <a:lumOff val="25000"/>
                  </a:schemeClr>
                </a:solidFill>
                <a:effectLst>
                  <a:outerShdw blurRad="38100" dist="25400" dir="5400000" algn="ctr" rotWithShape="0">
                    <a:srgbClr val="6E747A">
                      <a:alpha val="43000"/>
                    </a:srgbClr>
                  </a:outerShdw>
                </a:effectLst>
              </a:rPr>
              <a:t>We dedicate this presentation to show our appreciation to all our rice partners that help us fight hunger!</a:t>
            </a:r>
            <a:endParaRPr lang="en-US" b="0" cap="none" spc="0" dirty="0">
              <a:ln w="0"/>
              <a:solidFill>
                <a:schemeClr val="tx1">
                  <a:lumMod val="75000"/>
                  <a:lumOff val="25000"/>
                </a:schemeClr>
              </a:solidFill>
              <a:effectLst>
                <a:outerShdw blurRad="38100" dist="25400" dir="5400000" algn="ctr" rotWithShape="0">
                  <a:srgbClr val="6E747A">
                    <a:alpha val="43000"/>
                  </a:srgbClr>
                </a:outerShdw>
              </a:effectLst>
            </a:endParaRPr>
          </a:p>
        </p:txBody>
      </p:sp>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3400" y="6257656"/>
            <a:ext cx="896438" cy="471948"/>
          </a:xfrm>
          <a:prstGeom prst="rect">
            <a:avLst/>
          </a:prstGeom>
        </p:spPr>
      </p:pic>
      <p:pic>
        <p:nvPicPr>
          <p:cNvPr id="10" name="Picture 9"/>
          <p:cNvPicPr>
            <a:picLocks noChangeAspect="1"/>
          </p:cNvPicPr>
          <p:nvPr/>
        </p:nvPicPr>
        <p:blipFill rotWithShape="1">
          <a:blip r:embed="rId3"/>
          <a:srcRect r="68561" b="85239"/>
          <a:stretch/>
        </p:blipFill>
        <p:spPr>
          <a:xfrm>
            <a:off x="1513891" y="6036937"/>
            <a:ext cx="1264451" cy="769514"/>
          </a:xfrm>
          <a:prstGeom prst="rect">
            <a:avLst/>
          </a:prstGeom>
        </p:spPr>
      </p:pic>
      <p:sp>
        <p:nvSpPr>
          <p:cNvPr id="17" name="Rectangle 16"/>
          <p:cNvSpPr/>
          <p:nvPr/>
        </p:nvSpPr>
        <p:spPr>
          <a:xfrm>
            <a:off x="3657600" y="1952832"/>
            <a:ext cx="3610157" cy="3970318"/>
          </a:xfrm>
          <a:prstGeom prst="rect">
            <a:avLst/>
          </a:prstGeom>
          <a:noFill/>
        </p:spPr>
        <p:txBody>
          <a:bodyPr wrap="square" lIns="91440" tIns="45720" rIns="91440" bIns="45720">
            <a:spAutoFit/>
          </a:bodyPr>
          <a:lstStyle/>
          <a:p>
            <a:pPr algn="r"/>
            <a:r>
              <a:rPr lang="en-US" sz="3600" dirty="0" smtClean="0">
                <a:ln w="0"/>
                <a:solidFill>
                  <a:schemeClr val="accent1"/>
                </a:solidFill>
                <a:effectLst>
                  <a:outerShdw blurRad="38100" dist="25400" dir="5400000" algn="ctr" rotWithShape="0">
                    <a:srgbClr val="6E747A">
                      <a:alpha val="43000"/>
                    </a:srgbClr>
                  </a:outerShdw>
                </a:effectLst>
              </a:rPr>
              <a:t>Almost half a million pounds of rice has been donated from Louisiana Rice Industry to help feed the hungry</a:t>
            </a:r>
            <a:endParaRPr lang="en-US" sz="3600" b="0" cap="none" spc="0" dirty="0">
              <a:ln w="0"/>
              <a:solidFill>
                <a:schemeClr val="accent1"/>
              </a:solidFill>
              <a:effectLst>
                <a:outerShdw blurRad="38100" dist="25400" dir="5400000" algn="ctr" rotWithShape="0">
                  <a:srgbClr val="6E747A">
                    <a:alpha val="43000"/>
                  </a:srgbClr>
                </a:outerShdw>
              </a:effectLst>
            </a:endParaRPr>
          </a:p>
        </p:txBody>
      </p:sp>
      <p:pic>
        <p:nvPicPr>
          <p:cNvPr id="20" name="Picture 1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47610" y="6257656"/>
            <a:ext cx="685800" cy="471948"/>
          </a:xfrm>
          <a:prstGeom prst="rect">
            <a:avLst/>
          </a:prstGeom>
        </p:spPr>
      </p:pic>
    </p:spTree>
    <p:extLst>
      <p:ext uri="{BB962C8B-B14F-4D97-AF65-F5344CB8AC3E}">
        <p14:creationId xmlns:p14="http://schemas.microsoft.com/office/powerpoint/2010/main" val="22751078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67525"/>
          </a:xfrm>
          <a:prstGeom prst="rect">
            <a:avLst/>
          </a:prstGeom>
        </p:spPr>
      </p:pic>
    </p:spTree>
    <p:extLst>
      <p:ext uri="{BB962C8B-B14F-4D97-AF65-F5344CB8AC3E}">
        <p14:creationId xmlns:p14="http://schemas.microsoft.com/office/powerpoint/2010/main" val="1940737998"/>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393</TotalTime>
  <Words>311</Words>
  <Application>Microsoft Office PowerPoint</Application>
  <PresentationFormat>On-screen Show (4:3)</PresentationFormat>
  <Paragraphs>21</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Trebuchet MS</vt:lpstr>
      <vt:lpstr>Wingdings 3</vt:lpstr>
      <vt:lpstr>Facet</vt:lpstr>
      <vt:lpstr> </vt:lpstr>
      <vt:lpstr>PowerPoint Presentation</vt:lpstr>
      <vt:lpstr>Rice. Fighting Hunger.</vt:lpstr>
      <vt:lpstr>PowerPoint Presentation</vt:lpstr>
      <vt:lpstr>PowerPoint Presentation</vt:lpstr>
      <vt:lpstr>PowerPoint Presentation</vt:lpstr>
    </vt:vector>
  </TitlesOfParts>
  <Company>Feeding America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wscavo</dc:creator>
  <cp:lastModifiedBy>Emily Slazer</cp:lastModifiedBy>
  <cp:revision>46</cp:revision>
  <dcterms:created xsi:type="dcterms:W3CDTF">2020-06-24T09:55:35Z</dcterms:created>
  <dcterms:modified xsi:type="dcterms:W3CDTF">2020-06-25T22:08:39Z</dcterms:modified>
</cp:coreProperties>
</file>