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7" r:id="rId2"/>
    <p:sldId id="258" r:id="rId3"/>
    <p:sldId id="259" r:id="rId4"/>
    <p:sldId id="574" r:id="rId5"/>
    <p:sldId id="1396" r:id="rId6"/>
    <p:sldId id="1318" r:id="rId7"/>
    <p:sldId id="1351" r:id="rId8"/>
    <p:sldId id="1501" r:id="rId9"/>
    <p:sldId id="1502" r:id="rId10"/>
    <p:sldId id="262" r:id="rId11"/>
    <p:sldId id="261"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3" autoAdjust="0"/>
    <p:restoredTop sz="94660"/>
  </p:normalViewPr>
  <p:slideViewPr>
    <p:cSldViewPr snapToGrid="0">
      <p:cViewPr varScale="1">
        <p:scale>
          <a:sx n="135" d="100"/>
          <a:sy n="135" d="100"/>
        </p:scale>
        <p:origin x="846"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B59351-CFE6-4F67-9083-B73062A0919A}" type="datetimeFigureOut">
              <a:rPr lang="en-US" smtClean="0"/>
              <a:t>6/19/2020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74A08F-FC65-43D1-99A0-68F06EE4C2A8}" type="slidenum">
              <a:rPr lang="en-US" smtClean="0"/>
              <a:t>‹#›</a:t>
            </a:fld>
            <a:endParaRPr lang="en-US"/>
          </a:p>
        </p:txBody>
      </p:sp>
    </p:spTree>
    <p:extLst>
      <p:ext uri="{BB962C8B-B14F-4D97-AF65-F5344CB8AC3E}">
        <p14:creationId xmlns:p14="http://schemas.microsoft.com/office/powerpoint/2010/main" val="1317687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endParaRPr lang="en-US" b="1" dirty="0"/>
          </a:p>
        </p:txBody>
      </p:sp>
      <p:sp>
        <p:nvSpPr>
          <p:cNvPr id="4" name="Slide Number Placeholder 3"/>
          <p:cNvSpPr>
            <a:spLocks noGrp="1"/>
          </p:cNvSpPr>
          <p:nvPr>
            <p:ph type="sldNum" sz="quarter" idx="10"/>
          </p:nvPr>
        </p:nvSpPr>
        <p:spPr/>
        <p:txBody>
          <a:bodyPr/>
          <a:lstStyle/>
          <a:p>
            <a:fld id="{43FB2335-303A-4F45-8C2D-54AD17D62F92}"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1D81192E-EE98-46AF-A7DA-E0D2B19BBA99}" type="slidenum">
              <a:rPr lang="en-US" smtClean="0"/>
              <a:t>5</a:t>
            </a:fld>
            <a:endParaRPr lang="en-US"/>
          </a:p>
        </p:txBody>
      </p:sp>
    </p:spTree>
    <p:extLst>
      <p:ext uri="{BB962C8B-B14F-4D97-AF65-F5344CB8AC3E}">
        <p14:creationId xmlns:p14="http://schemas.microsoft.com/office/powerpoint/2010/main" val="42937421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CF1B64F-303F-41F2-BF86-4D8417309D61}" type="slidenum">
              <a:rPr lang="en-US" smtClean="0"/>
              <a:pPr/>
              <a:t>6</a:t>
            </a:fld>
            <a:endParaRPr lang="en-US"/>
          </a:p>
        </p:txBody>
      </p:sp>
    </p:spTree>
    <p:extLst>
      <p:ext uri="{BB962C8B-B14F-4D97-AF65-F5344CB8AC3E}">
        <p14:creationId xmlns:p14="http://schemas.microsoft.com/office/powerpoint/2010/main" val="1347195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CF1B64F-303F-41F2-BF86-4D8417309D61}" type="slidenum">
              <a:rPr lang="en-US" smtClean="0"/>
              <a:pPr/>
              <a:t>7</a:t>
            </a:fld>
            <a:endParaRPr lang="en-US"/>
          </a:p>
        </p:txBody>
      </p:sp>
    </p:spTree>
    <p:extLst>
      <p:ext uri="{BB962C8B-B14F-4D97-AF65-F5344CB8AC3E}">
        <p14:creationId xmlns:p14="http://schemas.microsoft.com/office/powerpoint/2010/main" val="13471957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These are very preliminary results. I was encouraged by the results but large numbers of lines were with undesirable attributes. Because we ultimately need dwarf, </a:t>
            </a:r>
            <a:r>
              <a:rPr lang="en-US" sz="1200" kern="1200" dirty="0" err="1">
                <a:solidFill>
                  <a:schemeClr val="tx1"/>
                </a:solidFill>
                <a:effectLst/>
                <a:latin typeface="+mn-lt"/>
                <a:ea typeface="+mn-ea"/>
                <a:cs typeface="+mn-cs"/>
              </a:rPr>
              <a:t>photoinsensitive</a:t>
            </a:r>
            <a:r>
              <a:rPr lang="en-US" sz="1200" kern="1200" dirty="0">
                <a:solidFill>
                  <a:schemeClr val="tx1"/>
                </a:solidFill>
                <a:effectLst/>
                <a:latin typeface="+mn-lt"/>
                <a:ea typeface="+mn-ea"/>
                <a:cs typeface="+mn-cs"/>
              </a:rPr>
              <a:t>, fertile, and </a:t>
            </a:r>
            <a:r>
              <a:rPr lang="en-US" sz="1200" kern="1200" dirty="0" err="1">
                <a:solidFill>
                  <a:schemeClr val="tx1"/>
                </a:solidFill>
                <a:effectLst/>
                <a:latin typeface="+mn-lt"/>
                <a:ea typeface="+mn-ea"/>
                <a:cs typeface="+mn-cs"/>
              </a:rPr>
              <a:t>nonshattering</a:t>
            </a:r>
            <a:r>
              <a:rPr lang="en-US" sz="1200" kern="1200" dirty="0">
                <a:solidFill>
                  <a:schemeClr val="tx1"/>
                </a:solidFill>
                <a:effectLst/>
                <a:latin typeface="+mn-lt"/>
                <a:ea typeface="+mn-ea"/>
                <a:cs typeface="+mn-cs"/>
              </a:rPr>
              <a:t> breeding lines. But we got only few. This was expected when you just made </a:t>
            </a:r>
            <a:r>
              <a:rPr lang="en-US" sz="1200" b="1" kern="1200" dirty="0">
                <a:solidFill>
                  <a:schemeClr val="tx1"/>
                </a:solidFill>
                <a:effectLst/>
                <a:latin typeface="+mn-lt"/>
                <a:ea typeface="+mn-ea"/>
                <a:cs typeface="+mn-cs"/>
              </a:rPr>
              <a:t>one backcross</a:t>
            </a:r>
            <a:r>
              <a:rPr lang="en-US" sz="1200" kern="1200" dirty="0">
                <a:solidFill>
                  <a:schemeClr val="tx1"/>
                </a:solidFill>
                <a:effectLst/>
                <a:latin typeface="+mn-lt"/>
                <a:ea typeface="+mn-ea"/>
                <a:cs typeface="+mn-cs"/>
              </a:rPr>
              <a:t> and there are huge chunk of donor genomes still there in these lines. So I started again this approach but now we are doing multiple backcrossing at least to get to BC3 followed by couple of </a:t>
            </a:r>
            <a:r>
              <a:rPr lang="en-US" sz="1200" kern="1200" dirty="0" err="1">
                <a:solidFill>
                  <a:schemeClr val="tx1"/>
                </a:solidFill>
                <a:effectLst/>
                <a:latin typeface="+mn-lt"/>
                <a:ea typeface="+mn-ea"/>
                <a:cs typeface="+mn-cs"/>
              </a:rPr>
              <a:t>selfing</a:t>
            </a:r>
            <a:r>
              <a:rPr lang="en-US" sz="1200" kern="1200" dirty="0">
                <a:solidFill>
                  <a:schemeClr val="tx1"/>
                </a:solidFill>
                <a:effectLst/>
                <a:latin typeface="+mn-lt"/>
                <a:ea typeface="+mn-ea"/>
                <a:cs typeface="+mn-cs"/>
              </a:rPr>
              <a:t> to generate IL population in which we would expect higher frequency of salt tolerant </a:t>
            </a:r>
            <a:r>
              <a:rPr lang="en-US" sz="1200" kern="1200" dirty="0" err="1">
                <a:solidFill>
                  <a:schemeClr val="tx1"/>
                </a:solidFill>
                <a:effectLst/>
                <a:latin typeface="+mn-lt"/>
                <a:ea typeface="+mn-ea"/>
                <a:cs typeface="+mn-cs"/>
              </a:rPr>
              <a:t>segregants</a:t>
            </a:r>
            <a:r>
              <a:rPr lang="en-US" sz="1200" kern="1200" dirty="0">
                <a:solidFill>
                  <a:schemeClr val="tx1"/>
                </a:solidFill>
                <a:effectLst/>
                <a:latin typeface="+mn-lt"/>
                <a:ea typeface="+mn-ea"/>
                <a:cs typeface="+mn-cs"/>
              </a:rPr>
              <a:t> with desirable agronomic features.</a:t>
            </a:r>
          </a:p>
          <a:p>
            <a:endParaRPr lang="en-US" dirty="0"/>
          </a:p>
        </p:txBody>
      </p:sp>
      <p:sp>
        <p:nvSpPr>
          <p:cNvPr id="4" name="Slide Number Placeholder 3"/>
          <p:cNvSpPr>
            <a:spLocks noGrp="1"/>
          </p:cNvSpPr>
          <p:nvPr>
            <p:ph type="sldNum" sz="quarter" idx="10"/>
          </p:nvPr>
        </p:nvSpPr>
        <p:spPr/>
        <p:txBody>
          <a:bodyPr/>
          <a:lstStyle/>
          <a:p>
            <a:fld id="{FCF1B64F-303F-41F2-BF86-4D8417309D61}" type="slidenum">
              <a:rPr lang="en-US" smtClean="0"/>
              <a:pPr/>
              <a:t>8</a:t>
            </a:fld>
            <a:endParaRPr lang="en-US"/>
          </a:p>
        </p:txBody>
      </p:sp>
    </p:spTree>
    <p:extLst>
      <p:ext uri="{BB962C8B-B14F-4D97-AF65-F5344CB8AC3E}">
        <p14:creationId xmlns:p14="http://schemas.microsoft.com/office/powerpoint/2010/main" val="23299823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55F6B91-FBFB-473D-A81E-3C27525AD9F0}" type="datetimeFigureOut">
              <a:rPr lang="en-US" smtClean="0"/>
              <a:t>6/19/2020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76A54C-8B51-459A-BC53-AB652B2B06AB}" type="slidenum">
              <a:rPr lang="en-US" smtClean="0"/>
              <a:t>‹#›</a:t>
            </a:fld>
            <a:endParaRPr lang="en-US"/>
          </a:p>
        </p:txBody>
      </p:sp>
    </p:spTree>
    <p:extLst>
      <p:ext uri="{BB962C8B-B14F-4D97-AF65-F5344CB8AC3E}">
        <p14:creationId xmlns:p14="http://schemas.microsoft.com/office/powerpoint/2010/main" val="37496586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5F6B91-FBFB-473D-A81E-3C27525AD9F0}" type="datetimeFigureOut">
              <a:rPr lang="en-US" smtClean="0"/>
              <a:t>6/19/2020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76A54C-8B51-459A-BC53-AB652B2B06AB}" type="slidenum">
              <a:rPr lang="en-US" smtClean="0"/>
              <a:t>‹#›</a:t>
            </a:fld>
            <a:endParaRPr lang="en-US"/>
          </a:p>
        </p:txBody>
      </p:sp>
    </p:spTree>
    <p:extLst>
      <p:ext uri="{BB962C8B-B14F-4D97-AF65-F5344CB8AC3E}">
        <p14:creationId xmlns:p14="http://schemas.microsoft.com/office/powerpoint/2010/main" val="960480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5F6B91-FBFB-473D-A81E-3C27525AD9F0}" type="datetimeFigureOut">
              <a:rPr lang="en-US" smtClean="0"/>
              <a:t>6/19/2020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76A54C-8B51-459A-BC53-AB652B2B06AB}" type="slidenum">
              <a:rPr lang="en-US" smtClean="0"/>
              <a:t>‹#›</a:t>
            </a:fld>
            <a:endParaRPr lang="en-US"/>
          </a:p>
        </p:txBody>
      </p:sp>
    </p:spTree>
    <p:extLst>
      <p:ext uri="{BB962C8B-B14F-4D97-AF65-F5344CB8AC3E}">
        <p14:creationId xmlns:p14="http://schemas.microsoft.com/office/powerpoint/2010/main" val="3997899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5F6B91-FBFB-473D-A81E-3C27525AD9F0}" type="datetimeFigureOut">
              <a:rPr lang="en-US" smtClean="0"/>
              <a:t>6/19/2020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76A54C-8B51-459A-BC53-AB652B2B06AB}" type="slidenum">
              <a:rPr lang="en-US" smtClean="0"/>
              <a:t>‹#›</a:t>
            </a:fld>
            <a:endParaRPr lang="en-US"/>
          </a:p>
        </p:txBody>
      </p:sp>
    </p:spTree>
    <p:extLst>
      <p:ext uri="{BB962C8B-B14F-4D97-AF65-F5344CB8AC3E}">
        <p14:creationId xmlns:p14="http://schemas.microsoft.com/office/powerpoint/2010/main" val="3664165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55F6B91-FBFB-473D-A81E-3C27525AD9F0}" type="datetimeFigureOut">
              <a:rPr lang="en-US" smtClean="0"/>
              <a:t>6/19/2020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76A54C-8B51-459A-BC53-AB652B2B06AB}" type="slidenum">
              <a:rPr lang="en-US" smtClean="0"/>
              <a:t>‹#›</a:t>
            </a:fld>
            <a:endParaRPr lang="en-US"/>
          </a:p>
        </p:txBody>
      </p:sp>
    </p:spTree>
    <p:extLst>
      <p:ext uri="{BB962C8B-B14F-4D97-AF65-F5344CB8AC3E}">
        <p14:creationId xmlns:p14="http://schemas.microsoft.com/office/powerpoint/2010/main" val="2714806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55F6B91-FBFB-473D-A81E-3C27525AD9F0}" type="datetimeFigureOut">
              <a:rPr lang="en-US" smtClean="0"/>
              <a:t>6/19/2020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76A54C-8B51-459A-BC53-AB652B2B06AB}" type="slidenum">
              <a:rPr lang="en-US" smtClean="0"/>
              <a:t>‹#›</a:t>
            </a:fld>
            <a:endParaRPr lang="en-US"/>
          </a:p>
        </p:txBody>
      </p:sp>
    </p:spTree>
    <p:extLst>
      <p:ext uri="{BB962C8B-B14F-4D97-AF65-F5344CB8AC3E}">
        <p14:creationId xmlns:p14="http://schemas.microsoft.com/office/powerpoint/2010/main" val="30882111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55F6B91-FBFB-473D-A81E-3C27525AD9F0}" type="datetimeFigureOut">
              <a:rPr lang="en-US" smtClean="0"/>
              <a:t>6/19/2020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76A54C-8B51-459A-BC53-AB652B2B06AB}" type="slidenum">
              <a:rPr lang="en-US" smtClean="0"/>
              <a:t>‹#›</a:t>
            </a:fld>
            <a:endParaRPr lang="en-US"/>
          </a:p>
        </p:txBody>
      </p:sp>
    </p:spTree>
    <p:extLst>
      <p:ext uri="{BB962C8B-B14F-4D97-AF65-F5344CB8AC3E}">
        <p14:creationId xmlns:p14="http://schemas.microsoft.com/office/powerpoint/2010/main" val="1875826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55F6B91-FBFB-473D-A81E-3C27525AD9F0}" type="datetimeFigureOut">
              <a:rPr lang="en-US" smtClean="0"/>
              <a:t>6/19/2020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76A54C-8B51-459A-BC53-AB652B2B06AB}" type="slidenum">
              <a:rPr lang="en-US" smtClean="0"/>
              <a:t>‹#›</a:t>
            </a:fld>
            <a:endParaRPr lang="en-US"/>
          </a:p>
        </p:txBody>
      </p:sp>
    </p:spTree>
    <p:extLst>
      <p:ext uri="{BB962C8B-B14F-4D97-AF65-F5344CB8AC3E}">
        <p14:creationId xmlns:p14="http://schemas.microsoft.com/office/powerpoint/2010/main" val="2359574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5F6B91-FBFB-473D-A81E-3C27525AD9F0}" type="datetimeFigureOut">
              <a:rPr lang="en-US" smtClean="0"/>
              <a:t>6/19/2020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76A54C-8B51-459A-BC53-AB652B2B06AB}" type="slidenum">
              <a:rPr lang="en-US" smtClean="0"/>
              <a:t>‹#›</a:t>
            </a:fld>
            <a:endParaRPr lang="en-US"/>
          </a:p>
        </p:txBody>
      </p:sp>
    </p:spTree>
    <p:extLst>
      <p:ext uri="{BB962C8B-B14F-4D97-AF65-F5344CB8AC3E}">
        <p14:creationId xmlns:p14="http://schemas.microsoft.com/office/powerpoint/2010/main" val="618648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55F6B91-FBFB-473D-A81E-3C27525AD9F0}" type="datetimeFigureOut">
              <a:rPr lang="en-US" smtClean="0"/>
              <a:t>6/19/2020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76A54C-8B51-459A-BC53-AB652B2B06AB}" type="slidenum">
              <a:rPr lang="en-US" smtClean="0"/>
              <a:t>‹#›</a:t>
            </a:fld>
            <a:endParaRPr lang="en-US"/>
          </a:p>
        </p:txBody>
      </p:sp>
    </p:spTree>
    <p:extLst>
      <p:ext uri="{BB962C8B-B14F-4D97-AF65-F5344CB8AC3E}">
        <p14:creationId xmlns:p14="http://schemas.microsoft.com/office/powerpoint/2010/main" val="3678711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55F6B91-FBFB-473D-A81E-3C27525AD9F0}" type="datetimeFigureOut">
              <a:rPr lang="en-US" smtClean="0"/>
              <a:t>6/19/2020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76A54C-8B51-459A-BC53-AB652B2B06AB}" type="slidenum">
              <a:rPr lang="en-US" smtClean="0"/>
              <a:t>‹#›</a:t>
            </a:fld>
            <a:endParaRPr lang="en-US"/>
          </a:p>
        </p:txBody>
      </p:sp>
    </p:spTree>
    <p:extLst>
      <p:ext uri="{BB962C8B-B14F-4D97-AF65-F5344CB8AC3E}">
        <p14:creationId xmlns:p14="http://schemas.microsoft.com/office/powerpoint/2010/main" val="3518249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5F6B91-FBFB-473D-A81E-3C27525AD9F0}" type="datetimeFigureOut">
              <a:rPr lang="en-US" smtClean="0"/>
              <a:t>6/19/2020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76A54C-8B51-459A-BC53-AB652B2B06AB}" type="slidenum">
              <a:rPr lang="en-US" smtClean="0"/>
              <a:t>‹#›</a:t>
            </a:fld>
            <a:endParaRPr lang="en-US"/>
          </a:p>
        </p:txBody>
      </p:sp>
    </p:spTree>
    <p:extLst>
      <p:ext uri="{BB962C8B-B14F-4D97-AF65-F5344CB8AC3E}">
        <p14:creationId xmlns:p14="http://schemas.microsoft.com/office/powerpoint/2010/main" val="24357987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6.jpeg"/><Relationship Id="rId7"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7.jpe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1805187-B7AF-412C-A6BD-64C24583D37D}"/>
              </a:ext>
            </a:extLst>
          </p:cNvPr>
          <p:cNvSpPr txBox="1">
            <a:spLocks/>
          </p:cNvSpPr>
          <p:nvPr/>
        </p:nvSpPr>
        <p:spPr>
          <a:xfrm>
            <a:off x="139337" y="776726"/>
            <a:ext cx="8499566" cy="1005531"/>
          </a:xfrm>
          <a:prstGeom prst="rect">
            <a:avLst/>
          </a:prstGeom>
        </p:spPr>
        <p:txBody>
          <a:bodyPr vert="horz" lIns="68580" tIns="34290" rIns="68580" bIns="34290" rtlCol="0" anchor="ctr">
            <a:noAutofit/>
          </a:bodyPr>
          <a:lstStyle/>
          <a:p>
            <a:pPr algn="ctr" defTabSz="685800">
              <a:spcBef>
                <a:spcPct val="0"/>
              </a:spcBef>
              <a:defRPr/>
            </a:pPr>
            <a:r>
              <a:rPr lang="en-US" sz="3200" b="1" dirty="0">
                <a:solidFill>
                  <a:srgbClr val="FF0000"/>
                </a:solidFill>
                <a:effectLst>
                  <a:innerShdw blurRad="63500" dist="50800" dir="18900000">
                    <a:prstClr val="black">
                      <a:alpha val="50000"/>
                    </a:prstClr>
                  </a:innerShdw>
                </a:effectLst>
                <a:latin typeface="Arial Black" panose="020B0A04020102020204" pitchFamily="34" charset="0"/>
                <a:ea typeface="+mj-ea"/>
                <a:cs typeface="+mj-cs"/>
              </a:rPr>
              <a:t>Progress in Development of Salt Tolerant Rice Varieties</a:t>
            </a:r>
            <a:endParaRPr lang="en-US" sz="3200" b="1" dirty="0">
              <a:solidFill>
                <a:srgbClr val="FF0000"/>
              </a:solidFill>
              <a:latin typeface="Arial Black" panose="020B0A04020102020204" pitchFamily="34" charset="0"/>
              <a:ea typeface="+mj-ea"/>
              <a:cs typeface="+mj-cs"/>
            </a:endParaRPr>
          </a:p>
        </p:txBody>
      </p:sp>
      <p:sp>
        <p:nvSpPr>
          <p:cNvPr id="2" name="Rectangle 1">
            <a:extLst>
              <a:ext uri="{FF2B5EF4-FFF2-40B4-BE49-F238E27FC236}">
                <a16:creationId xmlns:a16="http://schemas.microsoft.com/office/drawing/2014/main" id="{2EC198D9-5E22-4D6F-8E22-E7E207108B71}"/>
              </a:ext>
            </a:extLst>
          </p:cNvPr>
          <p:cNvSpPr/>
          <p:nvPr/>
        </p:nvSpPr>
        <p:spPr>
          <a:xfrm>
            <a:off x="448490" y="2388755"/>
            <a:ext cx="8077201" cy="1938992"/>
          </a:xfrm>
          <a:prstGeom prst="rect">
            <a:avLst/>
          </a:prstGeom>
        </p:spPr>
        <p:txBody>
          <a:bodyPr wrap="square">
            <a:spAutoFit/>
          </a:bodyPr>
          <a:lstStyle/>
          <a:p>
            <a:pPr algn="ctr">
              <a:spcBef>
                <a:spcPts val="0"/>
              </a:spcBef>
              <a:defRPr/>
            </a:pPr>
            <a:r>
              <a:rPr lang="en-US" b="1" dirty="0">
                <a:effectLst>
                  <a:outerShdw blurRad="38100" dist="38100" dir="2700000" algn="tl">
                    <a:srgbClr val="C0C0C0"/>
                  </a:outerShdw>
                </a:effectLst>
                <a:latin typeface="Berlin Sans FB Demi" pitchFamily="34" charset="0"/>
              </a:rPr>
              <a:t>PRASANTA K. SUBUDHI, SANDEEP CHAPAGAIN, RICARD GARCIA, SAPPHIRE CORONEJO, JONATHAN CONCEPCION, </a:t>
            </a:r>
            <a:r>
              <a:rPr lang="en-US" b="1" cap="all" dirty="0">
                <a:effectLst>
                  <a:outerShdw blurRad="38100" dist="38100" dir="2700000" algn="tl">
                    <a:srgbClr val="C0C0C0"/>
                  </a:outerShdw>
                </a:effectLst>
                <a:latin typeface="Berlin Sans FB Demi" pitchFamily="34" charset="0"/>
              </a:rPr>
              <a:t>Lovepreet Singh</a:t>
            </a:r>
            <a:r>
              <a:rPr lang="en-US" b="1" dirty="0">
                <a:effectLst>
                  <a:outerShdw blurRad="38100" dist="38100" dir="2700000" algn="tl">
                    <a:srgbClr val="C0C0C0"/>
                  </a:outerShdw>
                </a:effectLst>
                <a:latin typeface="Berlin Sans FB Demi" pitchFamily="34" charset="0"/>
              </a:rPr>
              <a:t>, ADAM FAMOSO</a:t>
            </a:r>
          </a:p>
          <a:p>
            <a:pPr algn="ctr">
              <a:spcBef>
                <a:spcPts val="0"/>
              </a:spcBef>
              <a:defRPr/>
            </a:pPr>
            <a:endParaRPr lang="en-US" b="1" dirty="0">
              <a:effectLst>
                <a:outerShdw blurRad="38100" dist="38100" dir="2700000" algn="tl">
                  <a:srgbClr val="C0C0C0"/>
                </a:outerShdw>
              </a:effectLst>
              <a:latin typeface="Berlin Sans FB Demi" pitchFamily="34" charset="0"/>
            </a:endParaRPr>
          </a:p>
          <a:p>
            <a:pPr algn="ctr">
              <a:spcBef>
                <a:spcPts val="0"/>
              </a:spcBef>
              <a:defRPr/>
            </a:pPr>
            <a:r>
              <a:rPr lang="en-US" sz="2400" b="1" dirty="0">
                <a:solidFill>
                  <a:srgbClr val="0000FF"/>
                </a:solidFill>
                <a:latin typeface="Cambria" pitchFamily="18" charset="0"/>
              </a:rPr>
              <a:t>Louisiana State University Agricultural Center, Baton Rouge, LA 70803, USA </a:t>
            </a:r>
            <a:endParaRPr lang="en-US" sz="2400" b="1" dirty="0">
              <a:solidFill>
                <a:srgbClr val="0000FF"/>
              </a:solidFill>
            </a:endParaRPr>
          </a:p>
        </p:txBody>
      </p:sp>
    </p:spTree>
    <p:extLst>
      <p:ext uri="{BB962C8B-B14F-4D97-AF65-F5344CB8AC3E}">
        <p14:creationId xmlns:p14="http://schemas.microsoft.com/office/powerpoint/2010/main" val="8555453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0E984-2798-4C6F-82E8-C394417A7ABE}"/>
              </a:ext>
            </a:extLst>
          </p:cNvPr>
          <p:cNvSpPr>
            <a:spLocks noGrp="1"/>
          </p:cNvSpPr>
          <p:nvPr>
            <p:ph type="title"/>
          </p:nvPr>
        </p:nvSpPr>
        <p:spPr>
          <a:xfrm>
            <a:off x="471896" y="260624"/>
            <a:ext cx="3394710" cy="523148"/>
          </a:xfrm>
        </p:spPr>
        <p:txBody>
          <a:bodyPr>
            <a:normAutofit fontScale="90000"/>
          </a:bodyPr>
          <a:lstStyle/>
          <a:p>
            <a:r>
              <a:rPr lang="en-US" b="1" dirty="0">
                <a:solidFill>
                  <a:srgbClr val="FF0000"/>
                </a:solidFill>
                <a:effectLst>
                  <a:innerShdw blurRad="63500" dist="50800" dir="18900000">
                    <a:prstClr val="black">
                      <a:alpha val="50000"/>
                    </a:prstClr>
                  </a:innerShdw>
                </a:effectLst>
                <a:latin typeface="Arial Black" panose="020B0A04020102020204" pitchFamily="34" charset="0"/>
              </a:rPr>
              <a:t>Discussion</a:t>
            </a:r>
            <a:endParaRPr lang="en-US" dirty="0"/>
          </a:p>
        </p:txBody>
      </p:sp>
      <p:sp>
        <p:nvSpPr>
          <p:cNvPr id="3" name="Content Placeholder 2">
            <a:extLst>
              <a:ext uri="{FF2B5EF4-FFF2-40B4-BE49-F238E27FC236}">
                <a16:creationId xmlns:a16="http://schemas.microsoft.com/office/drawing/2014/main" id="{0CE2906B-9854-4227-BD9D-CE5D89E7CA7F}"/>
              </a:ext>
            </a:extLst>
          </p:cNvPr>
          <p:cNvSpPr>
            <a:spLocks noGrp="1"/>
          </p:cNvSpPr>
          <p:nvPr>
            <p:ph idx="1"/>
          </p:nvPr>
        </p:nvSpPr>
        <p:spPr>
          <a:xfrm>
            <a:off x="431890" y="861445"/>
            <a:ext cx="8280219" cy="4351338"/>
          </a:xfrm>
        </p:spPr>
        <p:txBody>
          <a:bodyPr>
            <a:noAutofit/>
          </a:bodyPr>
          <a:lstStyle/>
          <a:p>
            <a:pPr>
              <a:lnSpc>
                <a:spcPts val="2800"/>
              </a:lnSpc>
              <a:spcBef>
                <a:spcPts val="0"/>
              </a:spcBef>
            </a:pPr>
            <a:r>
              <a:rPr lang="en-US" b="1" dirty="0">
                <a:ea typeface="Cambria" panose="02040503050406030204" pitchFamily="18" charset="0"/>
              </a:rPr>
              <a:t>Advanced breeding lines with enhanced salt tolerance were identified.</a:t>
            </a:r>
          </a:p>
          <a:p>
            <a:pPr>
              <a:lnSpc>
                <a:spcPts val="2800"/>
              </a:lnSpc>
              <a:spcBef>
                <a:spcPts val="0"/>
              </a:spcBef>
            </a:pPr>
            <a:endParaRPr lang="en-US" sz="1000" b="1" dirty="0">
              <a:ea typeface="Cambria" panose="02040503050406030204" pitchFamily="18" charset="0"/>
            </a:endParaRPr>
          </a:p>
          <a:p>
            <a:pPr>
              <a:lnSpc>
                <a:spcPts val="2800"/>
              </a:lnSpc>
              <a:spcBef>
                <a:spcPts val="0"/>
              </a:spcBef>
            </a:pPr>
            <a:r>
              <a:rPr lang="en-US" b="1" dirty="0">
                <a:ea typeface="Cambria" panose="02040503050406030204" pitchFamily="18" charset="0"/>
              </a:rPr>
              <a:t>Most promising salt tolerant line is JN-100, which performed well in agronomic yield trial in 2018 and 2019.</a:t>
            </a:r>
          </a:p>
          <a:p>
            <a:pPr>
              <a:lnSpc>
                <a:spcPts val="2800"/>
              </a:lnSpc>
              <a:spcBef>
                <a:spcPts val="0"/>
              </a:spcBef>
            </a:pPr>
            <a:endParaRPr lang="en-US" sz="1000" b="1" dirty="0">
              <a:ea typeface="Cambria" panose="02040503050406030204" pitchFamily="18" charset="0"/>
            </a:endParaRPr>
          </a:p>
          <a:p>
            <a:pPr>
              <a:lnSpc>
                <a:spcPts val="2800"/>
              </a:lnSpc>
              <a:spcBef>
                <a:spcPts val="0"/>
              </a:spcBef>
            </a:pPr>
            <a:r>
              <a:rPr lang="en-US" b="1" dirty="0">
                <a:ea typeface="Cambria" panose="02040503050406030204" pitchFamily="18" charset="0"/>
              </a:rPr>
              <a:t>Use of multiple parents raises prospect of developing rice lines with salt tolerance at par or better than the currently used donor germplasm.</a:t>
            </a:r>
          </a:p>
          <a:p>
            <a:pPr>
              <a:lnSpc>
                <a:spcPts val="2800"/>
              </a:lnSpc>
              <a:spcBef>
                <a:spcPts val="0"/>
              </a:spcBef>
            </a:pPr>
            <a:endParaRPr lang="en-US" sz="1000" b="1" dirty="0">
              <a:ea typeface="Cambria" panose="02040503050406030204" pitchFamily="18" charset="0"/>
            </a:endParaRPr>
          </a:p>
          <a:p>
            <a:pPr>
              <a:lnSpc>
                <a:spcPts val="2800"/>
              </a:lnSpc>
              <a:spcBef>
                <a:spcPts val="0"/>
              </a:spcBef>
            </a:pPr>
            <a:r>
              <a:rPr lang="en-US" b="1" dirty="0">
                <a:ea typeface="Cambria" panose="02040503050406030204" pitchFamily="18" charset="0"/>
              </a:rPr>
              <a:t>Since rice is also vulnerable to salt stress at flowering stage, effort should be made to enhance flowering stage salt tolerance genes or attributes to the advanced breeding lines with seedling stage salt tolerance.</a:t>
            </a:r>
          </a:p>
          <a:p>
            <a:pPr>
              <a:lnSpc>
                <a:spcPct val="100000"/>
              </a:lnSpc>
              <a:spcBef>
                <a:spcPts val="0"/>
              </a:spcBef>
            </a:pPr>
            <a:r>
              <a:rPr lang="en-US" b="1" dirty="0">
                <a:ea typeface="Cambria" panose="02040503050406030204" pitchFamily="18" charset="0"/>
              </a:rPr>
              <a:t>  </a:t>
            </a:r>
          </a:p>
        </p:txBody>
      </p:sp>
    </p:spTree>
    <p:extLst>
      <p:ext uri="{BB962C8B-B14F-4D97-AF65-F5344CB8AC3E}">
        <p14:creationId xmlns:p14="http://schemas.microsoft.com/office/powerpoint/2010/main" val="1168855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B989A-AB7D-4846-AB9E-A5EE06C5DCF7}"/>
              </a:ext>
            </a:extLst>
          </p:cNvPr>
          <p:cNvSpPr>
            <a:spLocks noGrp="1"/>
          </p:cNvSpPr>
          <p:nvPr>
            <p:ph type="title"/>
          </p:nvPr>
        </p:nvSpPr>
        <p:spPr>
          <a:xfrm>
            <a:off x="836023" y="502903"/>
            <a:ext cx="8097338" cy="3901123"/>
          </a:xfrm>
        </p:spPr>
        <p:txBody>
          <a:bodyPr>
            <a:normAutofit fontScale="90000"/>
          </a:bodyPr>
          <a:lstStyle/>
          <a:p>
            <a:br>
              <a:rPr lang="en-US" b="1" dirty="0"/>
            </a:br>
            <a:br>
              <a:rPr lang="en-US" b="1" dirty="0"/>
            </a:br>
            <a:r>
              <a:rPr lang="en-US" sz="3100" b="1" dirty="0">
                <a:solidFill>
                  <a:srgbClr val="FF0000"/>
                </a:solidFill>
                <a:latin typeface="+mn-lt"/>
                <a:ea typeface="Cambria" panose="02040503050406030204" pitchFamily="18" charset="0"/>
              </a:rPr>
              <a:t>Contact:</a:t>
            </a:r>
            <a:br>
              <a:rPr lang="en-US" sz="3100" b="1" dirty="0">
                <a:latin typeface="+mn-lt"/>
                <a:ea typeface="Cambria" panose="02040503050406030204" pitchFamily="18" charset="0"/>
              </a:rPr>
            </a:br>
            <a:r>
              <a:rPr lang="en-US" sz="3100" b="1" dirty="0">
                <a:latin typeface="+mn-lt"/>
                <a:ea typeface="Cambria" panose="02040503050406030204" pitchFamily="18" charset="0"/>
              </a:rPr>
              <a:t>Prasanta K. Subudhi</a:t>
            </a:r>
            <a:br>
              <a:rPr lang="en-US" sz="3100" b="1" dirty="0">
                <a:latin typeface="+mn-lt"/>
                <a:ea typeface="Cambria" panose="02040503050406030204" pitchFamily="18" charset="0"/>
              </a:rPr>
            </a:br>
            <a:r>
              <a:rPr lang="en-US" sz="3100" b="1" dirty="0">
                <a:latin typeface="+mn-lt"/>
                <a:ea typeface="Cambria" panose="02040503050406030204" pitchFamily="18" charset="0"/>
              </a:rPr>
              <a:t>School of Plant, Environmental, &amp; Soil Science, LSU Agricultural Center, Baton Rouge, LA 70803</a:t>
            </a:r>
            <a:br>
              <a:rPr lang="en-US" sz="3100" b="1" dirty="0">
                <a:latin typeface="+mn-lt"/>
                <a:ea typeface="Cambria" panose="02040503050406030204" pitchFamily="18" charset="0"/>
              </a:rPr>
            </a:br>
            <a:br>
              <a:rPr lang="en-US" sz="3100" b="1" dirty="0">
                <a:latin typeface="+mn-lt"/>
                <a:ea typeface="Cambria" panose="02040503050406030204" pitchFamily="18" charset="0"/>
              </a:rPr>
            </a:br>
            <a:r>
              <a:rPr lang="en-US" sz="3100" b="1" dirty="0">
                <a:latin typeface="+mn-lt"/>
                <a:ea typeface="Cambria" panose="02040503050406030204" pitchFamily="18" charset="0"/>
              </a:rPr>
              <a:t>Tel: 225-578-1303</a:t>
            </a:r>
            <a:br>
              <a:rPr lang="en-US" sz="3100" b="1" dirty="0">
                <a:latin typeface="+mn-lt"/>
                <a:ea typeface="Cambria" panose="02040503050406030204" pitchFamily="18" charset="0"/>
              </a:rPr>
            </a:br>
            <a:r>
              <a:rPr lang="en-US" sz="3100" b="1" dirty="0">
                <a:latin typeface="+mn-lt"/>
                <a:ea typeface="Cambria" panose="02040503050406030204" pitchFamily="18" charset="0"/>
              </a:rPr>
              <a:t>E-mail: Psubudhi@agcenter.lsu.edu</a:t>
            </a:r>
          </a:p>
        </p:txBody>
      </p:sp>
      <p:sp>
        <p:nvSpPr>
          <p:cNvPr id="4" name="Rectangle 3">
            <a:extLst>
              <a:ext uri="{FF2B5EF4-FFF2-40B4-BE49-F238E27FC236}">
                <a16:creationId xmlns:a16="http://schemas.microsoft.com/office/drawing/2014/main" id="{046154C5-4CC1-4A08-84E8-38D6E31F2F94}"/>
              </a:ext>
            </a:extLst>
          </p:cNvPr>
          <p:cNvSpPr/>
          <p:nvPr/>
        </p:nvSpPr>
        <p:spPr>
          <a:xfrm>
            <a:off x="1253746" y="502903"/>
            <a:ext cx="6419130" cy="584775"/>
          </a:xfrm>
          <a:prstGeom prst="rect">
            <a:avLst/>
          </a:prstGeom>
        </p:spPr>
        <p:txBody>
          <a:bodyPr wrap="none">
            <a:spAutoFit/>
          </a:bodyPr>
          <a:lstStyle/>
          <a:p>
            <a:r>
              <a:rPr lang="en-US" sz="3200" b="1" dirty="0">
                <a:solidFill>
                  <a:srgbClr val="FF0000"/>
                </a:solidFill>
                <a:latin typeface="Arial Black" panose="020B0A04020102020204" pitchFamily="34" charset="0"/>
              </a:rPr>
              <a:t>For Questions or Comments</a:t>
            </a:r>
            <a:endParaRPr lang="en-US" sz="3200" dirty="0"/>
          </a:p>
        </p:txBody>
      </p:sp>
    </p:spTree>
    <p:extLst>
      <p:ext uri="{BB962C8B-B14F-4D97-AF65-F5344CB8AC3E}">
        <p14:creationId xmlns:p14="http://schemas.microsoft.com/office/powerpoint/2010/main" val="3374432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A0986-4CBF-4983-9F98-4BA0749AE2D7}"/>
              </a:ext>
            </a:extLst>
          </p:cNvPr>
          <p:cNvSpPr>
            <a:spLocks noGrp="1"/>
          </p:cNvSpPr>
          <p:nvPr>
            <p:ph type="title"/>
          </p:nvPr>
        </p:nvSpPr>
        <p:spPr>
          <a:xfrm>
            <a:off x="628650" y="365126"/>
            <a:ext cx="7886700" cy="540565"/>
          </a:xfrm>
        </p:spPr>
        <p:txBody>
          <a:bodyPr>
            <a:noAutofit/>
          </a:bodyPr>
          <a:lstStyle/>
          <a:p>
            <a:r>
              <a:rPr lang="en-US" sz="3600" b="1" dirty="0">
                <a:solidFill>
                  <a:srgbClr val="FF0000"/>
                </a:solidFill>
                <a:effectLst>
                  <a:innerShdw blurRad="63500" dist="50800" dir="18900000">
                    <a:prstClr val="black">
                      <a:alpha val="50000"/>
                    </a:prstClr>
                  </a:innerShdw>
                </a:effectLst>
                <a:latin typeface="Arial Black" panose="020B0A04020102020204" pitchFamily="34" charset="0"/>
              </a:rPr>
              <a:t>Introduction</a:t>
            </a:r>
            <a:endParaRPr lang="en-US" sz="3600" dirty="0"/>
          </a:p>
        </p:txBody>
      </p:sp>
      <p:sp>
        <p:nvSpPr>
          <p:cNvPr id="3" name="Content Placeholder 2">
            <a:extLst>
              <a:ext uri="{FF2B5EF4-FFF2-40B4-BE49-F238E27FC236}">
                <a16:creationId xmlns:a16="http://schemas.microsoft.com/office/drawing/2014/main" id="{928969F8-B76D-426B-BA88-C7A3FF46DD7D}"/>
              </a:ext>
            </a:extLst>
          </p:cNvPr>
          <p:cNvSpPr>
            <a:spLocks noGrp="1"/>
          </p:cNvSpPr>
          <p:nvPr>
            <p:ph idx="1"/>
          </p:nvPr>
        </p:nvSpPr>
        <p:spPr>
          <a:xfrm>
            <a:off x="506730" y="1076688"/>
            <a:ext cx="7886700" cy="4351338"/>
          </a:xfrm>
        </p:spPr>
        <p:txBody>
          <a:bodyPr>
            <a:noAutofit/>
          </a:bodyPr>
          <a:lstStyle/>
          <a:p>
            <a:r>
              <a:rPr lang="en-US" sz="2400" b="1" dirty="0">
                <a:latin typeface="Calibri" panose="020F0502020204030204" pitchFamily="34" charset="0"/>
                <a:ea typeface="Calibri" panose="020F0502020204030204" pitchFamily="34" charset="0"/>
                <a:cs typeface="Calibri" panose="020F0502020204030204" pitchFamily="34" charset="0"/>
              </a:rPr>
              <a:t>Salinity is a major abiotic constraint that affects rice production in Louisiana and other parts of the world. </a:t>
            </a:r>
          </a:p>
          <a:p>
            <a:r>
              <a:rPr lang="en-US" sz="2400" b="1" dirty="0">
                <a:latin typeface="Calibri" panose="020F0502020204030204" pitchFamily="34" charset="0"/>
                <a:ea typeface="Calibri" panose="020F0502020204030204" pitchFamily="34" charset="0"/>
                <a:cs typeface="Calibri" panose="020F0502020204030204" pitchFamily="34" charset="0"/>
              </a:rPr>
              <a:t>Since rice is highly sensitive to salinity at both seedling and reproductive stages, development of salt tolerant varieties is necessary to continue rice farming in salt affected areas. </a:t>
            </a:r>
          </a:p>
          <a:p>
            <a:r>
              <a:rPr lang="en-US" sz="2400" b="1" dirty="0">
                <a:latin typeface="Calibri" panose="020F0502020204030204" pitchFamily="34" charset="0"/>
                <a:ea typeface="Calibri" panose="020F0502020204030204" pitchFamily="34" charset="0"/>
                <a:cs typeface="Calibri" panose="020F0502020204030204" pitchFamily="34" charset="0"/>
              </a:rPr>
              <a:t>Due to narrow genetic base of US germplasm, exotic germplasms were used to make genetic improvement of US cultivars. </a:t>
            </a:r>
          </a:p>
          <a:p>
            <a:r>
              <a:rPr lang="en-US" sz="2400" b="1" dirty="0">
                <a:latin typeface="Calibri" panose="020F0502020204030204" pitchFamily="34" charset="0"/>
                <a:ea typeface="Calibri" panose="020F0502020204030204" pitchFamily="34" charset="0"/>
                <a:cs typeface="Calibri" panose="020F0502020204030204" pitchFamily="34" charset="0"/>
              </a:rPr>
              <a:t>Using several exotic salt tolerant donors, we successfully developed salt tolerant breeding lines, which are now being evaluated for agronomic traits including yield in replicated field trials. </a:t>
            </a:r>
          </a:p>
          <a:p>
            <a:endParaRPr lang="en-US" sz="2400" dirty="0"/>
          </a:p>
        </p:txBody>
      </p:sp>
    </p:spTree>
    <p:extLst>
      <p:ext uri="{BB962C8B-B14F-4D97-AF65-F5344CB8AC3E}">
        <p14:creationId xmlns:p14="http://schemas.microsoft.com/office/powerpoint/2010/main" val="18995281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EC3EE-9743-40F3-BD9E-EC95E7AAB164}"/>
              </a:ext>
            </a:extLst>
          </p:cNvPr>
          <p:cNvSpPr>
            <a:spLocks noGrp="1"/>
          </p:cNvSpPr>
          <p:nvPr>
            <p:ph type="title"/>
          </p:nvPr>
        </p:nvSpPr>
        <p:spPr>
          <a:xfrm>
            <a:off x="428352" y="230097"/>
            <a:ext cx="7886700" cy="1325563"/>
          </a:xfrm>
        </p:spPr>
        <p:txBody>
          <a:bodyPr>
            <a:normAutofit/>
          </a:bodyPr>
          <a:lstStyle/>
          <a:p>
            <a:r>
              <a:rPr lang="en-US" sz="3600" b="1" dirty="0">
                <a:solidFill>
                  <a:srgbClr val="FF0000"/>
                </a:solidFill>
                <a:effectLst>
                  <a:innerShdw blurRad="63500" dist="50800" dir="18900000">
                    <a:prstClr val="black">
                      <a:alpha val="50000"/>
                    </a:prstClr>
                  </a:innerShdw>
                </a:effectLst>
                <a:latin typeface="Arial Black" panose="020B0A04020102020204" pitchFamily="34" charset="0"/>
              </a:rPr>
              <a:t>Methodology</a:t>
            </a:r>
            <a:endParaRPr lang="en-US" sz="3600" dirty="0"/>
          </a:p>
        </p:txBody>
      </p:sp>
      <p:sp>
        <p:nvSpPr>
          <p:cNvPr id="3" name="Content Placeholder 2">
            <a:extLst>
              <a:ext uri="{FF2B5EF4-FFF2-40B4-BE49-F238E27FC236}">
                <a16:creationId xmlns:a16="http://schemas.microsoft.com/office/drawing/2014/main" id="{42B0F411-51CC-44D8-89A2-75FB68CDBEBA}"/>
              </a:ext>
            </a:extLst>
          </p:cNvPr>
          <p:cNvSpPr>
            <a:spLocks noGrp="1"/>
          </p:cNvSpPr>
          <p:nvPr>
            <p:ph idx="1"/>
          </p:nvPr>
        </p:nvSpPr>
        <p:spPr>
          <a:xfrm>
            <a:off x="428352" y="1555660"/>
            <a:ext cx="7886700" cy="4351338"/>
          </a:xfrm>
        </p:spPr>
        <p:txBody>
          <a:bodyPr>
            <a:normAutofit fontScale="77500" lnSpcReduction="20000"/>
          </a:bodyPr>
          <a:lstStyle/>
          <a:p>
            <a:pPr algn="just">
              <a:lnSpc>
                <a:spcPct val="110000"/>
              </a:lnSpc>
              <a:spcBef>
                <a:spcPts val="0"/>
              </a:spcBef>
            </a:pPr>
            <a:r>
              <a:rPr lang="en-US" b="1" dirty="0">
                <a:solidFill>
                  <a:srgbClr val="080DDA"/>
                </a:solidFill>
                <a:latin typeface="Calibri" panose="020F0502020204030204" pitchFamily="34" charset="0"/>
                <a:cs typeface="Calibri" panose="020F0502020204030204" pitchFamily="34" charset="0"/>
              </a:rPr>
              <a:t>Plant Materials and Populations: </a:t>
            </a:r>
          </a:p>
          <a:p>
            <a:pPr marL="0" indent="0" algn="just">
              <a:lnSpc>
                <a:spcPct val="120000"/>
              </a:lnSpc>
              <a:spcBef>
                <a:spcPts val="0"/>
              </a:spcBef>
              <a:buNone/>
            </a:pPr>
            <a:r>
              <a:rPr lang="en-US" b="1" dirty="0">
                <a:latin typeface="Calibri" panose="020F0502020204030204" pitchFamily="34" charset="0"/>
                <a:cs typeface="Calibri" panose="020F0502020204030204" pitchFamily="34" charset="0"/>
              </a:rPr>
              <a:t>Advanced breeding lines were developed using</a:t>
            </a:r>
            <a:r>
              <a:rPr lang="en-US" b="1" dirty="0">
                <a:solidFill>
                  <a:srgbClr val="080DDA"/>
                </a:solidFill>
                <a:latin typeface="Calibri" panose="020F0502020204030204" pitchFamily="34" charset="0"/>
                <a:cs typeface="Calibri" panose="020F0502020204030204" pitchFamily="34" charset="0"/>
              </a:rPr>
              <a:t> </a:t>
            </a:r>
            <a:r>
              <a:rPr lang="en-US" b="1" dirty="0">
                <a:latin typeface="Calibri" panose="020F0502020204030204" pitchFamily="34" charset="0"/>
                <a:cs typeface="Calibri" panose="020F0502020204030204" pitchFamily="34" charset="0"/>
              </a:rPr>
              <a:t>exotic salt tolerant germplasm (</a:t>
            </a:r>
            <a:r>
              <a:rPr lang="en-US" b="1" dirty="0" err="1">
                <a:latin typeface="Calibri" panose="020F0502020204030204" pitchFamily="34" charset="0"/>
                <a:cs typeface="Calibri" panose="020F0502020204030204" pitchFamily="34" charset="0"/>
              </a:rPr>
              <a:t>Pokkali</a:t>
            </a:r>
            <a:r>
              <a:rPr lang="en-US" b="1" dirty="0">
                <a:latin typeface="Calibri" panose="020F0502020204030204" pitchFamily="34" charset="0"/>
                <a:cs typeface="Calibri" panose="020F0502020204030204" pitchFamily="34" charset="0"/>
              </a:rPr>
              <a:t>, Nona </a:t>
            </a:r>
            <a:r>
              <a:rPr lang="en-US" b="1" dirty="0" err="1">
                <a:latin typeface="Calibri" panose="020F0502020204030204" pitchFamily="34" charset="0"/>
                <a:cs typeface="Calibri" panose="020F0502020204030204" pitchFamily="34" charset="0"/>
              </a:rPr>
              <a:t>Bokra</a:t>
            </a:r>
            <a:r>
              <a:rPr lang="en-US" b="1" dirty="0">
                <a:latin typeface="Calibri" panose="020F0502020204030204" pitchFamily="34" charset="0"/>
                <a:cs typeface="Calibri" panose="020F0502020204030204" pitchFamily="34" charset="0"/>
              </a:rPr>
              <a:t>, FL478, TCCP) in the backgrounds of multiple US cultivars. </a:t>
            </a:r>
          </a:p>
          <a:p>
            <a:pPr marL="0" indent="0" algn="just">
              <a:lnSpc>
                <a:spcPct val="110000"/>
              </a:lnSpc>
              <a:spcBef>
                <a:spcPts val="0"/>
              </a:spcBef>
              <a:buNone/>
            </a:pPr>
            <a:endParaRPr lang="en-US" b="1" dirty="0">
              <a:latin typeface="Calibri" panose="020F0502020204030204" pitchFamily="34" charset="0"/>
              <a:cs typeface="Calibri" panose="020F0502020204030204" pitchFamily="34" charset="0"/>
            </a:endParaRPr>
          </a:p>
          <a:p>
            <a:pPr algn="just">
              <a:lnSpc>
                <a:spcPct val="110000"/>
              </a:lnSpc>
              <a:spcBef>
                <a:spcPts val="0"/>
              </a:spcBef>
            </a:pPr>
            <a:r>
              <a:rPr lang="en-US" b="1" dirty="0">
                <a:solidFill>
                  <a:srgbClr val="080DDA"/>
                </a:solidFill>
                <a:latin typeface="Calibri" panose="020F0502020204030204" pitchFamily="34" charset="0"/>
                <a:cs typeface="Calibri" panose="020F0502020204030204" pitchFamily="34" charset="0"/>
              </a:rPr>
              <a:t>Salt Tolerance Evaluation at Seedling Stage:</a:t>
            </a:r>
          </a:p>
          <a:p>
            <a:pPr marL="0" indent="0" algn="just">
              <a:lnSpc>
                <a:spcPct val="110000"/>
              </a:lnSpc>
              <a:spcBef>
                <a:spcPts val="0"/>
              </a:spcBef>
              <a:buNone/>
            </a:pPr>
            <a:endParaRPr lang="en-US" b="1" dirty="0">
              <a:latin typeface="Calibri" panose="020F0502020204030204" pitchFamily="34" charset="0"/>
              <a:cs typeface="Calibri" panose="020F0502020204030204" pitchFamily="34" charset="0"/>
            </a:endParaRPr>
          </a:p>
          <a:p>
            <a:pPr marL="0" indent="0" algn="just">
              <a:lnSpc>
                <a:spcPct val="110000"/>
              </a:lnSpc>
              <a:spcBef>
                <a:spcPts val="0"/>
              </a:spcBef>
              <a:buNone/>
            </a:pPr>
            <a:r>
              <a:rPr lang="en-US" b="1" dirty="0">
                <a:latin typeface="Calibri" panose="020F0502020204030204" pitchFamily="34" charset="0"/>
                <a:cs typeface="Calibri" panose="020F0502020204030204" pitchFamily="34" charset="0"/>
              </a:rPr>
              <a:t>Both hydroponic and sand culture methods were used for salt tolerance screening at the seedling stage.</a:t>
            </a:r>
          </a:p>
          <a:p>
            <a:pPr marL="0" indent="0" algn="just">
              <a:lnSpc>
                <a:spcPct val="110000"/>
              </a:lnSpc>
              <a:spcBef>
                <a:spcPts val="0"/>
              </a:spcBef>
              <a:buNone/>
            </a:pPr>
            <a:r>
              <a:rPr lang="en-US" b="1" dirty="0">
                <a:latin typeface="Calibri" panose="020F0502020204030204" pitchFamily="34" charset="0"/>
                <a:cs typeface="Calibri" panose="020F0502020204030204" pitchFamily="34" charset="0"/>
              </a:rPr>
              <a:t> </a:t>
            </a:r>
          </a:p>
          <a:p>
            <a:pPr marL="0" indent="0" algn="just">
              <a:lnSpc>
                <a:spcPct val="110000"/>
              </a:lnSpc>
              <a:spcBef>
                <a:spcPts val="0"/>
              </a:spcBef>
              <a:buNone/>
            </a:pPr>
            <a:r>
              <a:rPr lang="en-US" b="1" dirty="0">
                <a:latin typeface="Calibri" panose="020F0502020204030204" pitchFamily="34" charset="0"/>
                <a:cs typeface="Calibri" panose="020F0502020204030204" pitchFamily="34" charset="0"/>
              </a:rPr>
              <a:t>Observations were recorded on Salt Injury Score (SIS), Shoot length, Root length, Chlorophyll content, Biomass, Shoot sodium content, and Shoot potassium content.</a:t>
            </a:r>
          </a:p>
          <a:p>
            <a:pPr marL="0" indent="0" algn="just">
              <a:buNone/>
            </a:pPr>
            <a:endParaRPr lang="en-US" b="1" dirty="0">
              <a:latin typeface="Calibri" panose="020F0502020204030204" pitchFamily="34" charset="0"/>
              <a:cs typeface="Calibri" panose="020F0502020204030204" pitchFamily="34" charset="0"/>
            </a:endParaRPr>
          </a:p>
          <a:p>
            <a:endParaRPr lang="en-US" dirty="0"/>
          </a:p>
        </p:txBody>
      </p:sp>
    </p:spTree>
    <p:extLst>
      <p:ext uri="{BB962C8B-B14F-4D97-AF65-F5344CB8AC3E}">
        <p14:creationId xmlns:p14="http://schemas.microsoft.com/office/powerpoint/2010/main" val="2740582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6843" y="431038"/>
            <a:ext cx="5856514" cy="598297"/>
          </a:xfrm>
        </p:spPr>
        <p:txBody>
          <a:bodyPr>
            <a:noAutofit/>
          </a:bodyPr>
          <a:lstStyle/>
          <a:p>
            <a:pPr algn="ctr"/>
            <a:r>
              <a:rPr lang="en-US" sz="2800" b="1" u="sng" dirty="0">
                <a:solidFill>
                  <a:srgbClr val="FF0000"/>
                </a:solidFill>
                <a:effectLst>
                  <a:innerShdw blurRad="63500" dist="50800" dir="18900000">
                    <a:prstClr val="black">
                      <a:alpha val="50000"/>
                    </a:prstClr>
                  </a:innerShdw>
                </a:effectLst>
                <a:latin typeface="Arial Black" pitchFamily="34" charset="0"/>
              </a:rPr>
              <a:t>Salinity Screening Methods</a:t>
            </a:r>
            <a:br>
              <a:rPr lang="en-US" sz="2800" b="1" u="sng" dirty="0">
                <a:solidFill>
                  <a:srgbClr val="FF0000"/>
                </a:solidFill>
                <a:effectLst>
                  <a:innerShdw blurRad="63500" dist="50800" dir="18900000">
                    <a:prstClr val="black">
                      <a:alpha val="50000"/>
                    </a:prstClr>
                  </a:innerShdw>
                </a:effectLst>
                <a:latin typeface="Arial Black" pitchFamily="34" charset="0"/>
              </a:rPr>
            </a:br>
            <a:r>
              <a:rPr lang="en-US" sz="2800" b="1" u="sng" dirty="0">
                <a:solidFill>
                  <a:srgbClr val="FF0000"/>
                </a:solidFill>
                <a:effectLst>
                  <a:innerShdw blurRad="63500" dist="50800" dir="18900000">
                    <a:prstClr val="black">
                      <a:alpha val="50000"/>
                    </a:prstClr>
                  </a:innerShdw>
                </a:effectLst>
                <a:latin typeface="Arial Black" pitchFamily="34" charset="0"/>
              </a:rPr>
              <a:t>(Seedling Stage)</a:t>
            </a:r>
            <a:endParaRPr lang="en-US" sz="2800" b="1" dirty="0">
              <a:solidFill>
                <a:srgbClr val="FF0000"/>
              </a:solidFill>
            </a:endParaRPr>
          </a:p>
        </p:txBody>
      </p:sp>
      <p:pic>
        <p:nvPicPr>
          <p:cNvPr id="17" name="Picture 16">
            <a:extLst>
              <a:ext uri="{FF2B5EF4-FFF2-40B4-BE49-F238E27FC236}">
                <a16:creationId xmlns:a16="http://schemas.microsoft.com/office/drawing/2014/main" id="{9BEEE07E-1799-41E3-B144-636FAFE16C0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1013" t="10000" r="11495"/>
          <a:stretch/>
        </p:blipFill>
        <p:spPr>
          <a:xfrm>
            <a:off x="377461" y="1905091"/>
            <a:ext cx="1835973" cy="16845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8" name="Rectangle 17">
            <a:extLst>
              <a:ext uri="{FF2B5EF4-FFF2-40B4-BE49-F238E27FC236}">
                <a16:creationId xmlns:a16="http://schemas.microsoft.com/office/drawing/2014/main" id="{4F987D44-4CB1-41C4-9CF4-FB363870BACB}"/>
              </a:ext>
            </a:extLst>
          </p:cNvPr>
          <p:cNvSpPr/>
          <p:nvPr/>
        </p:nvSpPr>
        <p:spPr>
          <a:xfrm>
            <a:off x="1767564" y="1955551"/>
            <a:ext cx="2234868" cy="707886"/>
          </a:xfrm>
          <a:prstGeom prst="rect">
            <a:avLst/>
          </a:prstGeom>
        </p:spPr>
        <p:txBody>
          <a:bodyPr wrap="square">
            <a:spAutoFit/>
          </a:bodyPr>
          <a:lstStyle/>
          <a:p>
            <a:pPr lvl="1" algn="ctr"/>
            <a:r>
              <a:rPr lang="en-US" sz="2000" b="1" dirty="0">
                <a:solidFill>
                  <a:srgbClr val="FF0000"/>
                </a:solidFill>
                <a:latin typeface="Arial Black" panose="020B0A04020102020204" pitchFamily="34" charset="0"/>
                <a:ea typeface="Tahoma" panose="020B0604030504040204" pitchFamily="34" charset="0"/>
                <a:cs typeface="Tahoma" panose="020B0604030504040204" pitchFamily="34" charset="0"/>
              </a:rPr>
              <a:t>Salt Stress </a:t>
            </a:r>
            <a:endParaRPr lang="en-US" sz="2000" b="1" dirty="0">
              <a:latin typeface="Arial Black" panose="020B0A04020102020204" pitchFamily="34" charset="0"/>
              <a:ea typeface="Tahoma" panose="020B0604030504040204" pitchFamily="34" charset="0"/>
              <a:cs typeface="Tahoma" panose="020B0604030504040204" pitchFamily="34" charset="0"/>
            </a:endParaRPr>
          </a:p>
          <a:p>
            <a:pPr lvl="1" algn="ctr"/>
            <a:r>
              <a:rPr lang="en-US" sz="2000" b="1" dirty="0">
                <a:latin typeface="Arial Black" panose="020B0A04020102020204" pitchFamily="34" charset="0"/>
                <a:ea typeface="Tahoma" panose="020B0604030504040204" pitchFamily="34" charset="0"/>
                <a:cs typeface="Tahoma" panose="020B0604030504040204" pitchFamily="34" charset="0"/>
              </a:rPr>
              <a:t>6960ppm</a:t>
            </a:r>
          </a:p>
        </p:txBody>
      </p:sp>
      <p:sp>
        <p:nvSpPr>
          <p:cNvPr id="23" name="Rectangle 22">
            <a:extLst>
              <a:ext uri="{FF2B5EF4-FFF2-40B4-BE49-F238E27FC236}">
                <a16:creationId xmlns:a16="http://schemas.microsoft.com/office/drawing/2014/main" id="{B7687D21-FC3E-48AF-8913-31B40310034C}"/>
              </a:ext>
            </a:extLst>
          </p:cNvPr>
          <p:cNvSpPr/>
          <p:nvPr/>
        </p:nvSpPr>
        <p:spPr>
          <a:xfrm>
            <a:off x="151887" y="1253368"/>
            <a:ext cx="3126654" cy="569387"/>
          </a:xfrm>
          <a:prstGeom prst="rect">
            <a:avLst/>
          </a:prstGeom>
        </p:spPr>
        <p:txBody>
          <a:bodyPr wrap="square">
            <a:spAutoFit/>
          </a:bodyPr>
          <a:lstStyle/>
          <a:p>
            <a:pPr lvl="0"/>
            <a:r>
              <a:rPr lang="en-US" sz="3100" u="sng" kern="0" dirty="0">
                <a:solidFill>
                  <a:srgbClr val="0033CC"/>
                </a:solidFill>
                <a:effectLst>
                  <a:innerShdw blurRad="63500" dist="50800" dir="18900000">
                    <a:prstClr val="black">
                      <a:alpha val="50000"/>
                    </a:prstClr>
                  </a:innerShdw>
                </a:effectLst>
                <a:latin typeface="Arial Black" pitchFamily="34" charset="0"/>
              </a:rPr>
              <a:t>Hydroponic</a:t>
            </a:r>
            <a:endParaRPr lang="en-US" sz="3100" kern="0" dirty="0">
              <a:solidFill>
                <a:srgbClr val="0033CC"/>
              </a:solidFill>
              <a:latin typeface="Arial Black" panose="020B0A04020102020204" pitchFamily="34" charset="0"/>
            </a:endParaRPr>
          </a:p>
        </p:txBody>
      </p:sp>
      <p:sp>
        <p:nvSpPr>
          <p:cNvPr id="28" name="Title 1">
            <a:extLst>
              <a:ext uri="{FF2B5EF4-FFF2-40B4-BE49-F238E27FC236}">
                <a16:creationId xmlns:a16="http://schemas.microsoft.com/office/drawing/2014/main" id="{B6F3DA1C-D9CD-487D-A6D8-2783C6D24FC9}"/>
              </a:ext>
            </a:extLst>
          </p:cNvPr>
          <p:cNvSpPr txBox="1">
            <a:spLocks/>
          </p:cNvSpPr>
          <p:nvPr/>
        </p:nvSpPr>
        <p:spPr bwMode="auto">
          <a:xfrm>
            <a:off x="55501" y="3753107"/>
            <a:ext cx="2991024" cy="5715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fontScale="92500"/>
          </a:bodyPr>
          <a:lstStyle>
            <a:lvl1pPr algn="ctr" rtl="0" eaLnBrk="0" fontAlgn="base" hangingPunct="0">
              <a:spcBef>
                <a:spcPct val="0"/>
              </a:spcBef>
              <a:spcAft>
                <a:spcPct val="0"/>
              </a:spcAft>
              <a:defRPr sz="4000" b="1">
                <a:solidFill>
                  <a:srgbClr val="000066"/>
                </a:solidFill>
                <a:latin typeface="+mj-lt"/>
                <a:ea typeface="+mj-ea"/>
                <a:cs typeface="+mj-cs"/>
              </a:defRPr>
            </a:lvl1pPr>
            <a:lvl2pPr algn="ctr" rtl="0" eaLnBrk="0" fontAlgn="base" hangingPunct="0">
              <a:spcBef>
                <a:spcPct val="0"/>
              </a:spcBef>
              <a:spcAft>
                <a:spcPct val="0"/>
              </a:spcAft>
              <a:defRPr sz="4000" b="1">
                <a:solidFill>
                  <a:srgbClr val="000066"/>
                </a:solidFill>
                <a:latin typeface="Arial" charset="0"/>
              </a:defRPr>
            </a:lvl2pPr>
            <a:lvl3pPr algn="ctr" rtl="0" eaLnBrk="0" fontAlgn="base" hangingPunct="0">
              <a:spcBef>
                <a:spcPct val="0"/>
              </a:spcBef>
              <a:spcAft>
                <a:spcPct val="0"/>
              </a:spcAft>
              <a:defRPr sz="4000" b="1">
                <a:solidFill>
                  <a:srgbClr val="000066"/>
                </a:solidFill>
                <a:latin typeface="Arial" charset="0"/>
              </a:defRPr>
            </a:lvl3pPr>
            <a:lvl4pPr algn="ctr" rtl="0" eaLnBrk="0" fontAlgn="base" hangingPunct="0">
              <a:spcBef>
                <a:spcPct val="0"/>
              </a:spcBef>
              <a:spcAft>
                <a:spcPct val="0"/>
              </a:spcAft>
              <a:defRPr sz="4000" b="1">
                <a:solidFill>
                  <a:srgbClr val="000066"/>
                </a:solidFill>
                <a:latin typeface="Arial" charset="0"/>
              </a:defRPr>
            </a:lvl4pPr>
            <a:lvl5pPr algn="ctr" rtl="0" eaLnBrk="0" fontAlgn="base" hangingPunct="0">
              <a:spcBef>
                <a:spcPct val="0"/>
              </a:spcBef>
              <a:spcAft>
                <a:spcPct val="0"/>
              </a:spcAft>
              <a:defRPr sz="4000" b="1">
                <a:solidFill>
                  <a:srgbClr val="000066"/>
                </a:solidFill>
                <a:latin typeface="Arial" charset="0"/>
              </a:defRPr>
            </a:lvl5pPr>
            <a:lvl6pPr marL="457200" algn="ctr" rtl="0" fontAlgn="base">
              <a:spcBef>
                <a:spcPct val="0"/>
              </a:spcBef>
              <a:spcAft>
                <a:spcPct val="0"/>
              </a:spcAft>
              <a:defRPr sz="4000" b="1">
                <a:solidFill>
                  <a:srgbClr val="000066"/>
                </a:solidFill>
                <a:latin typeface="Arial" charset="0"/>
              </a:defRPr>
            </a:lvl6pPr>
            <a:lvl7pPr marL="914400" algn="ctr" rtl="0" fontAlgn="base">
              <a:spcBef>
                <a:spcPct val="0"/>
              </a:spcBef>
              <a:spcAft>
                <a:spcPct val="0"/>
              </a:spcAft>
              <a:defRPr sz="4000" b="1">
                <a:solidFill>
                  <a:srgbClr val="000066"/>
                </a:solidFill>
                <a:latin typeface="Arial" charset="0"/>
              </a:defRPr>
            </a:lvl7pPr>
            <a:lvl8pPr marL="1371600" algn="ctr" rtl="0" fontAlgn="base">
              <a:spcBef>
                <a:spcPct val="0"/>
              </a:spcBef>
              <a:spcAft>
                <a:spcPct val="0"/>
              </a:spcAft>
              <a:defRPr sz="4000" b="1">
                <a:solidFill>
                  <a:srgbClr val="000066"/>
                </a:solidFill>
                <a:latin typeface="Arial" charset="0"/>
              </a:defRPr>
            </a:lvl8pPr>
            <a:lvl9pPr marL="1828800" algn="ctr" rtl="0" fontAlgn="base">
              <a:spcBef>
                <a:spcPct val="0"/>
              </a:spcBef>
              <a:spcAft>
                <a:spcPct val="0"/>
              </a:spcAft>
              <a:defRPr sz="4000" b="1">
                <a:solidFill>
                  <a:srgbClr val="000066"/>
                </a:solidFill>
                <a:latin typeface="Arial" charset="0"/>
              </a:defRPr>
            </a:lvl9pPr>
          </a:lstStyle>
          <a:p>
            <a:r>
              <a:rPr lang="en-US" sz="3200" u="sng" kern="0" dirty="0">
                <a:solidFill>
                  <a:srgbClr val="0033CC"/>
                </a:solidFill>
                <a:effectLst>
                  <a:innerShdw blurRad="63500" dist="50800" dir="18900000">
                    <a:prstClr val="black">
                      <a:alpha val="50000"/>
                    </a:prstClr>
                  </a:innerShdw>
                </a:effectLst>
                <a:latin typeface="Arial Black" pitchFamily="34" charset="0"/>
              </a:rPr>
              <a:t>Sand Culture</a:t>
            </a:r>
            <a:endParaRPr lang="en-US" sz="3200" kern="0" dirty="0">
              <a:solidFill>
                <a:srgbClr val="0033CC"/>
              </a:solidFill>
            </a:endParaRPr>
          </a:p>
        </p:txBody>
      </p:sp>
      <p:pic>
        <p:nvPicPr>
          <p:cNvPr id="30" name="Picture 2">
            <a:extLst>
              <a:ext uri="{FF2B5EF4-FFF2-40B4-BE49-F238E27FC236}">
                <a16:creationId xmlns:a16="http://schemas.microsoft.com/office/drawing/2014/main" id="{009850C4-6BD3-4558-8EF8-81059E42A5C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545" t="6750" r="3545" b="46248"/>
          <a:stretch/>
        </p:blipFill>
        <p:spPr bwMode="auto">
          <a:xfrm>
            <a:off x="337111" y="4455128"/>
            <a:ext cx="1876323" cy="16716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2" name="Picture 3" descr="C:\Users\psubudhi\Desktop\Rice Data and pictures and references\Planting &amp; Phenotyping\2015 planting\John\Salinity Screening at seedling stage (09-2015)\2nd set salinity screening\EC18\J x N ec18 2nd.jpg">
            <a:extLst>
              <a:ext uri="{FF2B5EF4-FFF2-40B4-BE49-F238E27FC236}">
                <a16:creationId xmlns:a16="http://schemas.microsoft.com/office/drawing/2014/main" id="{84ADDA6B-EDE8-425A-8B71-E48158228D8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91672" y="4455128"/>
            <a:ext cx="1876323" cy="16716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Arrow: Down 7">
            <a:extLst>
              <a:ext uri="{FF2B5EF4-FFF2-40B4-BE49-F238E27FC236}">
                <a16:creationId xmlns:a16="http://schemas.microsoft.com/office/drawing/2014/main" id="{B77A8529-9FC6-4A68-8602-6FCD82CC6438}"/>
              </a:ext>
            </a:extLst>
          </p:cNvPr>
          <p:cNvSpPr/>
          <p:nvPr/>
        </p:nvSpPr>
        <p:spPr>
          <a:xfrm rot="16200000">
            <a:off x="3031421" y="1906878"/>
            <a:ext cx="254187" cy="1687835"/>
          </a:xfrm>
          <a:prstGeom prst="down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2BF9246C-6BAC-44BA-9307-0DB030475393}"/>
              </a:ext>
            </a:extLst>
          </p:cNvPr>
          <p:cNvSpPr/>
          <p:nvPr/>
        </p:nvSpPr>
        <p:spPr>
          <a:xfrm>
            <a:off x="1778923" y="4686495"/>
            <a:ext cx="2234868" cy="707886"/>
          </a:xfrm>
          <a:prstGeom prst="rect">
            <a:avLst/>
          </a:prstGeom>
        </p:spPr>
        <p:txBody>
          <a:bodyPr wrap="square">
            <a:spAutoFit/>
          </a:bodyPr>
          <a:lstStyle/>
          <a:p>
            <a:pPr lvl="1" algn="ctr"/>
            <a:r>
              <a:rPr lang="en-US" sz="2000" b="1" dirty="0">
                <a:solidFill>
                  <a:srgbClr val="FF0000"/>
                </a:solidFill>
                <a:latin typeface="Arial Black" panose="020B0A04020102020204" pitchFamily="34" charset="0"/>
                <a:ea typeface="Tahoma" panose="020B0604030504040204" pitchFamily="34" charset="0"/>
                <a:cs typeface="Tahoma" panose="020B0604030504040204" pitchFamily="34" charset="0"/>
              </a:rPr>
              <a:t>Salt Stress </a:t>
            </a:r>
            <a:endParaRPr lang="en-US" sz="2000" b="1" dirty="0">
              <a:latin typeface="Arial Black" panose="020B0A04020102020204" pitchFamily="34" charset="0"/>
              <a:ea typeface="Tahoma" panose="020B0604030504040204" pitchFamily="34" charset="0"/>
              <a:cs typeface="Tahoma" panose="020B0604030504040204" pitchFamily="34" charset="0"/>
            </a:endParaRPr>
          </a:p>
          <a:p>
            <a:pPr lvl="1" algn="ctr"/>
            <a:r>
              <a:rPr lang="en-US" sz="2000" b="1" dirty="0">
                <a:latin typeface="Arial Black" panose="020B0A04020102020204" pitchFamily="34" charset="0"/>
                <a:ea typeface="Tahoma" panose="020B0604030504040204" pitchFamily="34" charset="0"/>
                <a:cs typeface="Tahoma" panose="020B0604030504040204" pitchFamily="34" charset="0"/>
              </a:rPr>
              <a:t>10440 ppm</a:t>
            </a:r>
          </a:p>
        </p:txBody>
      </p:sp>
      <p:sp>
        <p:nvSpPr>
          <p:cNvPr id="35" name="Arrow: Down 34">
            <a:extLst>
              <a:ext uri="{FF2B5EF4-FFF2-40B4-BE49-F238E27FC236}">
                <a16:creationId xmlns:a16="http://schemas.microsoft.com/office/drawing/2014/main" id="{26EB4548-93F1-47A8-9D30-0789A65C84BD}"/>
              </a:ext>
            </a:extLst>
          </p:cNvPr>
          <p:cNvSpPr/>
          <p:nvPr/>
        </p:nvSpPr>
        <p:spPr>
          <a:xfrm rot="16200000">
            <a:off x="6748188" y="3683432"/>
            <a:ext cx="189109" cy="521740"/>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Arrow: Down 35">
            <a:extLst>
              <a:ext uri="{FF2B5EF4-FFF2-40B4-BE49-F238E27FC236}">
                <a16:creationId xmlns:a16="http://schemas.microsoft.com/office/drawing/2014/main" id="{6520F99B-F72E-41EE-98DF-C30C36B4CAD3}"/>
              </a:ext>
            </a:extLst>
          </p:cNvPr>
          <p:cNvSpPr/>
          <p:nvPr/>
        </p:nvSpPr>
        <p:spPr>
          <a:xfrm rot="16200000">
            <a:off x="3046217" y="4574149"/>
            <a:ext cx="254187" cy="1687835"/>
          </a:xfrm>
          <a:prstGeom prst="downArrow">
            <a:avLst/>
          </a:prstGeom>
          <a:solidFill>
            <a:schemeClr val="tx1">
              <a:lumMod val="85000"/>
              <a:lumOff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924492FD-F8B6-4705-970B-751A819FE984}"/>
              </a:ext>
            </a:extLst>
          </p:cNvPr>
          <p:cNvCxnSpPr>
            <a:cxnSpLocks/>
          </p:cNvCxnSpPr>
          <p:nvPr/>
        </p:nvCxnSpPr>
        <p:spPr>
          <a:xfrm flipV="1">
            <a:off x="6046153" y="2683612"/>
            <a:ext cx="535719" cy="1"/>
          </a:xfrm>
          <a:prstGeom prst="line">
            <a:avLst/>
          </a:prstGeom>
          <a:ln w="1079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496812F-E91A-42EA-BF6E-D53203423900}"/>
              </a:ext>
            </a:extLst>
          </p:cNvPr>
          <p:cNvCxnSpPr>
            <a:cxnSpLocks/>
          </p:cNvCxnSpPr>
          <p:nvPr/>
        </p:nvCxnSpPr>
        <p:spPr>
          <a:xfrm>
            <a:off x="6046153" y="5286250"/>
            <a:ext cx="601535" cy="4721"/>
          </a:xfrm>
          <a:prstGeom prst="line">
            <a:avLst/>
          </a:prstGeom>
          <a:ln w="107950">
            <a:solidFill>
              <a:schemeClr val="tx1"/>
            </a:solidFill>
          </a:ln>
        </p:spPr>
        <p:style>
          <a:lnRef idx="1">
            <a:schemeClr val="accent1"/>
          </a:lnRef>
          <a:fillRef idx="0">
            <a:schemeClr val="accent1"/>
          </a:fillRef>
          <a:effectRef idx="0">
            <a:schemeClr val="accent1"/>
          </a:effectRef>
          <a:fontRef idx="minor">
            <a:schemeClr val="tx1"/>
          </a:fontRef>
        </p:style>
      </p:cxnSp>
      <p:pic>
        <p:nvPicPr>
          <p:cNvPr id="38" name="Picture 3">
            <a:extLst>
              <a:ext uri="{FF2B5EF4-FFF2-40B4-BE49-F238E27FC236}">
                <a16:creationId xmlns:a16="http://schemas.microsoft.com/office/drawing/2014/main" id="{2A074103-6157-4047-ABD3-D0079C7BBE8B}"/>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4042" r="16303"/>
          <a:stretch/>
        </p:blipFill>
        <p:spPr bwMode="auto">
          <a:xfrm rot="5400000">
            <a:off x="4187551" y="1829386"/>
            <a:ext cx="1684564" cy="18359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style>
          <a:lnRef idx="1">
            <a:schemeClr val="accent2"/>
          </a:lnRef>
          <a:fillRef idx="2">
            <a:schemeClr val="accent2"/>
          </a:fillRef>
          <a:effectRef idx="1">
            <a:schemeClr val="accent2"/>
          </a:effectRef>
          <a:fontRef idx="minor">
            <a:schemeClr val="dk1"/>
          </a:fontRef>
        </p:style>
      </p:pic>
      <p:cxnSp>
        <p:nvCxnSpPr>
          <p:cNvPr id="39" name="Straight Connector 38">
            <a:extLst>
              <a:ext uri="{FF2B5EF4-FFF2-40B4-BE49-F238E27FC236}">
                <a16:creationId xmlns:a16="http://schemas.microsoft.com/office/drawing/2014/main" id="{4EFE0A78-1BF6-45AA-9C7F-35743BCDD878}"/>
              </a:ext>
            </a:extLst>
          </p:cNvPr>
          <p:cNvCxnSpPr>
            <a:cxnSpLocks/>
          </p:cNvCxnSpPr>
          <p:nvPr/>
        </p:nvCxnSpPr>
        <p:spPr>
          <a:xfrm>
            <a:off x="6581872" y="2623701"/>
            <a:ext cx="0" cy="2655550"/>
          </a:xfrm>
          <a:prstGeom prst="line">
            <a:avLst/>
          </a:prstGeom>
          <a:ln w="1079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486984AE-9813-47E5-8709-F95F03902626}"/>
              </a:ext>
            </a:extLst>
          </p:cNvPr>
          <p:cNvSpPr/>
          <p:nvPr/>
        </p:nvSpPr>
        <p:spPr>
          <a:xfrm>
            <a:off x="7035799" y="3116835"/>
            <a:ext cx="2108199" cy="1569660"/>
          </a:xfrm>
          <a:prstGeom prst="rect">
            <a:avLst/>
          </a:prstGeom>
        </p:spPr>
        <p:txBody>
          <a:bodyPr wrap="square">
            <a:spAutoFit/>
          </a:bodyPr>
          <a:lstStyle/>
          <a:p>
            <a:pPr lvl="0"/>
            <a:r>
              <a:rPr lang="en-US" sz="2000" kern="0" dirty="0">
                <a:effectLst>
                  <a:innerShdw blurRad="63500" dist="50800" dir="18900000">
                    <a:prstClr val="black">
                      <a:alpha val="50000"/>
                    </a:prstClr>
                  </a:innerShdw>
                </a:effectLst>
                <a:latin typeface="Arial Black" pitchFamily="34" charset="0"/>
              </a:rPr>
              <a:t>Scoring for salt injury</a:t>
            </a:r>
          </a:p>
          <a:p>
            <a:pPr lvl="0"/>
            <a:r>
              <a:rPr lang="en-US" sz="2000" kern="0" dirty="0">
                <a:effectLst>
                  <a:innerShdw blurRad="63500" dist="50800" dir="18900000">
                    <a:prstClr val="black">
                      <a:alpha val="50000"/>
                    </a:prstClr>
                  </a:innerShdw>
                </a:effectLst>
                <a:latin typeface="Arial Black" pitchFamily="34" charset="0"/>
              </a:rPr>
              <a:t>(Scale 1-9;</a:t>
            </a:r>
          </a:p>
          <a:p>
            <a:pPr lvl="0"/>
            <a:r>
              <a:rPr lang="en-US" kern="0" dirty="0">
                <a:effectLst>
                  <a:innerShdw blurRad="63500" dist="50800" dir="18900000">
                    <a:prstClr val="black">
                      <a:alpha val="50000"/>
                    </a:prstClr>
                  </a:innerShdw>
                </a:effectLst>
                <a:latin typeface="Arial Black" pitchFamily="34" charset="0"/>
              </a:rPr>
              <a:t>1=Tolerant</a:t>
            </a:r>
          </a:p>
          <a:p>
            <a:pPr lvl="0"/>
            <a:r>
              <a:rPr lang="en-US" kern="0" dirty="0">
                <a:effectLst>
                  <a:innerShdw blurRad="63500" dist="50800" dir="18900000">
                    <a:prstClr val="black">
                      <a:alpha val="50000"/>
                    </a:prstClr>
                  </a:innerShdw>
                </a:effectLst>
                <a:latin typeface="Arial Black" pitchFamily="34" charset="0"/>
              </a:rPr>
              <a:t>9=Susceptible)</a:t>
            </a:r>
          </a:p>
        </p:txBody>
      </p:sp>
      <p:sp>
        <p:nvSpPr>
          <p:cNvPr id="19" name="Content Placeholder 2">
            <a:extLst>
              <a:ext uri="{FF2B5EF4-FFF2-40B4-BE49-F238E27FC236}">
                <a16:creationId xmlns:a16="http://schemas.microsoft.com/office/drawing/2014/main" id="{0989A115-D17E-45EA-B755-3235BD2ACF2D}"/>
              </a:ext>
            </a:extLst>
          </p:cNvPr>
          <p:cNvSpPr txBox="1">
            <a:spLocks noGrp="1"/>
          </p:cNvSpPr>
          <p:nvPr>
            <p:ph idx="1"/>
          </p:nvPr>
        </p:nvSpPr>
        <p:spPr>
          <a:xfrm>
            <a:off x="10336433" y="2231767"/>
            <a:ext cx="4138594" cy="239446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US" sz="2400" b="0" dirty="0">
              <a:latin typeface="Cambria" panose="02040503050406030204" pitchFamily="18" charset="0"/>
              <a:ea typeface="Tahoma" panose="020B0604030504040204" pitchFamily="34" charset="0"/>
              <a:cs typeface="Tahoma" panose="020B0604030504040204" pitchFamily="34" charset="0"/>
            </a:endParaRPr>
          </a:p>
          <a:p>
            <a:endParaRPr lang="en-US" sz="2400" b="0" dirty="0">
              <a:latin typeface="Cambria" panose="02040503050406030204" pitchFamily="18" charset="0"/>
              <a:ea typeface="Tahoma" panose="020B0604030504040204" pitchFamily="34" charset="0"/>
              <a:cs typeface="Tahoma" panose="020B0604030504040204" pitchFamily="34" charset="0"/>
            </a:endParaRPr>
          </a:p>
        </p:txBody>
      </p:sp>
      <p:sp>
        <p:nvSpPr>
          <p:cNvPr id="20" name="Content Placeholder 2">
            <a:extLst>
              <a:ext uri="{FF2B5EF4-FFF2-40B4-BE49-F238E27FC236}">
                <a16:creationId xmlns:a16="http://schemas.microsoft.com/office/drawing/2014/main" id="{B9956333-8D42-4F8C-AA2A-DCF2207179AC}"/>
              </a:ext>
            </a:extLst>
          </p:cNvPr>
          <p:cNvSpPr txBox="1">
            <a:spLocks/>
          </p:cNvSpPr>
          <p:nvPr/>
        </p:nvSpPr>
        <p:spPr bwMode="auto">
          <a:xfrm>
            <a:off x="10161525" y="4976500"/>
            <a:ext cx="4595092" cy="2394466"/>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lvl1pPr marL="342900" indent="-342900" algn="l" defTabSz="914400" rtl="0" eaLnBrk="1" fontAlgn="base" latinLnBrk="0" hangingPunct="1">
              <a:spcBef>
                <a:spcPct val="20000"/>
              </a:spcBef>
              <a:spcAft>
                <a:spcPct val="0"/>
              </a:spcAft>
              <a:buFont typeface="Arial" pitchFamily="34" charset="0"/>
              <a:buChar char="•"/>
              <a:defRPr sz="3200" b="1" kern="1200">
                <a:solidFill>
                  <a:schemeClr val="tx1"/>
                </a:solidFill>
                <a:latin typeface="+mn-lt"/>
                <a:ea typeface="+mn-ea"/>
                <a:cs typeface="+mn-cs"/>
              </a:defRPr>
            </a:lvl1pPr>
            <a:lvl2pPr marL="742950" indent="-285750" algn="l" defTabSz="914400" rtl="0" eaLnBrk="1" fontAlgn="base" latinLnBrk="0" hangingPunct="1">
              <a:spcBef>
                <a:spcPct val="20000"/>
              </a:spcBef>
              <a:spcAft>
                <a:spcPct val="0"/>
              </a:spcAft>
              <a:buFont typeface="Arial" pitchFamily="34" charset="0"/>
              <a:buChar char="–"/>
              <a:defRPr sz="2800" b="1" kern="1200">
                <a:solidFill>
                  <a:schemeClr val="tx1"/>
                </a:solidFill>
                <a:latin typeface="+mn-lt"/>
                <a:ea typeface="+mn-ea"/>
                <a:cs typeface="+mn-cs"/>
              </a:defRPr>
            </a:lvl2pPr>
            <a:lvl3pPr marL="1143000" indent="-228600" algn="l" defTabSz="914400" rtl="0" eaLnBrk="1" fontAlgn="base" latinLnBrk="0" hangingPunct="1">
              <a:spcBef>
                <a:spcPct val="20000"/>
              </a:spcBef>
              <a:spcAft>
                <a:spcPct val="0"/>
              </a:spcAft>
              <a:buFont typeface="Arial" pitchFamily="34" charset="0"/>
              <a:buChar char="•"/>
              <a:defRPr sz="2400" b="1" kern="1200">
                <a:solidFill>
                  <a:schemeClr val="tx1"/>
                </a:solidFill>
                <a:latin typeface="+mn-lt"/>
                <a:ea typeface="+mn-ea"/>
                <a:cs typeface="+mn-cs"/>
              </a:defRPr>
            </a:lvl3pPr>
            <a:lvl4pPr marL="1600200" indent="-228600" algn="l" defTabSz="914400" rtl="0" eaLnBrk="1" fontAlgn="base" latinLnBrk="0" hangingPunct="1">
              <a:spcBef>
                <a:spcPct val="20000"/>
              </a:spcBef>
              <a:spcAft>
                <a:spcPct val="0"/>
              </a:spcAft>
              <a:buFont typeface="Arial" pitchFamily="34" charset="0"/>
              <a:buChar char="–"/>
              <a:defRPr sz="2000" b="1" kern="1200">
                <a:solidFill>
                  <a:schemeClr val="tx1"/>
                </a:solidFill>
                <a:latin typeface="+mn-lt"/>
                <a:ea typeface="+mn-ea"/>
                <a:cs typeface="+mn-cs"/>
              </a:defRPr>
            </a:lvl4pPr>
            <a:lvl5pPr marL="2057400" indent="-228600" algn="l" defTabSz="914400" rtl="0" eaLnBrk="1" fontAlgn="base" latinLnBrk="0" hangingPunct="1">
              <a:spcBef>
                <a:spcPct val="20000"/>
              </a:spcBef>
              <a:spcAft>
                <a:spcPct val="0"/>
              </a:spcAft>
              <a:buFont typeface="Arial" pitchFamily="34" charset="0"/>
              <a:buChar char="»"/>
              <a:defRPr sz="2000" b="1" kern="1200">
                <a:solidFill>
                  <a:schemeClr val="tx1"/>
                </a:solidFill>
                <a:latin typeface="+mn-lt"/>
                <a:ea typeface="+mn-ea"/>
                <a:cs typeface="+mn-cs"/>
              </a:defRPr>
            </a:lvl5pPr>
            <a:lvl6pPr marL="2514600" indent="-228600" algn="l" defTabSz="914400" rtl="0" eaLnBrk="1" fontAlgn="base" latinLnBrk="0" hangingPunct="1">
              <a:spcBef>
                <a:spcPct val="20000"/>
              </a:spcBef>
              <a:spcAft>
                <a:spcPct val="0"/>
              </a:spcAft>
              <a:buFont typeface="Arial" pitchFamily="34" charset="0"/>
              <a:buChar char="•"/>
              <a:defRPr sz="2000" b="1" kern="1200">
                <a:solidFill>
                  <a:schemeClr val="tx1"/>
                </a:solidFill>
                <a:latin typeface="+mn-lt"/>
                <a:ea typeface="+mn-ea"/>
                <a:cs typeface="+mn-cs"/>
              </a:defRPr>
            </a:lvl6pPr>
            <a:lvl7pPr marL="2971800" indent="-228600" algn="l" defTabSz="914400" rtl="0" eaLnBrk="1" fontAlgn="base" latinLnBrk="0" hangingPunct="1">
              <a:spcBef>
                <a:spcPct val="20000"/>
              </a:spcBef>
              <a:spcAft>
                <a:spcPct val="0"/>
              </a:spcAft>
              <a:buFont typeface="Arial" pitchFamily="34" charset="0"/>
              <a:buChar char="•"/>
              <a:defRPr sz="2000" b="1" kern="1200">
                <a:solidFill>
                  <a:schemeClr val="tx1"/>
                </a:solidFill>
                <a:latin typeface="+mn-lt"/>
                <a:ea typeface="+mn-ea"/>
                <a:cs typeface="+mn-cs"/>
              </a:defRPr>
            </a:lvl7pPr>
            <a:lvl8pPr marL="3429000" indent="-228600" algn="l" defTabSz="914400" rtl="0" eaLnBrk="1" fontAlgn="base" latinLnBrk="0" hangingPunct="1">
              <a:spcBef>
                <a:spcPct val="20000"/>
              </a:spcBef>
              <a:spcAft>
                <a:spcPct val="0"/>
              </a:spcAft>
              <a:buFont typeface="Arial" pitchFamily="34" charset="0"/>
              <a:buChar char="•"/>
              <a:defRPr sz="2000" b="1" kern="1200">
                <a:solidFill>
                  <a:schemeClr val="tx1"/>
                </a:solidFill>
                <a:latin typeface="+mn-lt"/>
                <a:ea typeface="+mn-ea"/>
                <a:cs typeface="+mn-cs"/>
              </a:defRPr>
            </a:lvl8pPr>
            <a:lvl9pPr marL="3886200" indent="-228600" algn="l" defTabSz="914400" rtl="0" eaLnBrk="1" fontAlgn="base" latinLnBrk="0" hangingPunct="1">
              <a:spcBef>
                <a:spcPct val="20000"/>
              </a:spcBef>
              <a:spcAft>
                <a:spcPct val="0"/>
              </a:spcAft>
              <a:buFont typeface="Arial" pitchFamily="34" charset="0"/>
              <a:buChar char="•"/>
              <a:defRPr sz="2000" b="1" kern="1200">
                <a:solidFill>
                  <a:schemeClr val="tx1"/>
                </a:solidFill>
                <a:latin typeface="+mn-lt"/>
                <a:ea typeface="+mn-ea"/>
                <a:cs typeface="+mn-cs"/>
              </a:defRPr>
            </a:lvl9pPr>
          </a:lstStyle>
          <a:p>
            <a:endParaRPr lang="en-US" sz="2400" b="0" dirty="0">
              <a:latin typeface="Cambria" panose="02040503050406030204" pitchFamily="18"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029008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971152"/>
            <a:ext cx="85344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396503" y="2055216"/>
            <a:ext cx="1663887" cy="369332"/>
          </a:xfrm>
          <a:prstGeom prst="rect">
            <a:avLst/>
          </a:prstGeom>
          <a:noFill/>
        </p:spPr>
        <p:txBody>
          <a:bodyPr wrap="none" rtlCol="0">
            <a:spAutoFit/>
          </a:bodyPr>
          <a:lstStyle/>
          <a:p>
            <a:pPr algn="ctr"/>
            <a:r>
              <a:rPr lang="en-US" b="1" dirty="0">
                <a:solidFill>
                  <a:srgbClr val="C00000"/>
                </a:solidFill>
                <a:latin typeface="Cambria"/>
                <a:ea typeface="Tahoma" panose="020B0604030504040204" pitchFamily="34" charset="0"/>
                <a:cs typeface="Cambria"/>
              </a:rPr>
              <a:t>Exotic Donors</a:t>
            </a:r>
          </a:p>
        </p:txBody>
      </p:sp>
      <p:grpSp>
        <p:nvGrpSpPr>
          <p:cNvPr id="7" name="Group 6"/>
          <p:cNvGrpSpPr/>
          <p:nvPr/>
        </p:nvGrpSpPr>
        <p:grpSpPr>
          <a:xfrm rot="10800000">
            <a:off x="797411" y="2407503"/>
            <a:ext cx="2862072" cy="274320"/>
            <a:chOff x="3647872" y="3213946"/>
            <a:chExt cx="4990290" cy="197797"/>
          </a:xfrm>
        </p:grpSpPr>
        <p:cxnSp>
          <p:nvCxnSpPr>
            <p:cNvPr id="8" name="Straight Connector 7"/>
            <p:cNvCxnSpPr/>
            <p:nvPr/>
          </p:nvCxnSpPr>
          <p:spPr>
            <a:xfrm>
              <a:off x="3647872" y="3402015"/>
              <a:ext cx="4990290" cy="9728"/>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8634919" y="3217189"/>
              <a:ext cx="3242" cy="191311"/>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3651115" y="3213946"/>
              <a:ext cx="3242" cy="191311"/>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3886200" y="5632660"/>
            <a:ext cx="4800600" cy="304794"/>
            <a:chOff x="3647872" y="3213946"/>
            <a:chExt cx="4990290" cy="197793"/>
          </a:xfrm>
        </p:grpSpPr>
        <p:cxnSp>
          <p:nvCxnSpPr>
            <p:cNvPr id="12" name="Straight Connector 11"/>
            <p:cNvCxnSpPr/>
            <p:nvPr/>
          </p:nvCxnSpPr>
          <p:spPr>
            <a:xfrm>
              <a:off x="3647872" y="3402011"/>
              <a:ext cx="4990290" cy="9728"/>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8634919" y="3217189"/>
              <a:ext cx="3242" cy="191311"/>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3651115" y="3213946"/>
              <a:ext cx="3242" cy="191311"/>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5299691" y="5914888"/>
            <a:ext cx="1973617" cy="369332"/>
          </a:xfrm>
          <a:prstGeom prst="rect">
            <a:avLst/>
          </a:prstGeom>
          <a:noFill/>
        </p:spPr>
        <p:txBody>
          <a:bodyPr wrap="none" rtlCol="0">
            <a:spAutoFit/>
          </a:bodyPr>
          <a:lstStyle/>
          <a:p>
            <a:pPr algn="ctr"/>
            <a:r>
              <a:rPr lang="en-US" b="1" dirty="0">
                <a:solidFill>
                  <a:srgbClr val="C00000"/>
                </a:solidFill>
                <a:latin typeface="Cambria"/>
                <a:ea typeface="Tahoma" panose="020B0604030504040204" pitchFamily="34" charset="0"/>
                <a:cs typeface="Cambria"/>
              </a:rPr>
              <a:t>US Rice Cultivars</a:t>
            </a:r>
          </a:p>
        </p:txBody>
      </p:sp>
      <p:cxnSp>
        <p:nvCxnSpPr>
          <p:cNvPr id="16" name="Straight Connector 15"/>
          <p:cNvCxnSpPr/>
          <p:nvPr/>
        </p:nvCxnSpPr>
        <p:spPr>
          <a:xfrm>
            <a:off x="2607577" y="6001144"/>
            <a:ext cx="0" cy="274320"/>
          </a:xfrm>
          <a:prstGeom prst="line">
            <a:avLst/>
          </a:prstGeom>
          <a:ln w="53975">
            <a:solidFill>
              <a:srgbClr val="FF0000"/>
            </a:solidFill>
            <a:headEnd type="triangle"/>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589789" y="5863984"/>
            <a:ext cx="0" cy="274320"/>
          </a:xfrm>
          <a:prstGeom prst="line">
            <a:avLst/>
          </a:prstGeom>
          <a:ln w="53975">
            <a:solidFill>
              <a:srgbClr val="FF0000"/>
            </a:solidFill>
            <a:headEnd type="triangle"/>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803633" y="6163471"/>
            <a:ext cx="0" cy="274320"/>
          </a:xfrm>
          <a:prstGeom prst="line">
            <a:avLst/>
          </a:prstGeom>
          <a:ln w="53975">
            <a:solidFill>
              <a:srgbClr val="FF0000"/>
            </a:solidFill>
            <a:head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472967" y="5394726"/>
            <a:ext cx="0" cy="274320"/>
          </a:xfrm>
          <a:prstGeom prst="line">
            <a:avLst/>
          </a:prstGeom>
          <a:ln w="53975">
            <a:solidFill>
              <a:srgbClr val="FF0000"/>
            </a:solidFill>
            <a:head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157967" y="5816692"/>
            <a:ext cx="0" cy="274320"/>
          </a:xfrm>
          <a:prstGeom prst="line">
            <a:avLst/>
          </a:prstGeom>
          <a:ln w="53975">
            <a:solidFill>
              <a:srgbClr val="FF0000"/>
            </a:solidFill>
            <a:head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072855" y="5600255"/>
            <a:ext cx="0" cy="274320"/>
          </a:xfrm>
          <a:prstGeom prst="line">
            <a:avLst/>
          </a:prstGeom>
          <a:ln w="53975">
            <a:solidFill>
              <a:srgbClr val="FF0000"/>
            </a:solidFill>
            <a:head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4242033" y="5455546"/>
            <a:ext cx="0" cy="274320"/>
          </a:xfrm>
          <a:prstGeom prst="line">
            <a:avLst/>
          </a:prstGeom>
          <a:ln w="53975">
            <a:solidFill>
              <a:srgbClr val="FF0000"/>
            </a:solidFill>
            <a:headEnd type="triangle"/>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320567" y="5984366"/>
            <a:ext cx="0" cy="274320"/>
          </a:xfrm>
          <a:prstGeom prst="line">
            <a:avLst/>
          </a:prstGeom>
          <a:ln w="53975">
            <a:solidFill>
              <a:srgbClr val="FF0000"/>
            </a:solidFill>
            <a:headEnd type="triangle"/>
          </a:ln>
        </p:spPr>
        <p:style>
          <a:lnRef idx="1">
            <a:schemeClr val="accent1"/>
          </a:lnRef>
          <a:fillRef idx="0">
            <a:schemeClr val="accent1"/>
          </a:fillRef>
          <a:effectRef idx="0">
            <a:schemeClr val="accent1"/>
          </a:effectRef>
          <a:fontRef idx="minor">
            <a:schemeClr val="tx1"/>
          </a:fontRef>
        </p:style>
      </p:cxnSp>
      <p:sp>
        <p:nvSpPr>
          <p:cNvPr id="25" name="Title 1"/>
          <p:cNvSpPr txBox="1">
            <a:spLocks/>
          </p:cNvSpPr>
          <p:nvPr/>
        </p:nvSpPr>
        <p:spPr>
          <a:xfrm>
            <a:off x="0" y="845487"/>
            <a:ext cx="9144000" cy="97714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800" b="1" dirty="0">
                <a:solidFill>
                  <a:srgbClr val="FF0000"/>
                </a:solidFill>
                <a:effectLst>
                  <a:innerShdw blurRad="63500" dist="50800" dir="18900000">
                    <a:prstClr val="black">
                      <a:alpha val="50000"/>
                    </a:prstClr>
                  </a:innerShdw>
                </a:effectLst>
                <a:latin typeface="Cambria" panose="02040503050406030204" pitchFamily="18" charset="0"/>
              </a:rPr>
              <a:t>Salt Tolerance at Seedling Stage</a:t>
            </a:r>
            <a:endParaRPr lang="en-US" sz="3800" b="1" dirty="0">
              <a:solidFill>
                <a:srgbClr val="FF0000"/>
              </a:solidFill>
              <a:latin typeface="Cambria" panose="02040503050406030204" pitchFamily="18" charset="0"/>
            </a:endParaRPr>
          </a:p>
        </p:txBody>
      </p:sp>
      <p:sp>
        <p:nvSpPr>
          <p:cNvPr id="2" name="Rectangle 1"/>
          <p:cNvSpPr/>
          <p:nvPr/>
        </p:nvSpPr>
        <p:spPr>
          <a:xfrm>
            <a:off x="1157967" y="6372307"/>
            <a:ext cx="6910931" cy="430887"/>
          </a:xfrm>
          <a:prstGeom prst="rect">
            <a:avLst/>
          </a:prstGeom>
        </p:spPr>
        <p:txBody>
          <a:bodyPr wrap="none">
            <a:spAutoFit/>
          </a:bodyPr>
          <a:lstStyle/>
          <a:p>
            <a:r>
              <a:rPr lang="en-US" sz="2200" b="1" dirty="0">
                <a:solidFill>
                  <a:srgbClr val="000000"/>
                </a:solidFill>
                <a:effectLst>
                  <a:innerShdw blurRad="63500" dist="50800" dir="18900000">
                    <a:prstClr val="black">
                      <a:alpha val="50000"/>
                    </a:prstClr>
                  </a:innerShdw>
                </a:effectLst>
                <a:latin typeface="Cambria" panose="02040503050406030204" pitchFamily="18" charset="0"/>
              </a:rPr>
              <a:t>Salt Injury Scoring 7d after Salt Stress (</a:t>
            </a:r>
            <a:r>
              <a:rPr lang="en-US" sz="2200" b="1" dirty="0">
                <a:solidFill>
                  <a:srgbClr val="FF0000"/>
                </a:solidFill>
                <a:effectLst>
                  <a:innerShdw blurRad="63500" dist="50800" dir="18900000">
                    <a:prstClr val="black">
                      <a:alpha val="50000"/>
                    </a:prstClr>
                  </a:innerShdw>
                </a:effectLst>
                <a:latin typeface="Cambria" panose="02040503050406030204" pitchFamily="18" charset="0"/>
              </a:rPr>
              <a:t>EC=12dSm</a:t>
            </a:r>
            <a:r>
              <a:rPr lang="en-US" sz="2200" b="1" baseline="30000" dirty="0">
                <a:solidFill>
                  <a:srgbClr val="FF0000"/>
                </a:solidFill>
                <a:effectLst>
                  <a:innerShdw blurRad="63500" dist="50800" dir="18900000">
                    <a:prstClr val="black">
                      <a:alpha val="50000"/>
                    </a:prstClr>
                  </a:innerShdw>
                </a:effectLst>
                <a:latin typeface="Cambria" panose="02040503050406030204" pitchFamily="18" charset="0"/>
              </a:rPr>
              <a:t>-1</a:t>
            </a:r>
            <a:r>
              <a:rPr lang="en-US" sz="2200" b="1" dirty="0">
                <a:solidFill>
                  <a:srgbClr val="000000"/>
                </a:solidFill>
                <a:effectLst>
                  <a:innerShdw blurRad="63500" dist="50800" dir="18900000">
                    <a:prstClr val="black">
                      <a:alpha val="50000"/>
                    </a:prstClr>
                  </a:innerShdw>
                </a:effectLst>
                <a:latin typeface="Cambria" panose="02040503050406030204" pitchFamily="18" charset="0"/>
              </a:rPr>
              <a:t>) </a:t>
            </a:r>
            <a:endParaRPr lang="en-US" sz="2200" dirty="0">
              <a:solidFill>
                <a:srgbClr val="000000"/>
              </a:solidFill>
            </a:endParaRPr>
          </a:p>
        </p:txBody>
      </p:sp>
      <p:sp>
        <p:nvSpPr>
          <p:cNvPr id="26" name="TextBox 25"/>
          <p:cNvSpPr txBox="1"/>
          <p:nvPr/>
        </p:nvSpPr>
        <p:spPr>
          <a:xfrm rot="16200000">
            <a:off x="-724984" y="3328116"/>
            <a:ext cx="2099036" cy="323165"/>
          </a:xfrm>
          <a:prstGeom prst="rect">
            <a:avLst/>
          </a:prstGeom>
          <a:noFill/>
        </p:spPr>
        <p:txBody>
          <a:bodyPr wrap="none" rtlCol="0">
            <a:spAutoFit/>
          </a:bodyPr>
          <a:lstStyle/>
          <a:p>
            <a:pPr algn="ctr"/>
            <a:r>
              <a:rPr lang="en-US" sz="1500" b="1" dirty="0">
                <a:solidFill>
                  <a:srgbClr val="000000"/>
                </a:solidFill>
                <a:latin typeface="Cambria"/>
                <a:ea typeface="Tahoma" panose="020B0604030504040204" pitchFamily="34" charset="0"/>
                <a:cs typeface="Cambria"/>
              </a:rPr>
              <a:t>Salt Injury Score (SIS)</a:t>
            </a:r>
          </a:p>
        </p:txBody>
      </p:sp>
      <p:cxnSp>
        <p:nvCxnSpPr>
          <p:cNvPr id="27" name="Straight Connector 26"/>
          <p:cNvCxnSpPr/>
          <p:nvPr/>
        </p:nvCxnSpPr>
        <p:spPr>
          <a:xfrm>
            <a:off x="826722" y="5748802"/>
            <a:ext cx="0" cy="274320"/>
          </a:xfrm>
          <a:prstGeom prst="line">
            <a:avLst/>
          </a:prstGeom>
          <a:ln w="53975">
            <a:solidFill>
              <a:srgbClr val="FF0000"/>
            </a:solidFill>
            <a:headEnd type="triangle"/>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F4F1D939-11BC-4AA9-88DF-C12775CD4D7C}"/>
              </a:ext>
            </a:extLst>
          </p:cNvPr>
          <p:cNvSpPr/>
          <p:nvPr/>
        </p:nvSpPr>
        <p:spPr>
          <a:xfrm>
            <a:off x="3228547" y="246501"/>
            <a:ext cx="2071144" cy="646331"/>
          </a:xfrm>
          <a:prstGeom prst="rect">
            <a:avLst/>
          </a:prstGeom>
        </p:spPr>
        <p:txBody>
          <a:bodyPr wrap="none">
            <a:spAutoFit/>
          </a:bodyPr>
          <a:lstStyle/>
          <a:p>
            <a:r>
              <a:rPr lang="en-US" sz="3600" b="1" dirty="0">
                <a:solidFill>
                  <a:srgbClr val="FF0000"/>
                </a:solidFill>
                <a:effectLst>
                  <a:innerShdw blurRad="63500" dist="50800" dir="18900000">
                    <a:prstClr val="black">
                      <a:alpha val="50000"/>
                    </a:prstClr>
                  </a:innerShdw>
                </a:effectLst>
                <a:latin typeface="Arial Black" panose="020B0A04020102020204" pitchFamily="34" charset="0"/>
              </a:rPr>
              <a:t>Results</a:t>
            </a:r>
            <a:endParaRPr lang="en-US" sz="3600" dirty="0"/>
          </a:p>
        </p:txBody>
      </p:sp>
    </p:spTree>
    <p:extLst>
      <p:ext uri="{BB962C8B-B14F-4D97-AF65-F5344CB8AC3E}">
        <p14:creationId xmlns:p14="http://schemas.microsoft.com/office/powerpoint/2010/main" val="360667728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0139"/>
            <a:ext cx="8839200" cy="707254"/>
          </a:xfrm>
        </p:spPr>
        <p:txBody>
          <a:bodyPr>
            <a:noAutofit/>
          </a:bodyPr>
          <a:lstStyle/>
          <a:p>
            <a:pPr algn="ctr">
              <a:lnSpc>
                <a:spcPts val="3000"/>
              </a:lnSpc>
            </a:pPr>
            <a:r>
              <a:rPr lang="en-US" sz="2800" b="1" dirty="0">
                <a:solidFill>
                  <a:srgbClr val="FF0000"/>
                </a:solidFill>
                <a:effectLst>
                  <a:innerShdw blurRad="63500" dist="50800" dir="18900000">
                    <a:prstClr val="black">
                      <a:alpha val="50000"/>
                    </a:prstClr>
                  </a:innerShdw>
                </a:effectLst>
                <a:latin typeface="Arial Black" panose="020B0A04020102020204" pitchFamily="34" charset="0"/>
              </a:rPr>
              <a:t>Performance of Selected </a:t>
            </a:r>
            <a:r>
              <a:rPr lang="en-US" sz="2800" b="1" dirty="0">
                <a:solidFill>
                  <a:schemeClr val="tx1"/>
                </a:solidFill>
                <a:effectLst>
                  <a:innerShdw blurRad="63500" dist="50800" dir="18900000">
                    <a:prstClr val="black">
                      <a:alpha val="50000"/>
                    </a:prstClr>
                  </a:innerShdw>
                </a:effectLst>
                <a:latin typeface="Arial Black" panose="020B0A04020102020204" pitchFamily="34" charset="0"/>
              </a:rPr>
              <a:t>Nona </a:t>
            </a:r>
            <a:r>
              <a:rPr lang="en-US" sz="2800" b="1" dirty="0" err="1">
                <a:solidFill>
                  <a:schemeClr val="tx1"/>
                </a:solidFill>
                <a:effectLst>
                  <a:innerShdw blurRad="63500" dist="50800" dir="18900000">
                    <a:prstClr val="black">
                      <a:alpha val="50000"/>
                    </a:prstClr>
                  </a:innerShdw>
                </a:effectLst>
                <a:latin typeface="Arial Black" panose="020B0A04020102020204" pitchFamily="34" charset="0"/>
              </a:rPr>
              <a:t>Bokra</a:t>
            </a:r>
            <a:r>
              <a:rPr lang="en-US" sz="2800" b="1" dirty="0">
                <a:solidFill>
                  <a:schemeClr val="tx1"/>
                </a:solidFill>
                <a:effectLst>
                  <a:innerShdw blurRad="63500" dist="50800" dir="18900000">
                    <a:prstClr val="black">
                      <a:alpha val="50000"/>
                    </a:prstClr>
                  </a:innerShdw>
                </a:effectLst>
                <a:latin typeface="Arial Black" panose="020B0A04020102020204" pitchFamily="34" charset="0"/>
              </a:rPr>
              <a:t> </a:t>
            </a:r>
            <a:r>
              <a:rPr lang="en-US" sz="2800" b="1" dirty="0">
                <a:solidFill>
                  <a:srgbClr val="FF0000"/>
                </a:solidFill>
                <a:effectLst>
                  <a:innerShdw blurRad="63500" dist="50800" dir="18900000">
                    <a:prstClr val="black">
                      <a:alpha val="50000"/>
                    </a:prstClr>
                  </a:innerShdw>
                </a:effectLst>
                <a:latin typeface="Arial Black" panose="020B0A04020102020204" pitchFamily="34" charset="0"/>
              </a:rPr>
              <a:t>ILs in</a:t>
            </a:r>
            <a:br>
              <a:rPr lang="en-US" sz="2800" b="1" dirty="0">
                <a:solidFill>
                  <a:srgbClr val="FF0000"/>
                </a:solidFill>
                <a:effectLst>
                  <a:innerShdw blurRad="63500" dist="50800" dir="18900000">
                    <a:prstClr val="black">
                      <a:alpha val="50000"/>
                    </a:prstClr>
                  </a:innerShdw>
                </a:effectLst>
                <a:latin typeface="Arial Black" panose="020B0A04020102020204" pitchFamily="34" charset="0"/>
              </a:rPr>
            </a:br>
            <a:r>
              <a:rPr lang="en-US" sz="2800" b="1" dirty="0">
                <a:solidFill>
                  <a:srgbClr val="FF0000"/>
                </a:solidFill>
                <a:effectLst>
                  <a:innerShdw blurRad="63500" dist="50800" dir="18900000">
                    <a:prstClr val="black">
                      <a:alpha val="50000"/>
                    </a:prstClr>
                  </a:innerShdw>
                </a:effectLst>
                <a:latin typeface="Arial Black" panose="020B0A04020102020204" pitchFamily="34" charset="0"/>
              </a:rPr>
              <a:t> </a:t>
            </a:r>
            <a:r>
              <a:rPr lang="en-US" sz="2800" b="1" dirty="0">
                <a:solidFill>
                  <a:schemeClr val="tx1"/>
                </a:solidFill>
                <a:effectLst>
                  <a:innerShdw blurRad="63500" dist="50800" dir="18900000">
                    <a:prstClr val="black">
                      <a:alpha val="50000"/>
                    </a:prstClr>
                  </a:innerShdw>
                </a:effectLst>
                <a:latin typeface="Arial Black" panose="020B0A04020102020204" pitchFamily="34" charset="0"/>
              </a:rPr>
              <a:t>Jupiter</a:t>
            </a:r>
            <a:r>
              <a:rPr lang="en-US" sz="2800" b="1" dirty="0">
                <a:solidFill>
                  <a:srgbClr val="FF0000"/>
                </a:solidFill>
                <a:effectLst>
                  <a:innerShdw blurRad="63500" dist="50800" dir="18900000">
                    <a:prstClr val="black">
                      <a:alpha val="50000"/>
                    </a:prstClr>
                  </a:innerShdw>
                </a:effectLst>
                <a:latin typeface="Arial Black" panose="020B0A04020102020204" pitchFamily="34" charset="0"/>
              </a:rPr>
              <a:t> Background (@ 6960 ppm)</a:t>
            </a:r>
            <a:br>
              <a:rPr lang="en-US" sz="2800" b="1" dirty="0">
                <a:latin typeface="Arial Black" panose="020B0A04020102020204" pitchFamily="34" charset="0"/>
              </a:rPr>
            </a:br>
            <a:endParaRPr lang="en-US" sz="2800" b="1" dirty="0">
              <a:latin typeface="Arial Black" panose="020B0A040201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241798614"/>
              </p:ext>
            </p:extLst>
          </p:nvPr>
        </p:nvGraphicFramePr>
        <p:xfrm>
          <a:off x="325139" y="950307"/>
          <a:ext cx="7991547" cy="4788416"/>
        </p:xfrm>
        <a:graphic>
          <a:graphicData uri="http://schemas.openxmlformats.org/drawingml/2006/table">
            <a:tbl>
              <a:tblPr>
                <a:tableStyleId>{5C22544A-7EE6-4342-B048-85BDC9FD1C3A}</a:tableStyleId>
              </a:tblPr>
              <a:tblGrid>
                <a:gridCol w="1540886">
                  <a:extLst>
                    <a:ext uri="{9D8B030D-6E8A-4147-A177-3AD203B41FA5}">
                      <a16:colId xmlns:a16="http://schemas.microsoft.com/office/drawing/2014/main" val="20000"/>
                    </a:ext>
                  </a:extLst>
                </a:gridCol>
                <a:gridCol w="1024602">
                  <a:extLst>
                    <a:ext uri="{9D8B030D-6E8A-4147-A177-3AD203B41FA5}">
                      <a16:colId xmlns:a16="http://schemas.microsoft.com/office/drawing/2014/main" val="20001"/>
                    </a:ext>
                  </a:extLst>
                </a:gridCol>
                <a:gridCol w="1651777">
                  <a:extLst>
                    <a:ext uri="{9D8B030D-6E8A-4147-A177-3AD203B41FA5}">
                      <a16:colId xmlns:a16="http://schemas.microsoft.com/office/drawing/2014/main" val="20002"/>
                    </a:ext>
                  </a:extLst>
                </a:gridCol>
                <a:gridCol w="1635514">
                  <a:extLst>
                    <a:ext uri="{9D8B030D-6E8A-4147-A177-3AD203B41FA5}">
                      <a16:colId xmlns:a16="http://schemas.microsoft.com/office/drawing/2014/main" val="20003"/>
                    </a:ext>
                  </a:extLst>
                </a:gridCol>
                <a:gridCol w="998718">
                  <a:extLst>
                    <a:ext uri="{9D8B030D-6E8A-4147-A177-3AD203B41FA5}">
                      <a16:colId xmlns:a16="http://schemas.microsoft.com/office/drawing/2014/main" val="20004"/>
                    </a:ext>
                  </a:extLst>
                </a:gridCol>
                <a:gridCol w="1140050">
                  <a:extLst>
                    <a:ext uri="{9D8B030D-6E8A-4147-A177-3AD203B41FA5}">
                      <a16:colId xmlns:a16="http://schemas.microsoft.com/office/drawing/2014/main" val="20005"/>
                    </a:ext>
                  </a:extLst>
                </a:gridCol>
              </a:tblGrid>
              <a:tr h="605731">
                <a:tc>
                  <a:txBody>
                    <a:bodyPr/>
                    <a:lstStyle/>
                    <a:p>
                      <a:pPr algn="ctr" fontAlgn="ctr"/>
                      <a:r>
                        <a:rPr lang="en-US" sz="1800" b="1"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rPr>
                        <a:t>JN IL #</a:t>
                      </a:r>
                      <a:endParaRPr lang="en-US" sz="1800" b="1" i="0"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95000"/>
                      </a:schemeClr>
                    </a:solidFill>
                  </a:tcPr>
                </a:tc>
                <a:tc>
                  <a:txBody>
                    <a:bodyPr/>
                    <a:lstStyle/>
                    <a:p>
                      <a:pPr algn="ctr" fontAlgn="ctr"/>
                      <a:r>
                        <a:rPr lang="en-US" sz="1800" b="1"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rPr>
                        <a:t>SIS</a:t>
                      </a:r>
                      <a:endParaRPr lang="en-US" sz="1800" b="1" i="0"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95000"/>
                      </a:schemeClr>
                    </a:solidFill>
                  </a:tcPr>
                </a:tc>
                <a:tc>
                  <a:txBody>
                    <a:bodyPr/>
                    <a:lstStyle/>
                    <a:p>
                      <a:pPr algn="ctr" fontAlgn="ctr"/>
                      <a:r>
                        <a:rPr lang="en-US" sz="1800" b="1"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rPr>
                        <a:t>Na</a:t>
                      </a:r>
                      <a:r>
                        <a:rPr lang="en-US" sz="1800" b="1" u="none" strike="noStrike" baseline="30000" dirty="0">
                          <a:solidFill>
                            <a:srgbClr val="FF0000"/>
                          </a:solidFill>
                          <a:effectLst/>
                          <a:latin typeface="Cambria" panose="02040503050406030204" pitchFamily="18" charset="0"/>
                          <a:ea typeface="Tahoma" panose="020B0604030504040204" pitchFamily="34" charset="0"/>
                          <a:cs typeface="Tahoma" panose="020B0604030504040204" pitchFamily="34" charset="0"/>
                        </a:rPr>
                        <a:t>+ </a:t>
                      </a:r>
                      <a:endParaRPr lang="en-US" sz="1800" b="1" i="0"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endParaRPr>
                    </a:p>
                    <a:p>
                      <a:pPr algn="ctr" fontAlgn="ctr"/>
                      <a:r>
                        <a:rPr lang="en-US" sz="1800" b="1"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rPr>
                        <a:t>(mmolkg</a:t>
                      </a:r>
                      <a:r>
                        <a:rPr lang="en-US" sz="1800" b="1" u="none" strike="noStrike" baseline="30000" dirty="0">
                          <a:solidFill>
                            <a:srgbClr val="FF0000"/>
                          </a:solidFill>
                          <a:effectLst/>
                          <a:latin typeface="Cambria" panose="02040503050406030204" pitchFamily="18" charset="0"/>
                          <a:ea typeface="Tahoma" panose="020B0604030504040204" pitchFamily="34" charset="0"/>
                          <a:cs typeface="Tahoma" panose="020B0604030504040204" pitchFamily="34" charset="0"/>
                        </a:rPr>
                        <a:t>-1</a:t>
                      </a:r>
                      <a:r>
                        <a:rPr lang="en-US" sz="1800" b="1"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rPr>
                        <a:t>)</a:t>
                      </a:r>
                      <a:endParaRPr lang="en-US" sz="1800" b="1" i="0"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95000"/>
                      </a:schemeClr>
                    </a:solidFill>
                  </a:tcPr>
                </a:tc>
                <a:tc>
                  <a:txBody>
                    <a:bodyPr/>
                    <a:lstStyle/>
                    <a:p>
                      <a:pPr algn="ctr" fontAlgn="ctr"/>
                      <a:r>
                        <a:rPr lang="en-US" sz="1800" b="1"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rPr>
                        <a:t>K</a:t>
                      </a:r>
                      <a:r>
                        <a:rPr lang="en-US" sz="1800" b="1" u="none" strike="noStrike" baseline="30000" dirty="0">
                          <a:solidFill>
                            <a:srgbClr val="FF0000"/>
                          </a:solidFill>
                          <a:effectLst/>
                          <a:latin typeface="Cambria" panose="02040503050406030204" pitchFamily="18" charset="0"/>
                          <a:ea typeface="Tahoma" panose="020B0604030504040204" pitchFamily="34" charset="0"/>
                          <a:cs typeface="Tahoma" panose="020B0604030504040204" pitchFamily="34" charset="0"/>
                        </a:rPr>
                        <a:t>+</a:t>
                      </a:r>
                      <a:r>
                        <a:rPr lang="en-US" sz="1800" b="1"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rPr>
                        <a:t> </a:t>
                      </a:r>
                      <a:endParaRPr lang="en-US" sz="1800" b="1" i="0"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endParaRPr>
                    </a:p>
                    <a:p>
                      <a:pPr algn="ctr" fontAlgn="ctr"/>
                      <a:r>
                        <a:rPr lang="en-US" sz="1800" b="1"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rPr>
                        <a:t>(mmolkg</a:t>
                      </a:r>
                      <a:r>
                        <a:rPr lang="en-US" sz="1800" b="1" u="none" strike="noStrike" baseline="30000" dirty="0">
                          <a:solidFill>
                            <a:srgbClr val="FF0000"/>
                          </a:solidFill>
                          <a:effectLst/>
                          <a:latin typeface="Cambria" panose="02040503050406030204" pitchFamily="18" charset="0"/>
                          <a:ea typeface="Tahoma" panose="020B0604030504040204" pitchFamily="34" charset="0"/>
                          <a:cs typeface="Tahoma" panose="020B0604030504040204" pitchFamily="34" charset="0"/>
                        </a:rPr>
                        <a:t>-1</a:t>
                      </a:r>
                      <a:r>
                        <a:rPr lang="en-US" sz="1800" b="1"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rPr>
                        <a:t>)</a:t>
                      </a:r>
                      <a:endParaRPr lang="en-US" sz="1800" b="1" i="0"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95000"/>
                      </a:schemeClr>
                    </a:solidFill>
                  </a:tcPr>
                </a:tc>
                <a:tc>
                  <a:txBody>
                    <a:bodyPr/>
                    <a:lstStyle/>
                    <a:p>
                      <a:pPr algn="ctr" fontAlgn="ctr"/>
                      <a:r>
                        <a:rPr lang="en-US" sz="1800" b="1" u="none" strike="noStrike" dirty="0" err="1">
                          <a:solidFill>
                            <a:srgbClr val="FF0000"/>
                          </a:solidFill>
                          <a:effectLst/>
                          <a:latin typeface="Cambria" panose="02040503050406030204" pitchFamily="18" charset="0"/>
                          <a:ea typeface="Tahoma" panose="020B0604030504040204" pitchFamily="34" charset="0"/>
                          <a:cs typeface="Tahoma" panose="020B0604030504040204" pitchFamily="34" charset="0"/>
                        </a:rPr>
                        <a:t>NaK</a:t>
                      </a:r>
                      <a:r>
                        <a:rPr lang="en-US" sz="1800" b="1"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rPr>
                        <a:t> (ratio)</a:t>
                      </a:r>
                      <a:endParaRPr lang="en-US" sz="1800" b="1" i="0"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95000"/>
                      </a:schemeClr>
                    </a:solidFill>
                  </a:tcPr>
                </a:tc>
                <a:tc>
                  <a:txBody>
                    <a:bodyPr/>
                    <a:lstStyle/>
                    <a:p>
                      <a:pPr algn="ctr" fontAlgn="ctr"/>
                      <a:r>
                        <a:rPr lang="en-US" sz="1800" b="1"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rPr>
                        <a:t>SHL (cm)</a:t>
                      </a:r>
                      <a:endParaRPr lang="en-US" sz="1800" b="1" i="0"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95000"/>
                      </a:schemeClr>
                    </a:solidFill>
                  </a:tcPr>
                </a:tc>
                <a:extLst>
                  <a:ext uri="{0D108BD9-81ED-4DB2-BD59-A6C34878D82A}">
                    <a16:rowId xmlns:a16="http://schemas.microsoft.com/office/drawing/2014/main" val="10000"/>
                  </a:ext>
                </a:extLst>
              </a:tr>
              <a:tr h="388908">
                <a:tc>
                  <a:txBody>
                    <a:bodyPr/>
                    <a:lstStyle/>
                    <a:p>
                      <a:pPr algn="ctr" fontAlgn="ctr"/>
                      <a:r>
                        <a:rPr lang="en-US" sz="2000" b="1" u="none" strike="noStrike" dirty="0">
                          <a:solidFill>
                            <a:schemeClr val="tx1"/>
                          </a:solidFill>
                          <a:effectLst/>
                          <a:latin typeface="Cambria" panose="02040503050406030204" pitchFamily="18" charset="0"/>
                          <a:ea typeface="Tahoma" panose="020B0604030504040204" pitchFamily="34" charset="0"/>
                          <a:cs typeface="Tahoma" panose="020B0604030504040204" pitchFamily="34" charset="0"/>
                        </a:rPr>
                        <a:t>N. </a:t>
                      </a:r>
                      <a:r>
                        <a:rPr lang="en-US" sz="2000" b="1" u="none" strike="noStrike" dirty="0" err="1">
                          <a:solidFill>
                            <a:schemeClr val="tx1"/>
                          </a:solidFill>
                          <a:effectLst/>
                          <a:latin typeface="Cambria" panose="02040503050406030204" pitchFamily="18" charset="0"/>
                          <a:ea typeface="Tahoma" panose="020B0604030504040204" pitchFamily="34" charset="0"/>
                          <a:cs typeface="Tahoma" panose="020B0604030504040204" pitchFamily="34" charset="0"/>
                        </a:rPr>
                        <a:t>Bokra</a:t>
                      </a:r>
                      <a:endParaRPr lang="en-US" sz="2000" b="1" i="0" u="none" strike="noStrike" dirty="0">
                        <a:solidFill>
                          <a:schemeClr val="tx1"/>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solidFill>
                            <a:schemeClr val="tx1"/>
                          </a:solidFill>
                          <a:effectLst/>
                          <a:latin typeface="Cambria" panose="02040503050406030204" pitchFamily="18" charset="0"/>
                          <a:ea typeface="Tahoma" panose="020B0604030504040204" pitchFamily="34" charset="0"/>
                          <a:cs typeface="Tahoma" panose="020B0604030504040204" pitchFamily="34" charset="0"/>
                        </a:rPr>
                        <a:t>2.3</a:t>
                      </a:r>
                      <a:endParaRPr lang="en-US" sz="2000" b="1" i="0" u="none" strike="noStrike" dirty="0">
                        <a:solidFill>
                          <a:schemeClr val="tx1"/>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solidFill>
                            <a:schemeClr val="tx1"/>
                          </a:solidFill>
                          <a:effectLst/>
                          <a:latin typeface="Cambria" panose="02040503050406030204" pitchFamily="18" charset="0"/>
                          <a:ea typeface="Tahoma" panose="020B0604030504040204" pitchFamily="34" charset="0"/>
                          <a:cs typeface="Tahoma" panose="020B0604030504040204" pitchFamily="34" charset="0"/>
                        </a:rPr>
                        <a:t>1162</a:t>
                      </a:r>
                      <a:endParaRPr lang="en-US" sz="2000" b="1" i="0" u="none" strike="noStrike" dirty="0">
                        <a:solidFill>
                          <a:schemeClr val="tx1"/>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solidFill>
                            <a:schemeClr val="tx1"/>
                          </a:solidFill>
                          <a:effectLst/>
                          <a:latin typeface="Cambria" panose="02040503050406030204" pitchFamily="18" charset="0"/>
                          <a:ea typeface="Tahoma" panose="020B0604030504040204" pitchFamily="34" charset="0"/>
                          <a:cs typeface="Tahoma" panose="020B0604030504040204" pitchFamily="34" charset="0"/>
                        </a:rPr>
                        <a:t>341</a:t>
                      </a:r>
                      <a:endParaRPr lang="en-US" sz="2000" b="1" i="0" u="none" strike="noStrike" dirty="0">
                        <a:solidFill>
                          <a:schemeClr val="tx1"/>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solidFill>
                            <a:schemeClr val="tx1"/>
                          </a:solidFill>
                          <a:effectLst/>
                          <a:latin typeface="Cambria" panose="02040503050406030204" pitchFamily="18" charset="0"/>
                          <a:ea typeface="Tahoma" panose="020B0604030504040204" pitchFamily="34" charset="0"/>
                          <a:cs typeface="Tahoma" panose="020B0604030504040204" pitchFamily="34" charset="0"/>
                        </a:rPr>
                        <a:t>3.4</a:t>
                      </a:r>
                      <a:endParaRPr lang="en-US" sz="2000" b="1" i="0" u="none" strike="noStrike" dirty="0">
                        <a:solidFill>
                          <a:schemeClr val="tx1"/>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solidFill>
                            <a:schemeClr val="tx1"/>
                          </a:solidFill>
                          <a:effectLst/>
                          <a:latin typeface="Cambria" panose="02040503050406030204" pitchFamily="18" charset="0"/>
                          <a:ea typeface="Tahoma" panose="020B0604030504040204" pitchFamily="34" charset="0"/>
                          <a:cs typeface="Tahoma" panose="020B0604030504040204" pitchFamily="34" charset="0"/>
                        </a:rPr>
                        <a:t>36.1</a:t>
                      </a:r>
                      <a:endParaRPr lang="en-US" sz="2000" b="1" i="0" u="none" strike="noStrike" dirty="0">
                        <a:solidFill>
                          <a:schemeClr val="tx1"/>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88908">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Jupiter</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8.7</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1780</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167</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10.7</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19.8</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0002"/>
                  </a:ext>
                </a:extLst>
              </a:tr>
              <a:tr h="388908">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100</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3.3</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1508</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386</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pPr algn="ctr" fontAlgn="ctr"/>
                      <a:r>
                        <a:rPr lang="en-US" sz="2000" b="1" u="none" strike="noStrike">
                          <a:effectLst/>
                          <a:latin typeface="Cambria" panose="02040503050406030204" pitchFamily="18" charset="0"/>
                          <a:ea typeface="Tahoma" panose="020B0604030504040204" pitchFamily="34" charset="0"/>
                          <a:cs typeface="Tahoma" panose="020B0604030504040204" pitchFamily="34" charset="0"/>
                        </a:rPr>
                        <a:t>3.9</a:t>
                      </a:r>
                      <a:endParaRPr lang="en-US" sz="2000" b="1" i="0" u="none" strike="noStrike">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a:effectLst/>
                          <a:latin typeface="Cambria" panose="02040503050406030204" pitchFamily="18" charset="0"/>
                          <a:ea typeface="Tahoma" panose="020B0604030504040204" pitchFamily="34" charset="0"/>
                          <a:cs typeface="Tahoma" panose="020B0604030504040204" pitchFamily="34" charset="0"/>
                        </a:rPr>
                        <a:t>20.8</a:t>
                      </a:r>
                      <a:endParaRPr lang="en-US" sz="2000" b="1" i="0" u="none" strike="noStrike">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04800">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244</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3.7</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1548</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334</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4.6</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19.9</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36597">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578</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3.7</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879</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301</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2.9</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pPr algn="ctr" fontAlgn="ctr"/>
                      <a:r>
                        <a:rPr lang="en-US" sz="2000" b="1" u="none" strike="noStrike">
                          <a:effectLst/>
                          <a:latin typeface="Cambria" panose="02040503050406030204" pitchFamily="18" charset="0"/>
                          <a:ea typeface="Tahoma" panose="020B0604030504040204" pitchFamily="34" charset="0"/>
                          <a:cs typeface="Tahoma" panose="020B0604030504040204" pitchFamily="34" charset="0"/>
                        </a:rPr>
                        <a:t>18.3</a:t>
                      </a:r>
                      <a:endParaRPr lang="en-US" sz="2000" b="1" i="0" u="none" strike="noStrike">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369985">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246</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4.0</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1457</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355</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4.1</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22.8</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304800">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389</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4.3</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1699</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361</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4.7</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22.6</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322984">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648</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a:effectLst/>
                          <a:latin typeface="Cambria" panose="02040503050406030204" pitchFamily="18" charset="0"/>
                          <a:ea typeface="Tahoma" panose="020B0604030504040204" pitchFamily="34" charset="0"/>
                          <a:cs typeface="Tahoma" panose="020B0604030504040204" pitchFamily="34" charset="0"/>
                        </a:rPr>
                        <a:t>4.3</a:t>
                      </a:r>
                      <a:endParaRPr lang="en-US" sz="2000" b="1" i="0" u="none" strike="noStrike">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1097</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181</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6.1</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20.7</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r h="346363">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138</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a:effectLst/>
                          <a:latin typeface="Cambria" panose="02040503050406030204" pitchFamily="18" charset="0"/>
                          <a:ea typeface="Tahoma" panose="020B0604030504040204" pitchFamily="34" charset="0"/>
                          <a:cs typeface="Tahoma" panose="020B0604030504040204" pitchFamily="34" charset="0"/>
                        </a:rPr>
                        <a:t>4.7</a:t>
                      </a:r>
                      <a:endParaRPr lang="en-US" sz="2000" b="1" i="0" u="none" strike="noStrike">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1766</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381</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4.6</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20.3</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9"/>
                  </a:ext>
                </a:extLst>
              </a:tr>
              <a:tr h="360219">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205</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a:effectLst/>
                          <a:latin typeface="Cambria" panose="02040503050406030204" pitchFamily="18" charset="0"/>
                          <a:ea typeface="Tahoma" panose="020B0604030504040204" pitchFamily="34" charset="0"/>
                          <a:cs typeface="Tahoma" panose="020B0604030504040204" pitchFamily="34" charset="0"/>
                        </a:rPr>
                        <a:t>4.7</a:t>
                      </a:r>
                      <a:endParaRPr lang="en-US" sz="2000" b="1" i="0" u="none" strike="noStrike">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1414</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467</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3.0</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18.8</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0"/>
                  </a:ext>
                </a:extLst>
              </a:tr>
              <a:tr h="332509">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393</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a:effectLst/>
                          <a:latin typeface="Cambria" panose="02040503050406030204" pitchFamily="18" charset="0"/>
                          <a:ea typeface="Tahoma" panose="020B0604030504040204" pitchFamily="34" charset="0"/>
                          <a:cs typeface="Tahoma" panose="020B0604030504040204" pitchFamily="34" charset="0"/>
                        </a:rPr>
                        <a:t>4.7</a:t>
                      </a:r>
                      <a:endParaRPr lang="en-US" sz="2000" b="1" i="0" u="none" strike="noStrike">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1042</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272</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a:effectLst/>
                          <a:latin typeface="Cambria" panose="02040503050406030204" pitchFamily="18" charset="0"/>
                          <a:ea typeface="Tahoma" panose="020B0604030504040204" pitchFamily="34" charset="0"/>
                          <a:cs typeface="Tahoma" panose="020B0604030504040204" pitchFamily="34" charset="0"/>
                        </a:rPr>
                        <a:t>3.8</a:t>
                      </a:r>
                      <a:endParaRPr lang="en-US" sz="2000" b="1" i="0" u="none" strike="noStrike">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23.6</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1"/>
                  </a:ext>
                </a:extLst>
              </a:tr>
              <a:tr h="318654">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541</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a:effectLst/>
                          <a:latin typeface="Cambria" panose="02040503050406030204" pitchFamily="18" charset="0"/>
                          <a:ea typeface="Tahoma" panose="020B0604030504040204" pitchFamily="34" charset="0"/>
                          <a:cs typeface="Tahoma" panose="020B0604030504040204" pitchFamily="34" charset="0"/>
                        </a:rPr>
                        <a:t>4.7</a:t>
                      </a:r>
                      <a:endParaRPr lang="en-US" sz="2000" b="1" i="0" u="none" strike="noStrike">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2236</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437</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66"/>
                    </a:solidFill>
                  </a:tcPr>
                </a:tc>
                <a:tc>
                  <a:txBody>
                    <a:bodyPr/>
                    <a:lstStyle/>
                    <a:p>
                      <a:pPr algn="ctr" fontAlgn="ctr"/>
                      <a:r>
                        <a:rPr lang="en-US" sz="2000" b="1" u="none" strike="noStrike">
                          <a:effectLst/>
                          <a:latin typeface="Cambria" panose="02040503050406030204" pitchFamily="18" charset="0"/>
                          <a:ea typeface="Tahoma" panose="020B0604030504040204" pitchFamily="34" charset="0"/>
                          <a:cs typeface="Tahoma" panose="020B0604030504040204" pitchFamily="34" charset="0"/>
                        </a:rPr>
                        <a:t>5.1</a:t>
                      </a:r>
                      <a:endParaRPr lang="en-US" sz="2000" b="1" i="0" u="none" strike="noStrike">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18.6</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386631740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22138"/>
            <a:ext cx="8839200" cy="707254"/>
          </a:xfrm>
        </p:spPr>
        <p:txBody>
          <a:bodyPr>
            <a:noAutofit/>
          </a:bodyPr>
          <a:lstStyle/>
          <a:p>
            <a:pPr algn="ctr">
              <a:lnSpc>
                <a:spcPts val="3000"/>
              </a:lnSpc>
            </a:pPr>
            <a:r>
              <a:rPr lang="en-US" sz="2800" b="1" dirty="0">
                <a:solidFill>
                  <a:srgbClr val="FF0000"/>
                </a:solidFill>
                <a:effectLst>
                  <a:innerShdw blurRad="63500" dist="50800" dir="18900000">
                    <a:prstClr val="black">
                      <a:alpha val="50000"/>
                    </a:prstClr>
                  </a:innerShdw>
                </a:effectLst>
                <a:latin typeface="Arial Black" panose="020B0A04020102020204" pitchFamily="34" charset="0"/>
              </a:rPr>
              <a:t>Performance of Selected </a:t>
            </a:r>
            <a:r>
              <a:rPr lang="en-US" sz="2800" b="1" dirty="0">
                <a:solidFill>
                  <a:schemeClr val="tx1"/>
                </a:solidFill>
                <a:effectLst>
                  <a:innerShdw blurRad="63500" dist="50800" dir="18900000">
                    <a:prstClr val="black">
                      <a:alpha val="50000"/>
                    </a:prstClr>
                  </a:innerShdw>
                </a:effectLst>
                <a:latin typeface="Arial Black" panose="020B0A04020102020204" pitchFamily="34" charset="0"/>
              </a:rPr>
              <a:t>Nona </a:t>
            </a:r>
            <a:r>
              <a:rPr lang="en-US" sz="2800" b="1" dirty="0" err="1">
                <a:solidFill>
                  <a:schemeClr val="tx1"/>
                </a:solidFill>
                <a:effectLst>
                  <a:innerShdw blurRad="63500" dist="50800" dir="18900000">
                    <a:prstClr val="black">
                      <a:alpha val="50000"/>
                    </a:prstClr>
                  </a:innerShdw>
                </a:effectLst>
                <a:latin typeface="Arial Black" panose="020B0A04020102020204" pitchFamily="34" charset="0"/>
              </a:rPr>
              <a:t>Bokra</a:t>
            </a:r>
            <a:r>
              <a:rPr lang="en-US" sz="2800" b="1" dirty="0">
                <a:solidFill>
                  <a:schemeClr val="tx1"/>
                </a:solidFill>
                <a:effectLst>
                  <a:innerShdw blurRad="63500" dist="50800" dir="18900000">
                    <a:prstClr val="black">
                      <a:alpha val="50000"/>
                    </a:prstClr>
                  </a:innerShdw>
                </a:effectLst>
                <a:latin typeface="Arial Black" panose="020B0A04020102020204" pitchFamily="34" charset="0"/>
              </a:rPr>
              <a:t> </a:t>
            </a:r>
            <a:r>
              <a:rPr lang="en-US" sz="2800" b="1" dirty="0">
                <a:solidFill>
                  <a:srgbClr val="FF0000"/>
                </a:solidFill>
                <a:effectLst>
                  <a:innerShdw blurRad="63500" dist="50800" dir="18900000">
                    <a:prstClr val="black">
                      <a:alpha val="50000"/>
                    </a:prstClr>
                  </a:innerShdw>
                </a:effectLst>
                <a:latin typeface="Arial Black" panose="020B0A04020102020204" pitchFamily="34" charset="0"/>
              </a:rPr>
              <a:t>ILs in </a:t>
            </a:r>
            <a:br>
              <a:rPr lang="en-US" sz="2800" b="1" dirty="0">
                <a:solidFill>
                  <a:srgbClr val="FF0000"/>
                </a:solidFill>
                <a:effectLst>
                  <a:innerShdw blurRad="63500" dist="50800" dir="18900000">
                    <a:prstClr val="black">
                      <a:alpha val="50000"/>
                    </a:prstClr>
                  </a:innerShdw>
                </a:effectLst>
                <a:latin typeface="Arial Black" panose="020B0A04020102020204" pitchFamily="34" charset="0"/>
              </a:rPr>
            </a:br>
            <a:r>
              <a:rPr lang="en-US" sz="2800" b="1" dirty="0">
                <a:solidFill>
                  <a:schemeClr val="tx1"/>
                </a:solidFill>
                <a:effectLst>
                  <a:innerShdw blurRad="63500" dist="50800" dir="18900000">
                    <a:prstClr val="black">
                      <a:alpha val="50000"/>
                    </a:prstClr>
                  </a:innerShdw>
                </a:effectLst>
                <a:latin typeface="Arial Black" panose="020B0A04020102020204" pitchFamily="34" charset="0"/>
              </a:rPr>
              <a:t>Cheniere</a:t>
            </a:r>
            <a:r>
              <a:rPr lang="en-US" sz="2800" b="1" dirty="0">
                <a:solidFill>
                  <a:srgbClr val="FF0000"/>
                </a:solidFill>
                <a:effectLst>
                  <a:innerShdw blurRad="63500" dist="50800" dir="18900000">
                    <a:prstClr val="black">
                      <a:alpha val="50000"/>
                    </a:prstClr>
                  </a:innerShdw>
                </a:effectLst>
                <a:latin typeface="Arial Black" panose="020B0A04020102020204" pitchFamily="34" charset="0"/>
              </a:rPr>
              <a:t> Background (@ 6960 ppm)</a:t>
            </a:r>
            <a:endParaRPr lang="en-US" sz="2800" b="1" dirty="0">
              <a:latin typeface="Arial Black" panose="020B0A040201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696195442"/>
              </p:ext>
            </p:extLst>
          </p:nvPr>
        </p:nvGraphicFramePr>
        <p:xfrm>
          <a:off x="304800" y="1268274"/>
          <a:ext cx="8290560" cy="4469762"/>
        </p:xfrm>
        <a:graphic>
          <a:graphicData uri="http://schemas.openxmlformats.org/drawingml/2006/table">
            <a:tbl>
              <a:tblPr>
                <a:tableStyleId>{5C22544A-7EE6-4342-B048-85BDC9FD1C3A}</a:tableStyleId>
              </a:tblPr>
              <a:tblGrid>
                <a:gridCol w="1621156">
                  <a:extLst>
                    <a:ext uri="{9D8B030D-6E8A-4147-A177-3AD203B41FA5}">
                      <a16:colId xmlns:a16="http://schemas.microsoft.com/office/drawing/2014/main" val="20000"/>
                    </a:ext>
                  </a:extLst>
                </a:gridCol>
                <a:gridCol w="1046232">
                  <a:extLst>
                    <a:ext uri="{9D8B030D-6E8A-4147-A177-3AD203B41FA5}">
                      <a16:colId xmlns:a16="http://schemas.microsoft.com/office/drawing/2014/main" val="20001"/>
                    </a:ext>
                  </a:extLst>
                </a:gridCol>
                <a:gridCol w="1766172">
                  <a:extLst>
                    <a:ext uri="{9D8B030D-6E8A-4147-A177-3AD203B41FA5}">
                      <a16:colId xmlns:a16="http://schemas.microsoft.com/office/drawing/2014/main" val="20002"/>
                    </a:ext>
                  </a:extLst>
                </a:gridCol>
                <a:gridCol w="1729685">
                  <a:extLst>
                    <a:ext uri="{9D8B030D-6E8A-4147-A177-3AD203B41FA5}">
                      <a16:colId xmlns:a16="http://schemas.microsoft.com/office/drawing/2014/main" val="20003"/>
                    </a:ext>
                  </a:extLst>
                </a:gridCol>
                <a:gridCol w="1033835">
                  <a:extLst>
                    <a:ext uri="{9D8B030D-6E8A-4147-A177-3AD203B41FA5}">
                      <a16:colId xmlns:a16="http://schemas.microsoft.com/office/drawing/2014/main" val="20004"/>
                    </a:ext>
                  </a:extLst>
                </a:gridCol>
                <a:gridCol w="1093480">
                  <a:extLst>
                    <a:ext uri="{9D8B030D-6E8A-4147-A177-3AD203B41FA5}">
                      <a16:colId xmlns:a16="http://schemas.microsoft.com/office/drawing/2014/main" val="20005"/>
                    </a:ext>
                  </a:extLst>
                </a:gridCol>
              </a:tblGrid>
              <a:tr h="605731">
                <a:tc>
                  <a:txBody>
                    <a:bodyPr/>
                    <a:lstStyle/>
                    <a:p>
                      <a:pPr algn="ctr" fontAlgn="ctr"/>
                      <a:r>
                        <a:rPr lang="en-US" sz="1800" b="1" u="none" strike="noStrike" dirty="0" err="1">
                          <a:solidFill>
                            <a:srgbClr val="FF0000"/>
                          </a:solidFill>
                          <a:effectLst/>
                          <a:latin typeface="Cambria" panose="02040503050406030204" pitchFamily="18" charset="0"/>
                          <a:ea typeface="Tahoma" panose="020B0604030504040204" pitchFamily="34" charset="0"/>
                          <a:cs typeface="Tahoma" panose="020B0604030504040204" pitchFamily="34" charset="0"/>
                        </a:rPr>
                        <a:t>ChN</a:t>
                      </a:r>
                      <a:r>
                        <a:rPr lang="en-US" sz="1800" b="1"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rPr>
                        <a:t> IL #</a:t>
                      </a:r>
                      <a:endParaRPr lang="en-US" sz="1800" b="1" i="0"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95000"/>
                      </a:schemeClr>
                    </a:solidFill>
                  </a:tcPr>
                </a:tc>
                <a:tc>
                  <a:txBody>
                    <a:bodyPr/>
                    <a:lstStyle/>
                    <a:p>
                      <a:pPr algn="ctr" fontAlgn="ctr"/>
                      <a:r>
                        <a:rPr lang="en-US" sz="1800" b="1"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rPr>
                        <a:t>SIS</a:t>
                      </a:r>
                      <a:endParaRPr lang="en-US" sz="1800" b="1" i="0"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95000"/>
                      </a:schemeClr>
                    </a:solidFill>
                  </a:tcPr>
                </a:tc>
                <a:tc>
                  <a:txBody>
                    <a:bodyPr/>
                    <a:lstStyle/>
                    <a:p>
                      <a:pPr algn="ctr" fontAlgn="ctr"/>
                      <a:r>
                        <a:rPr lang="en-US" sz="1800" b="1"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rPr>
                        <a:t>Na</a:t>
                      </a:r>
                      <a:r>
                        <a:rPr lang="en-US" sz="1800" b="1" u="none" strike="noStrike" baseline="30000" dirty="0">
                          <a:solidFill>
                            <a:srgbClr val="FF0000"/>
                          </a:solidFill>
                          <a:effectLst/>
                          <a:latin typeface="Cambria" panose="02040503050406030204" pitchFamily="18" charset="0"/>
                          <a:ea typeface="Tahoma" panose="020B0604030504040204" pitchFamily="34" charset="0"/>
                          <a:cs typeface="Tahoma" panose="020B0604030504040204" pitchFamily="34" charset="0"/>
                        </a:rPr>
                        <a:t>+ </a:t>
                      </a:r>
                      <a:endParaRPr lang="en-US" sz="1800" b="1" i="0"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endParaRPr>
                    </a:p>
                    <a:p>
                      <a:pPr algn="ctr" fontAlgn="ctr"/>
                      <a:r>
                        <a:rPr lang="en-US" sz="1800" b="1"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rPr>
                        <a:t>(mmolkg</a:t>
                      </a:r>
                      <a:r>
                        <a:rPr lang="en-US" sz="1800" b="1" u="none" strike="noStrike" baseline="30000" dirty="0">
                          <a:solidFill>
                            <a:srgbClr val="FF0000"/>
                          </a:solidFill>
                          <a:effectLst/>
                          <a:latin typeface="Cambria" panose="02040503050406030204" pitchFamily="18" charset="0"/>
                          <a:ea typeface="Tahoma" panose="020B0604030504040204" pitchFamily="34" charset="0"/>
                          <a:cs typeface="Tahoma" panose="020B0604030504040204" pitchFamily="34" charset="0"/>
                        </a:rPr>
                        <a:t>-1</a:t>
                      </a:r>
                      <a:r>
                        <a:rPr lang="en-US" sz="1800" b="1"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rPr>
                        <a:t>)</a:t>
                      </a:r>
                      <a:endParaRPr lang="en-US" sz="1800" b="1" i="0"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95000"/>
                      </a:schemeClr>
                    </a:solidFill>
                  </a:tcPr>
                </a:tc>
                <a:tc>
                  <a:txBody>
                    <a:bodyPr/>
                    <a:lstStyle/>
                    <a:p>
                      <a:pPr algn="ctr" fontAlgn="ctr"/>
                      <a:r>
                        <a:rPr lang="en-US" sz="1800" b="1"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rPr>
                        <a:t>K</a:t>
                      </a:r>
                      <a:r>
                        <a:rPr lang="en-US" sz="1800" b="1" u="none" strike="noStrike" baseline="30000" dirty="0">
                          <a:solidFill>
                            <a:srgbClr val="FF0000"/>
                          </a:solidFill>
                          <a:effectLst/>
                          <a:latin typeface="Cambria" panose="02040503050406030204" pitchFamily="18" charset="0"/>
                          <a:ea typeface="Tahoma" panose="020B0604030504040204" pitchFamily="34" charset="0"/>
                          <a:cs typeface="Tahoma" panose="020B0604030504040204" pitchFamily="34" charset="0"/>
                        </a:rPr>
                        <a:t>+</a:t>
                      </a:r>
                      <a:r>
                        <a:rPr lang="en-US" sz="1800" b="1"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rPr>
                        <a:t> </a:t>
                      </a:r>
                      <a:endParaRPr lang="en-US" sz="1800" b="1" i="0"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endParaRPr>
                    </a:p>
                    <a:p>
                      <a:pPr algn="ctr" fontAlgn="ctr"/>
                      <a:r>
                        <a:rPr lang="en-US" sz="1800" b="1"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rPr>
                        <a:t>(mmolkg</a:t>
                      </a:r>
                      <a:r>
                        <a:rPr lang="en-US" sz="1800" b="1" u="none" strike="noStrike" baseline="30000" dirty="0">
                          <a:solidFill>
                            <a:srgbClr val="FF0000"/>
                          </a:solidFill>
                          <a:effectLst/>
                          <a:latin typeface="Cambria" panose="02040503050406030204" pitchFamily="18" charset="0"/>
                          <a:ea typeface="Tahoma" panose="020B0604030504040204" pitchFamily="34" charset="0"/>
                          <a:cs typeface="Tahoma" panose="020B0604030504040204" pitchFamily="34" charset="0"/>
                        </a:rPr>
                        <a:t>-1</a:t>
                      </a:r>
                      <a:r>
                        <a:rPr lang="en-US" sz="1800" b="1"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rPr>
                        <a:t>)</a:t>
                      </a:r>
                      <a:endParaRPr lang="en-US" sz="1800" b="1" i="0"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95000"/>
                      </a:schemeClr>
                    </a:solidFill>
                  </a:tcPr>
                </a:tc>
                <a:tc>
                  <a:txBody>
                    <a:bodyPr/>
                    <a:lstStyle/>
                    <a:p>
                      <a:pPr algn="ctr" fontAlgn="ctr"/>
                      <a:r>
                        <a:rPr lang="en-US" sz="1800" b="1" u="none" strike="noStrike" dirty="0" err="1">
                          <a:solidFill>
                            <a:srgbClr val="FF0000"/>
                          </a:solidFill>
                          <a:effectLst/>
                          <a:latin typeface="Cambria" panose="02040503050406030204" pitchFamily="18" charset="0"/>
                          <a:ea typeface="Tahoma" panose="020B0604030504040204" pitchFamily="34" charset="0"/>
                          <a:cs typeface="Tahoma" panose="020B0604030504040204" pitchFamily="34" charset="0"/>
                        </a:rPr>
                        <a:t>NaK</a:t>
                      </a:r>
                      <a:r>
                        <a:rPr lang="en-US" sz="1800" b="1"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rPr>
                        <a:t> (ratio)</a:t>
                      </a:r>
                      <a:endParaRPr lang="en-US" sz="1800" b="1" i="0"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95000"/>
                      </a:schemeClr>
                    </a:solidFill>
                  </a:tcPr>
                </a:tc>
                <a:tc>
                  <a:txBody>
                    <a:bodyPr/>
                    <a:lstStyle/>
                    <a:p>
                      <a:pPr algn="ctr" fontAlgn="ctr"/>
                      <a:r>
                        <a:rPr lang="en-US" sz="1800" b="1"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rPr>
                        <a:t>SHL (cm)</a:t>
                      </a:r>
                      <a:endParaRPr lang="en-US" sz="1800" b="1" i="0" u="none" strike="noStrike" dirty="0">
                        <a:solidFill>
                          <a:srgbClr val="FF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95000"/>
                      </a:schemeClr>
                    </a:solidFill>
                  </a:tcPr>
                </a:tc>
                <a:extLst>
                  <a:ext uri="{0D108BD9-81ED-4DB2-BD59-A6C34878D82A}">
                    <a16:rowId xmlns:a16="http://schemas.microsoft.com/office/drawing/2014/main" val="10000"/>
                  </a:ext>
                </a:extLst>
              </a:tr>
              <a:tr h="388908">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N. </a:t>
                      </a:r>
                      <a:r>
                        <a:rPr lang="en-US" sz="2000" b="1" u="none" strike="noStrike" dirty="0" err="1">
                          <a:effectLst/>
                          <a:latin typeface="Cambria" panose="02040503050406030204" pitchFamily="18" charset="0"/>
                          <a:ea typeface="Tahoma" panose="020B0604030504040204" pitchFamily="34" charset="0"/>
                          <a:cs typeface="Tahoma" panose="020B0604030504040204" pitchFamily="34" charset="0"/>
                        </a:rPr>
                        <a:t>Bokra</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1552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1062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22.8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88908">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Cheniere</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9.0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2771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443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7.7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0002"/>
                  </a:ext>
                </a:extLst>
              </a:tr>
              <a:tr h="388908">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1304</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1692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901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04800">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1319</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1683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852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36597">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1326</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2037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900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369985">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1347</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1652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861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304800">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1390</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1564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E551"/>
                    </a:solid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860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E551"/>
                    </a:solidFill>
                  </a:tcPr>
                </a:tc>
                <a:extLst>
                  <a:ext uri="{0D108BD9-81ED-4DB2-BD59-A6C34878D82A}">
                    <a16:rowId xmlns:a16="http://schemas.microsoft.com/office/drawing/2014/main" val="10007"/>
                  </a:ext>
                </a:extLst>
              </a:tr>
              <a:tr h="322984">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1418</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1616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950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E551"/>
                    </a:solid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r h="346363">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1441</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2057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1154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E551"/>
                    </a:solid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9"/>
                  </a:ext>
                </a:extLst>
              </a:tr>
              <a:tr h="360219">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1446</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1217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E551"/>
                    </a:solid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669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0"/>
                  </a:ext>
                </a:extLst>
              </a:tr>
              <a:tr h="332509">
                <a:tc>
                  <a:txBody>
                    <a:bodyPr/>
                    <a:lstStyle/>
                    <a:p>
                      <a:pPr algn="ctr" fontAlgn="ctr"/>
                      <a:r>
                        <a:rPr lang="en-US" sz="2000" b="1" u="none" strike="noStrike" dirty="0">
                          <a:effectLst/>
                          <a:latin typeface="Cambria" panose="02040503050406030204" pitchFamily="18" charset="0"/>
                          <a:ea typeface="Tahoma" panose="020B0604030504040204" pitchFamily="34" charset="0"/>
                          <a:cs typeface="Tahoma" panose="020B0604030504040204" pitchFamily="34" charset="0"/>
                        </a:rPr>
                        <a:t>1450</a:t>
                      </a:r>
                      <a:endPar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1242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E551"/>
                    </a:solid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777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3E551"/>
                    </a:solidFill>
                  </a:tcPr>
                </a:tc>
                <a:tc>
                  <a:txBody>
                    <a:bodyPr/>
                    <a:lstStyle/>
                    <a:p>
                      <a:pPr algn="ctr" fontAlgn="ctr"/>
                      <a:r>
                        <a:rPr lang="en-US" sz="2000" b="1" i="0" u="none" strike="noStrike" dirty="0">
                          <a:solidFill>
                            <a:srgbClr val="000000"/>
                          </a:solidFill>
                          <a:effectLst/>
                          <a:latin typeface="Cambria" panose="02040503050406030204" pitchFamily="18" charset="0"/>
                          <a:ea typeface="Tahoma" panose="020B0604030504040204" pitchFamily="34" charset="0"/>
                          <a:cs typeface="Tahoma" panose="020B0604030504040204" pitchFamily="34" charset="0"/>
                        </a:rPr>
                        <a:t>15.5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218174677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9857" y="1676400"/>
            <a:ext cx="8229600" cy="4297363"/>
          </a:xfrm>
        </p:spPr>
        <p:txBody>
          <a:bodyPr>
            <a:normAutofit/>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b="1" dirty="0"/>
          </a:p>
          <a:p>
            <a:pPr marL="0" indent="0">
              <a:buNone/>
            </a:pPr>
            <a:endParaRPr lang="en-US" b="1" dirty="0"/>
          </a:p>
          <a:p>
            <a:pPr marL="0" indent="0">
              <a:buNone/>
            </a:pPr>
            <a:endParaRPr lang="en-US" b="1" dirty="0"/>
          </a:p>
          <a:p>
            <a:pPr marL="0" indent="0">
              <a:buNone/>
            </a:pPr>
            <a:endParaRPr lang="en-US" b="1" dirty="0"/>
          </a:p>
          <a:p>
            <a:pPr marL="0" indent="0">
              <a:buNone/>
            </a:pPr>
            <a:endParaRPr lang="en-US" b="1" dirty="0"/>
          </a:p>
          <a:p>
            <a:pPr marL="0" indent="0">
              <a:buNone/>
            </a:pPr>
            <a:endParaRPr lang="en-US" dirty="0"/>
          </a:p>
        </p:txBody>
      </p:sp>
      <p:pic>
        <p:nvPicPr>
          <p:cNvPr id="11" name="Picture 2"/>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l="12589" t="5476" r="18706" b="3809"/>
          <a:stretch/>
        </p:blipFill>
        <p:spPr bwMode="auto">
          <a:xfrm>
            <a:off x="538937" y="1652293"/>
            <a:ext cx="2634343"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3"/>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rightnessContrast bright="-20000" contrast="40000"/>
                    </a14:imgEffect>
                  </a14:imgLayer>
                </a14:imgProps>
              </a:ext>
              <a:ext uri="{28A0092B-C50C-407E-A947-70E740481C1C}">
                <a14:useLocalDpi xmlns:a14="http://schemas.microsoft.com/office/drawing/2010/main" val="0"/>
              </a:ext>
            </a:extLst>
          </a:blip>
          <a:srcRect l="9777" t="5238" r="21518" b="2619"/>
          <a:stretch/>
        </p:blipFill>
        <p:spPr bwMode="auto">
          <a:xfrm>
            <a:off x="3219731" y="1653141"/>
            <a:ext cx="2819399"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4"/>
          <p:cNvPicPr>
            <a:picLocks noChangeAspect="1" noChangeArrowheads="1"/>
          </p:cNvPicPr>
          <p:nvPr/>
        </p:nvPicPr>
        <p:blipFill rotWithShape="1">
          <a:blip r:embed="rId7" cstate="print">
            <a:extLst>
              <a:ext uri="{BEBA8EAE-BF5A-486C-A8C5-ECC9F3942E4B}">
                <a14:imgProps xmlns:a14="http://schemas.microsoft.com/office/drawing/2010/main">
                  <a14:imgLayer r:embed="rId8">
                    <a14:imgEffect>
                      <a14:brightnessContrast bright="-20000" contrast="40000"/>
                    </a14:imgEffect>
                  </a14:imgLayer>
                </a14:imgProps>
              </a:ext>
              <a:ext uri="{28A0092B-C50C-407E-A947-70E740481C1C}">
                <a14:useLocalDpi xmlns:a14="http://schemas.microsoft.com/office/drawing/2010/main" val="0"/>
              </a:ext>
            </a:extLst>
          </a:blip>
          <a:srcRect l="10714" r="17381" b="4983"/>
          <a:stretch/>
        </p:blipFill>
        <p:spPr bwMode="auto">
          <a:xfrm>
            <a:off x="6080458" y="1639376"/>
            <a:ext cx="2590800"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642257" y="4530422"/>
            <a:ext cx="3657600" cy="461665"/>
          </a:xfrm>
          <a:prstGeom prst="rect">
            <a:avLst/>
          </a:prstGeom>
          <a:noFill/>
        </p:spPr>
        <p:txBody>
          <a:bodyPr wrap="square" lIns="91440" tIns="45720" rIns="91440" bIns="45720">
            <a:spAutoFit/>
          </a:bodyPr>
          <a:lstStyle/>
          <a:p>
            <a:r>
              <a:rPr lang="en-US" sz="2400" b="1" dirty="0">
                <a:ln w="10541" cmpd="sng">
                  <a:solidFill>
                    <a:srgbClr val="7D7D7D">
                      <a:tint val="100000"/>
                      <a:shade val="100000"/>
                      <a:satMod val="110000"/>
                    </a:srgbClr>
                  </a:solidFill>
                  <a:prstDash val="solid"/>
                </a:ln>
                <a:solidFill>
                  <a:srgbClr val="FFFF00"/>
                </a:solidFill>
                <a:latin typeface="Arial Black" panose="020B0A04020102020204" pitchFamily="34" charset="0"/>
              </a:rPr>
              <a:t> TL     ML    P1 </a:t>
            </a:r>
            <a:endParaRPr lang="en-US" sz="2400" b="1" cap="none" spc="0" dirty="0">
              <a:ln w="10541" cmpd="sng">
                <a:solidFill>
                  <a:srgbClr val="7D7D7D">
                    <a:tint val="100000"/>
                    <a:shade val="100000"/>
                    <a:satMod val="110000"/>
                  </a:srgbClr>
                </a:solidFill>
                <a:prstDash val="solid"/>
              </a:ln>
              <a:solidFill>
                <a:srgbClr val="FFFF00"/>
              </a:solidFill>
              <a:effectLst/>
              <a:latin typeface="Arial Black" panose="020B0A04020102020204" pitchFamily="34" charset="0"/>
            </a:endParaRPr>
          </a:p>
        </p:txBody>
      </p:sp>
      <p:sp>
        <p:nvSpPr>
          <p:cNvPr id="8" name="Rectangle 7"/>
          <p:cNvSpPr/>
          <p:nvPr/>
        </p:nvSpPr>
        <p:spPr>
          <a:xfrm>
            <a:off x="3370840" y="4560570"/>
            <a:ext cx="2757817" cy="461665"/>
          </a:xfrm>
          <a:prstGeom prst="rect">
            <a:avLst/>
          </a:prstGeom>
          <a:noFill/>
        </p:spPr>
        <p:txBody>
          <a:bodyPr wrap="square" lIns="91440" tIns="45720" rIns="91440" bIns="45720">
            <a:spAutoFit/>
          </a:bodyPr>
          <a:lstStyle/>
          <a:p>
            <a:r>
              <a:rPr lang="en-US" sz="2400" b="1" dirty="0">
                <a:ln w="10541" cmpd="sng">
                  <a:solidFill>
                    <a:srgbClr val="7D7D7D">
                      <a:tint val="100000"/>
                      <a:shade val="100000"/>
                      <a:satMod val="110000"/>
                    </a:srgbClr>
                  </a:solidFill>
                  <a:prstDash val="solid"/>
                </a:ln>
                <a:solidFill>
                  <a:srgbClr val="FFFF00"/>
                </a:solidFill>
                <a:latin typeface="Arial Black" panose="020B0A04020102020204" pitchFamily="34" charset="0"/>
              </a:rPr>
              <a:t>  TL     ML    P2</a:t>
            </a:r>
            <a:endParaRPr lang="en-US" sz="2400" b="1" cap="none" spc="0" dirty="0">
              <a:ln w="10541" cmpd="sng">
                <a:solidFill>
                  <a:srgbClr val="7D7D7D">
                    <a:tint val="100000"/>
                    <a:shade val="100000"/>
                    <a:satMod val="110000"/>
                  </a:srgbClr>
                </a:solidFill>
                <a:prstDash val="solid"/>
              </a:ln>
              <a:solidFill>
                <a:srgbClr val="FFFF00"/>
              </a:solidFill>
              <a:effectLst/>
              <a:latin typeface="Arial Black" panose="020B0A04020102020204" pitchFamily="34" charset="0"/>
            </a:endParaRPr>
          </a:p>
        </p:txBody>
      </p:sp>
      <p:sp>
        <p:nvSpPr>
          <p:cNvPr id="9" name="Rectangle 8"/>
          <p:cNvSpPr/>
          <p:nvPr/>
        </p:nvSpPr>
        <p:spPr>
          <a:xfrm>
            <a:off x="6054628" y="4560569"/>
            <a:ext cx="2605417" cy="461665"/>
          </a:xfrm>
          <a:prstGeom prst="rect">
            <a:avLst/>
          </a:prstGeom>
          <a:noFill/>
        </p:spPr>
        <p:txBody>
          <a:bodyPr wrap="square" lIns="91440" tIns="45720" rIns="91440" bIns="45720">
            <a:spAutoFit/>
          </a:bodyPr>
          <a:lstStyle/>
          <a:p>
            <a:r>
              <a:rPr lang="en-US" sz="2400" b="1" dirty="0">
                <a:ln w="10541" cmpd="sng">
                  <a:solidFill>
                    <a:srgbClr val="7D7D7D">
                      <a:tint val="100000"/>
                      <a:shade val="100000"/>
                      <a:satMod val="110000"/>
                    </a:srgbClr>
                  </a:solidFill>
                  <a:prstDash val="solid"/>
                </a:ln>
                <a:solidFill>
                  <a:srgbClr val="FFFF00"/>
                </a:solidFill>
                <a:latin typeface="Arial Black" panose="020B0A04020102020204" pitchFamily="34" charset="0"/>
              </a:rPr>
              <a:t>   TL    ML   P3 </a:t>
            </a:r>
            <a:endParaRPr lang="en-US" sz="2400" b="1" cap="none" spc="0" dirty="0">
              <a:ln w="10541" cmpd="sng">
                <a:solidFill>
                  <a:srgbClr val="7D7D7D">
                    <a:tint val="100000"/>
                    <a:shade val="100000"/>
                    <a:satMod val="110000"/>
                  </a:srgbClr>
                </a:solidFill>
                <a:prstDash val="solid"/>
              </a:ln>
              <a:solidFill>
                <a:srgbClr val="FFFF00"/>
              </a:solidFill>
              <a:effectLst/>
              <a:latin typeface="Arial Black" panose="020B0A04020102020204" pitchFamily="34" charset="0"/>
            </a:endParaRPr>
          </a:p>
        </p:txBody>
      </p:sp>
      <p:sp>
        <p:nvSpPr>
          <p:cNvPr id="2" name="Rectangle 1"/>
          <p:cNvSpPr/>
          <p:nvPr/>
        </p:nvSpPr>
        <p:spPr>
          <a:xfrm>
            <a:off x="254506" y="330437"/>
            <a:ext cx="8485119" cy="1077218"/>
          </a:xfrm>
          <a:prstGeom prst="rect">
            <a:avLst/>
          </a:prstGeom>
        </p:spPr>
        <p:txBody>
          <a:bodyPr wrap="square">
            <a:spAutoFit/>
          </a:bodyPr>
          <a:lstStyle/>
          <a:p>
            <a:pPr algn="ctr"/>
            <a:r>
              <a:rPr lang="en-US" sz="3200" b="1" u="sng" dirty="0">
                <a:solidFill>
                  <a:srgbClr val="FF0000"/>
                </a:solidFill>
                <a:effectLst>
                  <a:innerShdw blurRad="63500" dist="50800" dir="18900000">
                    <a:prstClr val="black">
                      <a:alpha val="50000"/>
                    </a:prstClr>
                  </a:innerShdw>
                </a:effectLst>
                <a:latin typeface="Arial Black" pitchFamily="34" charset="0"/>
              </a:rPr>
              <a:t>Salt Screening of Advanced Breeding Lines using Multiple Donors</a:t>
            </a:r>
            <a:endParaRPr lang="en-US" sz="3200" dirty="0"/>
          </a:p>
        </p:txBody>
      </p:sp>
      <p:sp>
        <p:nvSpPr>
          <p:cNvPr id="4" name="Rectangle 3"/>
          <p:cNvSpPr/>
          <p:nvPr/>
        </p:nvSpPr>
        <p:spPr>
          <a:xfrm>
            <a:off x="186139" y="5022235"/>
            <a:ext cx="8957861" cy="830997"/>
          </a:xfrm>
          <a:prstGeom prst="rect">
            <a:avLst/>
          </a:prstGeom>
        </p:spPr>
        <p:txBody>
          <a:bodyPr wrap="square">
            <a:spAutoFit/>
          </a:bodyPr>
          <a:lstStyle/>
          <a:p>
            <a:pPr algn="ctr">
              <a:spcBef>
                <a:spcPct val="20000"/>
              </a:spcBef>
            </a:pPr>
            <a:r>
              <a:rPr lang="en-US" sz="2400" b="1" dirty="0">
                <a:solidFill>
                  <a:prstClr val="black"/>
                </a:solidFill>
              </a:rPr>
              <a:t>TL= Tolerant Donor; P1, P2, P3 =Susceptible Recurrent Parent; ML = </a:t>
            </a:r>
            <a:r>
              <a:rPr lang="en-US" sz="2400" b="1" dirty="0" err="1">
                <a:solidFill>
                  <a:prstClr val="black"/>
                </a:solidFill>
              </a:rPr>
              <a:t>Multiparental</a:t>
            </a:r>
            <a:r>
              <a:rPr lang="en-US" sz="2400" b="1" dirty="0">
                <a:solidFill>
                  <a:prstClr val="black"/>
                </a:solidFill>
              </a:rPr>
              <a:t> Tolerant lines</a:t>
            </a:r>
          </a:p>
        </p:txBody>
      </p:sp>
    </p:spTree>
    <p:extLst>
      <p:ext uri="{BB962C8B-B14F-4D97-AF65-F5344CB8AC3E}">
        <p14:creationId xmlns:p14="http://schemas.microsoft.com/office/powerpoint/2010/main" val="348035853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Straight Arrow Connector 45">
            <a:extLst>
              <a:ext uri="{FF2B5EF4-FFF2-40B4-BE49-F238E27FC236}">
                <a16:creationId xmlns:a16="http://schemas.microsoft.com/office/drawing/2014/main" id="{C1582828-A66B-4A3E-8664-F75CF708BC3D}"/>
              </a:ext>
            </a:extLst>
          </p:cNvPr>
          <p:cNvCxnSpPr>
            <a:cxnSpLocks/>
          </p:cNvCxnSpPr>
          <p:nvPr/>
        </p:nvCxnSpPr>
        <p:spPr>
          <a:xfrm>
            <a:off x="2024136" y="6537997"/>
            <a:ext cx="2463086" cy="0"/>
          </a:xfrm>
          <a:prstGeom prst="straightConnector1">
            <a:avLst/>
          </a:prstGeom>
          <a:ln>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5" name="Subtitle 25">
            <a:extLst>
              <a:ext uri="{FF2B5EF4-FFF2-40B4-BE49-F238E27FC236}">
                <a16:creationId xmlns:a16="http://schemas.microsoft.com/office/drawing/2014/main" id="{DDCCEF4C-D419-433F-B9C8-3A4AF0475A78}"/>
              </a:ext>
            </a:extLst>
          </p:cNvPr>
          <p:cNvSpPr txBox="1">
            <a:spLocks/>
          </p:cNvSpPr>
          <p:nvPr/>
        </p:nvSpPr>
        <p:spPr>
          <a:xfrm>
            <a:off x="3354475" y="5864919"/>
            <a:ext cx="1109455" cy="315471"/>
          </a:xfrm>
          <a:prstGeom prst="rect">
            <a:avLst/>
          </a:prstGeom>
          <a:noFill/>
          <a:ln>
            <a:noFill/>
          </a:ln>
        </p:spPr>
        <p:txBody>
          <a:bodyPr vert="horz" wrap="square" lIns="68580" tIns="34290" rIns="68580" bIns="34290" rtlCol="0">
            <a:sp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1600" b="1" dirty="0">
                <a:solidFill>
                  <a:schemeClr val="tx1"/>
                </a:solidFill>
                <a:latin typeface="Arial" panose="020B0604020202020204" pitchFamily="34" charset="0"/>
                <a:cs typeface="Arial" panose="020B0604020202020204" pitchFamily="34" charset="0"/>
              </a:rPr>
              <a:t>ChTc12-3</a:t>
            </a:r>
          </a:p>
        </p:txBody>
      </p:sp>
      <p:sp>
        <p:nvSpPr>
          <p:cNvPr id="86" name="Subtitle 25">
            <a:extLst>
              <a:ext uri="{FF2B5EF4-FFF2-40B4-BE49-F238E27FC236}">
                <a16:creationId xmlns:a16="http://schemas.microsoft.com/office/drawing/2014/main" id="{7A9BE58E-BE3A-4C31-BCAB-A127FEC36DD1}"/>
              </a:ext>
            </a:extLst>
          </p:cNvPr>
          <p:cNvSpPr txBox="1">
            <a:spLocks/>
          </p:cNvSpPr>
          <p:nvPr/>
        </p:nvSpPr>
        <p:spPr>
          <a:xfrm>
            <a:off x="5533917" y="5852729"/>
            <a:ext cx="1289015" cy="315471"/>
          </a:xfrm>
          <a:prstGeom prst="rect">
            <a:avLst/>
          </a:prstGeom>
          <a:noFill/>
          <a:ln>
            <a:noFill/>
          </a:ln>
        </p:spPr>
        <p:txBody>
          <a:bodyPr vert="horz" wrap="square" lIns="68580" tIns="34290" rIns="68580" bIns="34290" rtlCol="0">
            <a:sp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1600" b="1" dirty="0">
                <a:solidFill>
                  <a:schemeClr val="tx1"/>
                </a:solidFill>
                <a:latin typeface="Arial" panose="020B0604020202020204" pitchFamily="34" charset="0"/>
                <a:cs typeface="Arial" panose="020B0604020202020204" pitchFamily="34" charset="0"/>
              </a:rPr>
              <a:t>JNIL-363</a:t>
            </a:r>
          </a:p>
        </p:txBody>
      </p:sp>
      <p:sp>
        <p:nvSpPr>
          <p:cNvPr id="87" name="Subtitle 25">
            <a:extLst>
              <a:ext uri="{FF2B5EF4-FFF2-40B4-BE49-F238E27FC236}">
                <a16:creationId xmlns:a16="http://schemas.microsoft.com/office/drawing/2014/main" id="{81D50D08-E534-4854-AB2C-C2F7B2A9358F}"/>
              </a:ext>
            </a:extLst>
          </p:cNvPr>
          <p:cNvSpPr txBox="1">
            <a:spLocks/>
          </p:cNvSpPr>
          <p:nvPr/>
        </p:nvSpPr>
        <p:spPr>
          <a:xfrm>
            <a:off x="6511227" y="5852729"/>
            <a:ext cx="1433471" cy="315471"/>
          </a:xfrm>
          <a:prstGeom prst="rect">
            <a:avLst/>
          </a:prstGeom>
          <a:noFill/>
          <a:ln>
            <a:noFill/>
          </a:ln>
        </p:spPr>
        <p:txBody>
          <a:bodyPr vert="horz" wrap="square" lIns="68580" tIns="34290" rIns="68580" bIns="34290" rtlCol="0">
            <a:sp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1600" b="1" dirty="0">
                <a:solidFill>
                  <a:schemeClr val="tx1"/>
                </a:solidFill>
                <a:latin typeface="Arial" panose="020B0604020202020204" pitchFamily="34" charset="0"/>
                <a:cs typeface="Arial" panose="020B0604020202020204" pitchFamily="34" charset="0"/>
              </a:rPr>
              <a:t>JNIL-364</a:t>
            </a:r>
          </a:p>
        </p:txBody>
      </p:sp>
      <p:sp>
        <p:nvSpPr>
          <p:cNvPr id="88" name="TextBox 87">
            <a:extLst>
              <a:ext uri="{FF2B5EF4-FFF2-40B4-BE49-F238E27FC236}">
                <a16:creationId xmlns:a16="http://schemas.microsoft.com/office/drawing/2014/main" id="{1A5787D5-5010-4B3D-B837-331E21526816}"/>
              </a:ext>
            </a:extLst>
          </p:cNvPr>
          <p:cNvSpPr txBox="1"/>
          <p:nvPr/>
        </p:nvSpPr>
        <p:spPr>
          <a:xfrm>
            <a:off x="1017942" y="1381524"/>
            <a:ext cx="1298225" cy="461665"/>
          </a:xfrm>
          <a:prstGeom prst="rect">
            <a:avLst/>
          </a:prstGeom>
          <a:noFill/>
        </p:spPr>
        <p:txBody>
          <a:bodyPr wrap="square" rtlCol="0">
            <a:spAutoFit/>
          </a:bodyPr>
          <a:lstStyle/>
          <a:p>
            <a:r>
              <a:rPr lang="en-PH" sz="2400" b="1" dirty="0">
                <a:solidFill>
                  <a:srgbClr val="0033CC"/>
                </a:solidFill>
              </a:rPr>
              <a:t>Donors</a:t>
            </a:r>
          </a:p>
        </p:txBody>
      </p:sp>
      <p:pic>
        <p:nvPicPr>
          <p:cNvPr id="89" name="Picture 88">
            <a:extLst>
              <a:ext uri="{FF2B5EF4-FFF2-40B4-BE49-F238E27FC236}">
                <a16:creationId xmlns:a16="http://schemas.microsoft.com/office/drawing/2014/main" id="{D4CA4B22-7144-494C-B2AE-45FD95CFEBC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265183" y="2519964"/>
            <a:ext cx="1311338" cy="3349092"/>
          </a:xfrm>
          <a:prstGeom prst="rect">
            <a:avLst/>
          </a:prstGeom>
        </p:spPr>
      </p:pic>
      <p:pic>
        <p:nvPicPr>
          <p:cNvPr id="90" name="Picture 89">
            <a:extLst>
              <a:ext uri="{FF2B5EF4-FFF2-40B4-BE49-F238E27FC236}">
                <a16:creationId xmlns:a16="http://schemas.microsoft.com/office/drawing/2014/main" id="{1DBF8692-3FAF-4250-B401-52D30E694ED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451013" y="2786054"/>
            <a:ext cx="1289015" cy="3083002"/>
          </a:xfrm>
          <a:prstGeom prst="rect">
            <a:avLst/>
          </a:prstGeom>
        </p:spPr>
      </p:pic>
      <p:pic>
        <p:nvPicPr>
          <p:cNvPr id="91" name="Picture 90">
            <a:extLst>
              <a:ext uri="{FF2B5EF4-FFF2-40B4-BE49-F238E27FC236}">
                <a16:creationId xmlns:a16="http://schemas.microsoft.com/office/drawing/2014/main" id="{3AF51270-CA00-436F-A148-F7944724D11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18994" y="2974003"/>
            <a:ext cx="1454156" cy="2895053"/>
          </a:xfrm>
          <a:prstGeom prst="rect">
            <a:avLst/>
          </a:prstGeom>
        </p:spPr>
      </p:pic>
      <p:pic>
        <p:nvPicPr>
          <p:cNvPr id="92" name="Picture 91">
            <a:extLst>
              <a:ext uri="{FF2B5EF4-FFF2-40B4-BE49-F238E27FC236}">
                <a16:creationId xmlns:a16="http://schemas.microsoft.com/office/drawing/2014/main" id="{8AADCF43-7DFD-469A-95AA-6E580159095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441824" y="2786054"/>
            <a:ext cx="1311337" cy="3083002"/>
          </a:xfrm>
          <a:prstGeom prst="rect">
            <a:avLst/>
          </a:prstGeom>
        </p:spPr>
      </p:pic>
      <p:sp>
        <p:nvSpPr>
          <p:cNvPr id="93" name="Subtitle 25">
            <a:extLst>
              <a:ext uri="{FF2B5EF4-FFF2-40B4-BE49-F238E27FC236}">
                <a16:creationId xmlns:a16="http://schemas.microsoft.com/office/drawing/2014/main" id="{6695A04F-1DC1-4158-91EB-F9401FF43983}"/>
              </a:ext>
            </a:extLst>
          </p:cNvPr>
          <p:cNvSpPr txBox="1">
            <a:spLocks/>
          </p:cNvSpPr>
          <p:nvPr/>
        </p:nvSpPr>
        <p:spPr>
          <a:xfrm>
            <a:off x="4279236" y="5840281"/>
            <a:ext cx="1543965" cy="315471"/>
          </a:xfrm>
          <a:prstGeom prst="rect">
            <a:avLst/>
          </a:prstGeom>
          <a:noFill/>
          <a:ln>
            <a:noFill/>
          </a:ln>
        </p:spPr>
        <p:txBody>
          <a:bodyPr vert="horz" wrap="square" lIns="68580" tIns="34290" rIns="68580" bIns="34290" rtlCol="0">
            <a:sp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1600" b="1" dirty="0">
                <a:solidFill>
                  <a:schemeClr val="tx1"/>
                </a:solidFill>
                <a:latin typeface="Arial" panose="020B0604020202020204" pitchFamily="34" charset="0"/>
                <a:cs typeface="Arial" panose="020B0604020202020204" pitchFamily="34" charset="0"/>
              </a:rPr>
              <a:t>JNIL-293</a:t>
            </a:r>
          </a:p>
        </p:txBody>
      </p:sp>
      <p:pic>
        <p:nvPicPr>
          <p:cNvPr id="94" name="Picture 93">
            <a:extLst>
              <a:ext uri="{FF2B5EF4-FFF2-40B4-BE49-F238E27FC236}">
                <a16:creationId xmlns:a16="http://schemas.microsoft.com/office/drawing/2014/main" id="{B21D1F58-0FAA-4734-8B16-CA94CFBCCBDA}"/>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590555" y="2898020"/>
            <a:ext cx="1643503" cy="2971036"/>
          </a:xfrm>
          <a:prstGeom prst="rect">
            <a:avLst/>
          </a:prstGeom>
        </p:spPr>
      </p:pic>
      <p:sp>
        <p:nvSpPr>
          <p:cNvPr id="95" name="Subtitle 25">
            <a:extLst>
              <a:ext uri="{FF2B5EF4-FFF2-40B4-BE49-F238E27FC236}">
                <a16:creationId xmlns:a16="http://schemas.microsoft.com/office/drawing/2014/main" id="{EBC22262-6E02-4C83-AABB-86BCD71AFE3E}"/>
              </a:ext>
            </a:extLst>
          </p:cNvPr>
          <p:cNvSpPr txBox="1">
            <a:spLocks/>
          </p:cNvSpPr>
          <p:nvPr/>
        </p:nvSpPr>
        <p:spPr>
          <a:xfrm>
            <a:off x="7577266" y="5840281"/>
            <a:ext cx="1643502" cy="315471"/>
          </a:xfrm>
          <a:prstGeom prst="rect">
            <a:avLst/>
          </a:prstGeom>
          <a:noFill/>
          <a:ln>
            <a:noFill/>
          </a:ln>
        </p:spPr>
        <p:txBody>
          <a:bodyPr vert="horz" wrap="square" lIns="68580" tIns="34290" rIns="68580" bIns="34290" rtlCol="0">
            <a:sp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1600" b="1" dirty="0">
                <a:solidFill>
                  <a:schemeClr val="tx1"/>
                </a:solidFill>
                <a:latin typeface="Arial" panose="020B0604020202020204" pitchFamily="34" charset="0"/>
                <a:cs typeface="Arial" panose="020B0604020202020204" pitchFamily="34" charset="0"/>
              </a:rPr>
              <a:t>JN-100 (X)</a:t>
            </a:r>
          </a:p>
        </p:txBody>
      </p:sp>
      <p:sp>
        <p:nvSpPr>
          <p:cNvPr id="12" name="Rectangle 11">
            <a:extLst>
              <a:ext uri="{FF2B5EF4-FFF2-40B4-BE49-F238E27FC236}">
                <a16:creationId xmlns:a16="http://schemas.microsoft.com/office/drawing/2014/main" id="{0F7426EB-68DB-42D0-8EF0-7D3DE2C1C248}"/>
              </a:ext>
            </a:extLst>
          </p:cNvPr>
          <p:cNvSpPr/>
          <p:nvPr/>
        </p:nvSpPr>
        <p:spPr>
          <a:xfrm>
            <a:off x="112115" y="195283"/>
            <a:ext cx="8743406" cy="830997"/>
          </a:xfrm>
          <a:prstGeom prst="rect">
            <a:avLst/>
          </a:prstGeom>
        </p:spPr>
        <p:txBody>
          <a:bodyPr wrap="square">
            <a:spAutoFit/>
          </a:bodyPr>
          <a:lstStyle/>
          <a:p>
            <a:pPr algn="ctr"/>
            <a:r>
              <a:rPr lang="en-US" sz="2400" b="1" dirty="0">
                <a:solidFill>
                  <a:srgbClr val="FF0000"/>
                </a:solidFill>
                <a:effectLst>
                  <a:innerShdw blurRad="63500" dist="50800" dir="18900000">
                    <a:prstClr val="black">
                      <a:alpha val="50000"/>
                    </a:prstClr>
                  </a:innerShdw>
                </a:effectLst>
                <a:latin typeface="Arial Black" panose="020B0A04020102020204" pitchFamily="34" charset="0"/>
              </a:rPr>
              <a:t>Promising Salt Tolerant Breeding Lines and Donors after 2-weeks of salt Stress</a:t>
            </a:r>
            <a:endParaRPr lang="en-US" sz="2400" dirty="0"/>
          </a:p>
        </p:txBody>
      </p:sp>
      <p:sp>
        <p:nvSpPr>
          <p:cNvPr id="15" name="Rectangle 14">
            <a:extLst>
              <a:ext uri="{FF2B5EF4-FFF2-40B4-BE49-F238E27FC236}">
                <a16:creationId xmlns:a16="http://schemas.microsoft.com/office/drawing/2014/main" id="{1BD898AF-44D4-46A4-AF13-715B2F8EC690}"/>
              </a:ext>
            </a:extLst>
          </p:cNvPr>
          <p:cNvSpPr/>
          <p:nvPr/>
        </p:nvSpPr>
        <p:spPr>
          <a:xfrm>
            <a:off x="4479254" y="2790833"/>
            <a:ext cx="3268652" cy="584775"/>
          </a:xfrm>
          <a:prstGeom prst="rect">
            <a:avLst/>
          </a:prstGeom>
        </p:spPr>
        <p:txBody>
          <a:bodyPr wrap="none">
            <a:spAutoFit/>
          </a:bodyPr>
          <a:lstStyle/>
          <a:p>
            <a:r>
              <a:rPr lang="en-PH" sz="3200" b="1" dirty="0">
                <a:solidFill>
                  <a:srgbClr val="CC0066"/>
                </a:solidFill>
                <a:latin typeface="Calibri" panose="020F0502020204030204" pitchFamily="34" charset="0"/>
                <a:cs typeface="Calibri" panose="020F0502020204030204" pitchFamily="34" charset="0"/>
              </a:rPr>
              <a:t>Salt Tolerant Lines</a:t>
            </a:r>
            <a:endParaRPr lang="en-US" sz="3200" dirty="0">
              <a:solidFill>
                <a:srgbClr val="CC0066"/>
              </a:solidFill>
            </a:endParaRPr>
          </a:p>
        </p:txBody>
      </p:sp>
      <p:pic>
        <p:nvPicPr>
          <p:cNvPr id="16" name="Picture 15">
            <a:extLst>
              <a:ext uri="{FF2B5EF4-FFF2-40B4-BE49-F238E27FC236}">
                <a16:creationId xmlns:a16="http://schemas.microsoft.com/office/drawing/2014/main" id="{C09032F2-8133-4240-8238-69F65D01285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12115" y="1722651"/>
            <a:ext cx="1662026" cy="4146405"/>
          </a:xfrm>
          <a:prstGeom prst="rect">
            <a:avLst/>
          </a:prstGeom>
        </p:spPr>
      </p:pic>
      <p:pic>
        <p:nvPicPr>
          <p:cNvPr id="17" name="Picture 16">
            <a:extLst>
              <a:ext uri="{FF2B5EF4-FFF2-40B4-BE49-F238E27FC236}">
                <a16:creationId xmlns:a16="http://schemas.microsoft.com/office/drawing/2014/main" id="{92AD0BFA-0AA0-491A-A489-C3F3164474D4}"/>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727962" y="1500194"/>
            <a:ext cx="2130232" cy="4424877"/>
          </a:xfrm>
          <a:prstGeom prst="rect">
            <a:avLst/>
          </a:prstGeom>
        </p:spPr>
      </p:pic>
      <p:pic>
        <p:nvPicPr>
          <p:cNvPr id="18" name="Picture 17">
            <a:extLst>
              <a:ext uri="{FF2B5EF4-FFF2-40B4-BE49-F238E27FC236}">
                <a16:creationId xmlns:a16="http://schemas.microsoft.com/office/drawing/2014/main" id="{7C3A0E09-3BE2-4DA4-97FD-D14F3DA3D889}"/>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2259255" y="1846108"/>
            <a:ext cx="1354148" cy="4022948"/>
          </a:xfrm>
          <a:prstGeom prst="rect">
            <a:avLst/>
          </a:prstGeom>
        </p:spPr>
      </p:pic>
      <p:sp>
        <p:nvSpPr>
          <p:cNvPr id="19" name="Subtitle 25">
            <a:extLst>
              <a:ext uri="{FF2B5EF4-FFF2-40B4-BE49-F238E27FC236}">
                <a16:creationId xmlns:a16="http://schemas.microsoft.com/office/drawing/2014/main" id="{5D43CD80-9198-403D-9D08-F2C2B60CA456}"/>
              </a:ext>
            </a:extLst>
          </p:cNvPr>
          <p:cNvSpPr txBox="1">
            <a:spLocks/>
          </p:cNvSpPr>
          <p:nvPr/>
        </p:nvSpPr>
        <p:spPr>
          <a:xfrm>
            <a:off x="216308" y="5855099"/>
            <a:ext cx="1224298" cy="315471"/>
          </a:xfrm>
          <a:prstGeom prst="rect">
            <a:avLst/>
          </a:prstGeom>
          <a:noFill/>
          <a:ln>
            <a:noFill/>
          </a:ln>
        </p:spPr>
        <p:txBody>
          <a:bodyPr vert="horz" wrap="square" lIns="68580" tIns="34290" rIns="68580" bIns="34290" rtlCol="0">
            <a:sp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1600" b="1" dirty="0" err="1">
                <a:solidFill>
                  <a:srgbClr val="FF0000"/>
                </a:solidFill>
                <a:latin typeface="Arial" panose="020B0604020202020204" pitchFamily="34" charset="0"/>
                <a:cs typeface="Arial" panose="020B0604020202020204" pitchFamily="34" charset="0"/>
              </a:rPr>
              <a:t>Pokkali</a:t>
            </a:r>
            <a:endParaRPr lang="en-US" sz="1600" b="1" dirty="0">
              <a:solidFill>
                <a:srgbClr val="FF0000"/>
              </a:solidFill>
              <a:latin typeface="Arial" panose="020B0604020202020204" pitchFamily="34" charset="0"/>
              <a:cs typeface="Arial" panose="020B0604020202020204" pitchFamily="34" charset="0"/>
            </a:endParaRPr>
          </a:p>
        </p:txBody>
      </p:sp>
      <p:sp>
        <p:nvSpPr>
          <p:cNvPr id="20" name="Subtitle 25">
            <a:extLst>
              <a:ext uri="{FF2B5EF4-FFF2-40B4-BE49-F238E27FC236}">
                <a16:creationId xmlns:a16="http://schemas.microsoft.com/office/drawing/2014/main" id="{31377467-BDF9-43D1-970E-D58F4B071584}"/>
              </a:ext>
            </a:extLst>
          </p:cNvPr>
          <p:cNvSpPr txBox="1">
            <a:spLocks/>
          </p:cNvSpPr>
          <p:nvPr/>
        </p:nvSpPr>
        <p:spPr>
          <a:xfrm>
            <a:off x="1210872" y="5852729"/>
            <a:ext cx="1224298" cy="315471"/>
          </a:xfrm>
          <a:prstGeom prst="rect">
            <a:avLst/>
          </a:prstGeom>
          <a:noFill/>
          <a:ln>
            <a:noFill/>
          </a:ln>
        </p:spPr>
        <p:txBody>
          <a:bodyPr vert="horz" wrap="square" lIns="68580" tIns="34290" rIns="68580" bIns="34290" rtlCol="0">
            <a:sp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1600" b="1" dirty="0">
                <a:solidFill>
                  <a:srgbClr val="FF0000"/>
                </a:solidFill>
                <a:latin typeface="Arial" panose="020B0604020202020204" pitchFamily="34" charset="0"/>
                <a:cs typeface="Arial" panose="020B0604020202020204" pitchFamily="34" charset="0"/>
              </a:rPr>
              <a:t>TCCP</a:t>
            </a:r>
          </a:p>
        </p:txBody>
      </p:sp>
      <p:sp>
        <p:nvSpPr>
          <p:cNvPr id="21" name="Subtitle 25">
            <a:extLst>
              <a:ext uri="{FF2B5EF4-FFF2-40B4-BE49-F238E27FC236}">
                <a16:creationId xmlns:a16="http://schemas.microsoft.com/office/drawing/2014/main" id="{BE4D8F0A-264B-47C4-84FA-A91E29F780CC}"/>
              </a:ext>
            </a:extLst>
          </p:cNvPr>
          <p:cNvSpPr txBox="1">
            <a:spLocks/>
          </p:cNvSpPr>
          <p:nvPr/>
        </p:nvSpPr>
        <p:spPr>
          <a:xfrm>
            <a:off x="2211697" y="5840281"/>
            <a:ext cx="1310596" cy="315471"/>
          </a:xfrm>
          <a:prstGeom prst="rect">
            <a:avLst/>
          </a:prstGeom>
          <a:noFill/>
          <a:ln>
            <a:noFill/>
          </a:ln>
        </p:spPr>
        <p:txBody>
          <a:bodyPr vert="horz" wrap="square" lIns="68580" tIns="34290" rIns="68580" bIns="34290" rtlCol="0">
            <a:sp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1600" b="1" dirty="0" err="1">
                <a:solidFill>
                  <a:srgbClr val="FF0000"/>
                </a:solidFill>
                <a:latin typeface="Arial" panose="020B0604020202020204" pitchFamily="34" charset="0"/>
                <a:cs typeface="Arial" panose="020B0604020202020204" pitchFamily="34" charset="0"/>
              </a:rPr>
              <a:t>N.Bokra</a:t>
            </a:r>
            <a:endParaRPr lang="en-US" sz="1600" b="1" dirty="0">
              <a:solidFill>
                <a:srgbClr val="FF0000"/>
              </a:solidFill>
              <a:latin typeface="Arial" panose="020B0604020202020204" pitchFamily="34" charset="0"/>
              <a:cs typeface="Arial" panose="020B0604020202020204" pitchFamily="34" charset="0"/>
            </a:endParaRPr>
          </a:p>
        </p:txBody>
      </p:sp>
      <p:pic>
        <p:nvPicPr>
          <p:cNvPr id="22" name="Picture 21">
            <a:extLst>
              <a:ext uri="{FF2B5EF4-FFF2-40B4-BE49-F238E27FC236}">
                <a16:creationId xmlns:a16="http://schemas.microsoft.com/office/drawing/2014/main" id="{5CE8E2D3-8AD4-4EC5-9BB4-01986FAD972D}"/>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653713" y="1210971"/>
            <a:ext cx="3014977" cy="1534060"/>
          </a:xfrm>
          <a:prstGeom prst="rect">
            <a:avLst/>
          </a:prstGeom>
          <a:solidFill>
            <a:schemeClr val="bg1"/>
          </a:solidFill>
          <a:ln w="66675">
            <a:solidFill>
              <a:srgbClr val="0033CC"/>
            </a:solidFill>
          </a:ln>
        </p:spPr>
      </p:pic>
      <p:sp>
        <p:nvSpPr>
          <p:cNvPr id="5" name="Rectangle 4">
            <a:extLst>
              <a:ext uri="{FF2B5EF4-FFF2-40B4-BE49-F238E27FC236}">
                <a16:creationId xmlns:a16="http://schemas.microsoft.com/office/drawing/2014/main" id="{FC21C3A7-66DB-489B-819E-64A40904BCF7}"/>
              </a:ext>
            </a:extLst>
          </p:cNvPr>
          <p:cNvSpPr/>
          <p:nvPr/>
        </p:nvSpPr>
        <p:spPr>
          <a:xfrm>
            <a:off x="112115" y="1407885"/>
            <a:ext cx="3329883" cy="4772505"/>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A48304CA-72E5-4759-B950-4E97400AA7E3}"/>
              </a:ext>
            </a:extLst>
          </p:cNvPr>
          <p:cNvSpPr/>
          <p:nvPr/>
        </p:nvSpPr>
        <p:spPr>
          <a:xfrm>
            <a:off x="3438931" y="2909309"/>
            <a:ext cx="5504559" cy="327013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857FBD6-C761-4312-A7C9-7E75F8E4AF89}"/>
              </a:ext>
            </a:extLst>
          </p:cNvPr>
          <p:cNvSpPr/>
          <p:nvPr/>
        </p:nvSpPr>
        <p:spPr>
          <a:xfrm>
            <a:off x="2717008" y="6167548"/>
            <a:ext cx="3259226" cy="584775"/>
          </a:xfrm>
          <a:prstGeom prst="rect">
            <a:avLst/>
          </a:prstGeom>
        </p:spPr>
        <p:txBody>
          <a:bodyPr wrap="none">
            <a:spAutoFit/>
          </a:bodyPr>
          <a:lstStyle/>
          <a:p>
            <a:r>
              <a:rPr lang="en-PH" sz="3200" b="1" dirty="0">
                <a:solidFill>
                  <a:srgbClr val="FF0000"/>
                </a:solidFill>
                <a:latin typeface="Calibri" panose="020F0502020204030204" pitchFamily="34" charset="0"/>
                <a:cs typeface="Calibri" panose="020F0502020204030204" pitchFamily="34" charset="0"/>
              </a:rPr>
              <a:t>Salt Injury Score:3</a:t>
            </a:r>
            <a:endParaRPr lang="en-US" sz="3200" dirty="0"/>
          </a:p>
        </p:txBody>
      </p:sp>
    </p:spTree>
    <p:extLst>
      <p:ext uri="{BB962C8B-B14F-4D97-AF65-F5344CB8AC3E}">
        <p14:creationId xmlns:p14="http://schemas.microsoft.com/office/powerpoint/2010/main" val="116596718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76</TotalTime>
  <Words>841</Words>
  <Application>Microsoft Office PowerPoint</Application>
  <PresentationFormat>On-screen Show (4:3)</PresentationFormat>
  <Paragraphs>236</Paragraphs>
  <Slides>11</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Arial Black</vt:lpstr>
      <vt:lpstr>Berlin Sans FB Demi</vt:lpstr>
      <vt:lpstr>Calibri</vt:lpstr>
      <vt:lpstr>Calibri Light</vt:lpstr>
      <vt:lpstr>Cambria</vt:lpstr>
      <vt:lpstr>Office Theme</vt:lpstr>
      <vt:lpstr>PowerPoint Presentation</vt:lpstr>
      <vt:lpstr>Introduction</vt:lpstr>
      <vt:lpstr>Methodology</vt:lpstr>
      <vt:lpstr>Salinity Screening Methods (Seedling Stage)</vt:lpstr>
      <vt:lpstr>PowerPoint Presentation</vt:lpstr>
      <vt:lpstr>Performance of Selected Nona Bokra ILs in  Jupiter Background (@ 6960 ppm) </vt:lpstr>
      <vt:lpstr>Performance of Selected Nona Bokra ILs in  Cheniere Background (@ 6960 ppm)</vt:lpstr>
      <vt:lpstr>PowerPoint Presentation</vt:lpstr>
      <vt:lpstr>PowerPoint Presentation</vt:lpstr>
      <vt:lpstr>Discussion</vt:lpstr>
      <vt:lpstr>  Contact: Prasanta K. Subudhi School of Plant, Environmental, &amp; Soil Science, LSU Agricultural Center, Baton Rouge, LA 70803  Tel: 225-578-1303 E-mail: Psubudhi@agcenter.lsu.edu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Subudhi, Prasanta K.</dc:creator>
  <cp:lastModifiedBy>Roxanne Trahan</cp:lastModifiedBy>
  <cp:revision>11</cp:revision>
  <dcterms:created xsi:type="dcterms:W3CDTF">2020-06-17T21:39:26Z</dcterms:created>
  <dcterms:modified xsi:type="dcterms:W3CDTF">2020-06-19T15:25:06Z</dcterms:modified>
</cp:coreProperties>
</file>