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sldIdLst>
    <p:sldId id="256" r:id="rId5"/>
    <p:sldId id="257" r:id="rId6"/>
    <p:sldId id="266" r:id="rId7"/>
    <p:sldId id="265" r:id="rId8"/>
    <p:sldId id="269" r:id="rId9"/>
    <p:sldId id="264" r:id="rId10"/>
    <p:sldId id="262" r:id="rId11"/>
    <p:sldId id="260" r:id="rId12"/>
    <p:sldId id="270" r:id="rId13"/>
    <p:sldId id="271" r:id="rId1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xanne Trahan" initials="RT" lastIdx="6" clrIdx="0">
    <p:extLst>
      <p:ext uri="{19B8F6BF-5375-455C-9EA6-DF929625EA0E}">
        <p15:presenceInfo xmlns:p15="http://schemas.microsoft.com/office/powerpoint/2012/main" userId="S::RATrahan@agcenter.lsu.edu::e1eb8f1c-5841-425b-8246-e855bcaa2f1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7DA0B9-DBC6-4A4C-84EF-DF4B14DB041D}" v="5" dt="2020-06-25T16:53:35.5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4213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048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91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4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82125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33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6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34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6/25/2020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33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040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6522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6/25/2020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4787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11" orient="horz" pos="1368" userDrawn="1">
          <p15:clr>
            <a:srgbClr val="F26B43"/>
          </p15:clr>
        </p15:guide>
        <p15:guide id="12" orient="horz" pos="1440" userDrawn="1">
          <p15:clr>
            <a:srgbClr val="F26B43"/>
          </p15:clr>
        </p15:guide>
        <p15:guide id="13" orient="horz" pos="3696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  <p15:guide id="15" orient="horz" pos="1512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702" userDrawn="1">
          <p15:clr>
            <a:srgbClr val="F26B43"/>
          </p15:clr>
        </p15:guide>
        <p15:guide id="1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wenefrida@agcenter.lsu.edu" TargetMode="External"/><Relationship Id="rId2" Type="http://schemas.openxmlformats.org/officeDocument/2006/relationships/hyperlink" Target="mailto:hutomo@agcenter.lsu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36D01-16E2-45D5-8155-D3506E9ECA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3402" y="1587500"/>
            <a:ext cx="3975854" cy="244171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SemiConden" panose="020B0502040204020203" pitchFamily="34" charset="0"/>
              </a:rPr>
              <a:t>New RICE with improved Resistant Starch, Baking QUALITY, and Lipid Content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SemiConden" panose="020B0502040204020203" pitchFamily="34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288F809-0172-43E0-B9FA-7C717A43F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9256" y="2070474"/>
            <a:ext cx="2561710" cy="19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1AAAA3-3410-4021-A7E9-D05CC38168BA}"/>
              </a:ext>
            </a:extLst>
          </p:cNvPr>
          <p:cNvSpPr txBox="1"/>
          <p:nvPr/>
        </p:nvSpPr>
        <p:spPr>
          <a:xfrm>
            <a:off x="1174812" y="4787526"/>
            <a:ext cx="58563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ahnschrift SemiBold SemiConden" panose="020B0502040204020203" pitchFamily="34" charset="0"/>
              </a:rPr>
              <a:t>Herry Utomo, Ida Wenefrida, Gretchen Zaunbrecher, Hayden Dugas, Katie Hargrave</a:t>
            </a:r>
          </a:p>
        </p:txBody>
      </p:sp>
    </p:spTree>
    <p:extLst>
      <p:ext uri="{BB962C8B-B14F-4D97-AF65-F5344CB8AC3E}">
        <p14:creationId xmlns:p14="http://schemas.microsoft.com/office/powerpoint/2010/main" val="2011145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2F93557-46C3-4331-84FC-0B0A02C8F3B6}"/>
              </a:ext>
            </a:extLst>
          </p:cNvPr>
          <p:cNvSpPr/>
          <p:nvPr/>
        </p:nvSpPr>
        <p:spPr>
          <a:xfrm>
            <a:off x="506320" y="1199299"/>
            <a:ext cx="863767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 </a:t>
            </a:r>
            <a:r>
              <a:rPr lang="en-US" sz="3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Infos</a:t>
            </a: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0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0CFE25-07DD-477C-B226-6A07550FDBC6}"/>
              </a:ext>
            </a:extLst>
          </p:cNvPr>
          <p:cNvSpPr/>
          <p:nvPr/>
        </p:nvSpPr>
        <p:spPr>
          <a:xfrm>
            <a:off x="754277" y="1688951"/>
            <a:ext cx="7945524" cy="1204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Herry Utomo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hutomo@agcenter.lsu.edu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337/296-5939)</a:t>
            </a:r>
          </a:p>
          <a:p>
            <a:pPr algn="ctr">
              <a:lnSpc>
                <a:spcPts val="3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Ida Wenefrida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iwenefrida@agcenter.lsu.edu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337/315-9093)</a:t>
            </a:r>
          </a:p>
          <a:p>
            <a:pPr algn="ctr">
              <a:lnSpc>
                <a:spcPts val="3000"/>
              </a:lnSpc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78D3E64-266B-4B0B-9044-76B3DBCFB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4304" y="2448062"/>
            <a:ext cx="2561710" cy="19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62ED97B-558C-4416-B936-16FAEAEBEC04}"/>
              </a:ext>
            </a:extLst>
          </p:cNvPr>
          <p:cNvSpPr/>
          <p:nvPr/>
        </p:nvSpPr>
        <p:spPr>
          <a:xfrm>
            <a:off x="1072373" y="4485134"/>
            <a:ext cx="7945524" cy="43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is partially funded by the Louisiana Rice Research Board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7E405A-5B9E-4437-B97C-BEB7E913E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223" y="4991865"/>
            <a:ext cx="5978859" cy="52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7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7970A-02EA-496F-A02C-45C1736A9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709507"/>
          </a:xfrm>
        </p:spPr>
        <p:txBody>
          <a:bodyPr/>
          <a:lstStyle/>
          <a:p>
            <a:r>
              <a:rPr lang="en-US" dirty="0">
                <a:latin typeface="Bahnschrift SemiBold SemiConden" panose="020B0502040204020203" pitchFamily="34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5BC36-89DC-43CF-8602-5ADFDFDBB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1638299"/>
            <a:ext cx="7200900" cy="4735867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Rice (</a:t>
            </a:r>
            <a:r>
              <a:rPr lang="en-US" sz="1600" i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Oryza sativa L.</a:t>
            </a: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grain is a major source of food in human consumption. It is naturally gluten free and has nutritional profiles that allow for further genetic modifications to meet different market requirements.</a:t>
            </a:r>
          </a:p>
          <a:p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gluten-free baking industry, for example, is a $6 billion market that new types of rice products can be directed to. Likewise, emerging markets associated with health-conscious consumers is another opportunity for new type of rice with nutritional profiles fitted well with the demand.  </a:t>
            </a:r>
          </a:p>
          <a:p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Our program builds grain specific characteristics required by these markets and customers using genetic base of high protein parental lines.</a:t>
            </a:r>
          </a:p>
          <a:p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This paper reports some research accomplishments on improving resistant starch, baking quality, and lipid content.</a:t>
            </a:r>
          </a:p>
          <a:p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By doing so, the rice industries can be further strengthened. More importantly, profitability for the farmers can be improved from premium priced products. </a:t>
            </a:r>
          </a:p>
          <a:p>
            <a:endParaRPr lang="en-US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66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8811431-3A23-486D-B9DD-80DE9A8DCA53}"/>
              </a:ext>
            </a:extLst>
          </p:cNvPr>
          <p:cNvSpPr txBox="1"/>
          <p:nvPr/>
        </p:nvSpPr>
        <p:spPr>
          <a:xfrm>
            <a:off x="1355851" y="1783426"/>
            <a:ext cx="74875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Conduct genetic improvement for yield and protein content using Louisiana adapted lines through genetic selections, mutations, and breeding carried out in replicated tests in the lab, greenhouses, and field.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Improve specific grain qualities: baking quality, health benefits associated with bran oil, fiber content, and higher resistant starch.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1F52B2-8455-4C97-888C-D13CE0A350AC}"/>
              </a:ext>
            </a:extLst>
          </p:cNvPr>
          <p:cNvCxnSpPr>
            <a:cxnSpLocks/>
          </p:cNvCxnSpPr>
          <p:nvPr/>
        </p:nvCxnSpPr>
        <p:spPr>
          <a:xfrm>
            <a:off x="1288946" y="1803967"/>
            <a:ext cx="0" cy="15798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C0DE147-FF8F-4C76-BA88-D41A82E9978B}"/>
              </a:ext>
            </a:extLst>
          </p:cNvPr>
          <p:cNvSpPr/>
          <p:nvPr/>
        </p:nvSpPr>
        <p:spPr>
          <a:xfrm>
            <a:off x="689335" y="976822"/>
            <a:ext cx="36514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Objectives</a:t>
            </a:r>
            <a:endParaRPr lang="en-US" sz="3000" b="1" dirty="0">
              <a:latin typeface="Bahnschrift SemiBold SemiConden" panose="020B05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F363D5-78D7-44C9-B470-AAA6CCDCDE99}"/>
              </a:ext>
            </a:extLst>
          </p:cNvPr>
          <p:cNvSpPr txBox="1"/>
          <p:nvPr/>
        </p:nvSpPr>
        <p:spPr>
          <a:xfrm>
            <a:off x="1355851" y="4479046"/>
            <a:ext cx="74875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This research utilized an array of genetic manipulations, selections, mutation breeding, genomic and maker analyses to develop new lines as specified.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Lab and field tests were conducted in replicated trials in randomized complete block design or complete randomized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Data was analyzed using appropriate statistic procedures using SAS.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3DE8FD-026A-4515-9093-063C784FCAC9}"/>
              </a:ext>
            </a:extLst>
          </p:cNvPr>
          <p:cNvSpPr/>
          <p:nvPr/>
        </p:nvSpPr>
        <p:spPr>
          <a:xfrm>
            <a:off x="705084" y="3816383"/>
            <a:ext cx="38669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Materials and Methods</a:t>
            </a:r>
            <a:endParaRPr lang="en-US" sz="3000" b="1" dirty="0">
              <a:latin typeface="Bahnschrift SemiBold SemiConden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C0C630-8ECB-426F-A265-745291E39EB6}"/>
              </a:ext>
            </a:extLst>
          </p:cNvPr>
          <p:cNvCxnSpPr>
            <a:cxnSpLocks/>
          </p:cNvCxnSpPr>
          <p:nvPr/>
        </p:nvCxnSpPr>
        <p:spPr>
          <a:xfrm>
            <a:off x="1288946" y="4355498"/>
            <a:ext cx="0" cy="14998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893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E6B846B-EA4E-4341-AE51-7F395FC5AD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522370"/>
              </p:ext>
            </p:extLst>
          </p:nvPr>
        </p:nvGraphicFramePr>
        <p:xfrm>
          <a:off x="633021" y="2338723"/>
          <a:ext cx="8240302" cy="2762485"/>
        </p:xfrm>
        <a:graphic>
          <a:graphicData uri="http://schemas.openxmlformats.org/drawingml/2006/table">
            <a:tbl>
              <a:tblPr/>
              <a:tblGrid>
                <a:gridCol w="1990869">
                  <a:extLst>
                    <a:ext uri="{9D8B030D-6E8A-4147-A177-3AD203B41FA5}">
                      <a16:colId xmlns:a16="http://schemas.microsoft.com/office/drawing/2014/main" val="328060227"/>
                    </a:ext>
                  </a:extLst>
                </a:gridCol>
                <a:gridCol w="504100">
                  <a:extLst>
                    <a:ext uri="{9D8B030D-6E8A-4147-A177-3AD203B41FA5}">
                      <a16:colId xmlns:a16="http://schemas.microsoft.com/office/drawing/2014/main" val="1140744153"/>
                    </a:ext>
                  </a:extLst>
                </a:gridCol>
                <a:gridCol w="492061">
                  <a:extLst>
                    <a:ext uri="{9D8B030D-6E8A-4147-A177-3AD203B41FA5}">
                      <a16:colId xmlns:a16="http://schemas.microsoft.com/office/drawing/2014/main" val="2933740390"/>
                    </a:ext>
                  </a:extLst>
                </a:gridCol>
                <a:gridCol w="446428">
                  <a:extLst>
                    <a:ext uri="{9D8B030D-6E8A-4147-A177-3AD203B41FA5}">
                      <a16:colId xmlns:a16="http://schemas.microsoft.com/office/drawing/2014/main" val="3273374233"/>
                    </a:ext>
                  </a:extLst>
                </a:gridCol>
                <a:gridCol w="447009">
                  <a:extLst>
                    <a:ext uri="{9D8B030D-6E8A-4147-A177-3AD203B41FA5}">
                      <a16:colId xmlns:a16="http://schemas.microsoft.com/office/drawing/2014/main" val="197389823"/>
                    </a:ext>
                  </a:extLst>
                </a:gridCol>
                <a:gridCol w="464566">
                  <a:extLst>
                    <a:ext uri="{9D8B030D-6E8A-4147-A177-3AD203B41FA5}">
                      <a16:colId xmlns:a16="http://schemas.microsoft.com/office/drawing/2014/main" val="3142691500"/>
                    </a:ext>
                  </a:extLst>
                </a:gridCol>
                <a:gridCol w="447009">
                  <a:extLst>
                    <a:ext uri="{9D8B030D-6E8A-4147-A177-3AD203B41FA5}">
                      <a16:colId xmlns:a16="http://schemas.microsoft.com/office/drawing/2014/main" val="3353719497"/>
                    </a:ext>
                  </a:extLst>
                </a:gridCol>
                <a:gridCol w="494402">
                  <a:extLst>
                    <a:ext uri="{9D8B030D-6E8A-4147-A177-3AD203B41FA5}">
                      <a16:colId xmlns:a16="http://schemas.microsoft.com/office/drawing/2014/main" val="1306452506"/>
                    </a:ext>
                  </a:extLst>
                </a:gridCol>
                <a:gridCol w="447009">
                  <a:extLst>
                    <a:ext uri="{9D8B030D-6E8A-4147-A177-3AD203B41FA5}">
                      <a16:colId xmlns:a16="http://schemas.microsoft.com/office/drawing/2014/main" val="1747082038"/>
                    </a:ext>
                  </a:extLst>
                </a:gridCol>
                <a:gridCol w="473342">
                  <a:extLst>
                    <a:ext uri="{9D8B030D-6E8A-4147-A177-3AD203B41FA5}">
                      <a16:colId xmlns:a16="http://schemas.microsoft.com/office/drawing/2014/main" val="1119246093"/>
                    </a:ext>
                  </a:extLst>
                </a:gridCol>
                <a:gridCol w="452275">
                  <a:extLst>
                    <a:ext uri="{9D8B030D-6E8A-4147-A177-3AD203B41FA5}">
                      <a16:colId xmlns:a16="http://schemas.microsoft.com/office/drawing/2014/main" val="437460965"/>
                    </a:ext>
                  </a:extLst>
                </a:gridCol>
                <a:gridCol w="517806">
                  <a:extLst>
                    <a:ext uri="{9D8B030D-6E8A-4147-A177-3AD203B41FA5}">
                      <a16:colId xmlns:a16="http://schemas.microsoft.com/office/drawing/2014/main" val="1913850814"/>
                    </a:ext>
                  </a:extLst>
                </a:gridCol>
                <a:gridCol w="482118">
                  <a:extLst>
                    <a:ext uri="{9D8B030D-6E8A-4147-A177-3AD203B41FA5}">
                      <a16:colId xmlns:a16="http://schemas.microsoft.com/office/drawing/2014/main" val="1911944595"/>
                    </a:ext>
                  </a:extLst>
                </a:gridCol>
                <a:gridCol w="581308">
                  <a:extLst>
                    <a:ext uri="{9D8B030D-6E8A-4147-A177-3AD203B41FA5}">
                      <a16:colId xmlns:a16="http://schemas.microsoft.com/office/drawing/2014/main" val="793143498"/>
                    </a:ext>
                  </a:extLst>
                </a:gridCol>
              </a:tblGrid>
              <a:tr h="253448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FNTR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CPRS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HP2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HP3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HP4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HP5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HP6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HP7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HP8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HP9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HP10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HP11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770666"/>
                  </a:ext>
                </a:extLst>
              </a:tr>
              <a:tr h="489776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Check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----- </a:t>
                      </a:r>
                      <a:r>
                        <a:rPr lang="en-US" sz="130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Cocodrie</a:t>
                      </a: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Derived ---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 </a:t>
                      </a:r>
                      <a:r>
                        <a:rPr lang="en-US" sz="130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Mermentau</a:t>
                      </a: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Der.-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------- CL161 Derived -----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915255"/>
                  </a:ext>
                </a:extLst>
              </a:tr>
              <a:tr h="489776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Protein Content (%)</a:t>
                      </a:r>
                      <a:r>
                        <a:rPr lang="en-US" sz="90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ƚ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11.4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10.8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11.1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558812"/>
                  </a:ext>
                </a:extLst>
              </a:tr>
              <a:tr h="761731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en-US" sz="1300" b="1" i="1" u="sng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Baking Component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Pasting Temp (</a:t>
                      </a:r>
                      <a:r>
                        <a:rPr lang="en-US" sz="900" b="1" i="1" kern="140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US" sz="1300" b="1" i="1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); BR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87.6</a:t>
                      </a:r>
                      <a:r>
                        <a:rPr lang="el-GR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89.1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75.0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80.1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82.1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76.0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77.1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76.2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76.8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88.9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87.1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88.8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1465053"/>
                  </a:ext>
                </a:extLst>
              </a:tr>
              <a:tr h="116700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Pasting Temp (</a:t>
                      </a:r>
                      <a:r>
                        <a:rPr lang="en-US" sz="900" b="1" i="1" kern="1400" baseline="30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US" sz="1300" b="1" i="1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); WR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  <a:r>
                        <a:rPr lang="el-GR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83.3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72.0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74.3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72.2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71.2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70.5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72.1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83.1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82.4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83.2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85.9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164116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615375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Resistant Starch (%)</a:t>
                      </a:r>
                      <a:r>
                        <a:rPr lang="en-US" sz="90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6.2 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4.1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6.9 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6.2 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7.8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5.2 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9.1 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5.2 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4.1 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4.3 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9.4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9.6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24032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7EF1392-9968-4F61-9B02-21C72E6B80FB}"/>
              </a:ext>
            </a:extLst>
          </p:cNvPr>
          <p:cNvSpPr/>
          <p:nvPr/>
        </p:nvSpPr>
        <p:spPr>
          <a:xfrm>
            <a:off x="532422" y="1318708"/>
            <a:ext cx="82402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8375" marR="0" indent="-968375" algn="just">
              <a:spcBef>
                <a:spcPts val="0"/>
              </a:spcBef>
              <a:spcAft>
                <a:spcPts val="600"/>
              </a:spcAft>
            </a:pPr>
            <a:r>
              <a:rPr lang="en-US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1. Baking quality components (pasting temperature) and resistant starch incorporated within high protein rice lines HP1-11 together with Frontière (FNTR), and Cypress (CPRS) check</a:t>
            </a:r>
            <a:r>
              <a:rPr lang="en-US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53F6C0-AB55-4D43-99F6-C9AE77C25BEE}"/>
              </a:ext>
            </a:extLst>
          </p:cNvPr>
          <p:cNvSpPr/>
          <p:nvPr/>
        </p:nvSpPr>
        <p:spPr>
          <a:xfrm>
            <a:off x="633021" y="5264004"/>
            <a:ext cx="84028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kern="1400" baseline="30000" dirty="0">
                <a:latin typeface="Times New Roman" panose="02020603050405020304" pitchFamily="18" charset="0"/>
              </a:rPr>
              <a:t>ƚ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Averaged values of samples from multi-year replicated Preliminary Yield trials (PY 2017, 2018, 2019); </a:t>
            </a:r>
            <a:r>
              <a:rPr lang="en-US" sz="1200" kern="14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N-combustion method; statistically significant improvement (p&lt;0.05) compared to FNTR for high protein content. </a:t>
            </a:r>
            <a:r>
              <a:rPr lang="en-US" sz="1200" b="1" kern="14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kern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weight basis (Modified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Patindol’s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method); </a:t>
            </a:r>
            <a:r>
              <a:rPr lang="el-GR" sz="1200" b="1" kern="1400" baseline="30000" dirty="0">
                <a:latin typeface="Times New Roman" panose="02020603050405020304" pitchFamily="18" charset="0"/>
              </a:rPr>
              <a:t>ϒ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from 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Paz, GM. 2019. High protein rice flour in the development of gluten-free muffins and bread. LSU Master’s Theses.4967.</a:t>
            </a:r>
            <a:endParaRPr lang="en-US" sz="12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17613-9A5C-428C-A736-5BABA2E57BD6}"/>
              </a:ext>
            </a:extLst>
          </p:cNvPr>
          <p:cNvSpPr/>
          <p:nvPr/>
        </p:nvSpPr>
        <p:spPr>
          <a:xfrm>
            <a:off x="3114699" y="575637"/>
            <a:ext cx="386691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b="1" dirty="0">
                <a:latin typeface="Bahnschrift SemiBold SemiConden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3000" b="1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589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925FAE-4D8C-4B39-9526-3FFE58AA55FF}"/>
              </a:ext>
            </a:extLst>
          </p:cNvPr>
          <p:cNvSpPr/>
          <p:nvPr/>
        </p:nvSpPr>
        <p:spPr>
          <a:xfrm>
            <a:off x="2126827" y="2015388"/>
            <a:ext cx="639869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Rice is the most suitable cereal grain flour for production of gluten-free products, which is important to the consumers who are sensitive to gluten or suffer from celiac disease. However, its typical viscoelastic properties result in a liquid batter rather than a dough, and after baking, produces a crumbling texture, less appealing color, and poor baking quality.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new lines have improved their  baking quality components (Table 1) through selecting genetic factors affecting complexation of grain protein with amylose increasing their viscosity.</a:t>
            </a:r>
            <a:endParaRPr lang="en-US" sz="20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F3FC51-72C8-499D-8C07-922DF80612DB}"/>
              </a:ext>
            </a:extLst>
          </p:cNvPr>
          <p:cNvSpPr/>
          <p:nvPr/>
        </p:nvSpPr>
        <p:spPr>
          <a:xfrm>
            <a:off x="900216" y="1224772"/>
            <a:ext cx="51145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Baking Quality</a:t>
            </a:r>
            <a:endParaRPr lang="en-US" sz="3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10DD22-54C1-4C60-A845-E2CB6E552F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7" r="41087" b="1"/>
          <a:stretch/>
        </p:blipFill>
        <p:spPr>
          <a:xfrm>
            <a:off x="0" y="2493260"/>
            <a:ext cx="1989292" cy="403380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490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0437F1-ED59-4FE0-8119-DCDA1AAF5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291719"/>
              </p:ext>
            </p:extLst>
          </p:nvPr>
        </p:nvGraphicFramePr>
        <p:xfrm>
          <a:off x="637139" y="2435936"/>
          <a:ext cx="8294857" cy="2891187"/>
        </p:xfrm>
        <a:graphic>
          <a:graphicData uri="http://schemas.openxmlformats.org/drawingml/2006/table">
            <a:tbl>
              <a:tblPr/>
              <a:tblGrid>
                <a:gridCol w="1993267">
                  <a:extLst>
                    <a:ext uri="{9D8B030D-6E8A-4147-A177-3AD203B41FA5}">
                      <a16:colId xmlns:a16="http://schemas.microsoft.com/office/drawing/2014/main" val="2402731290"/>
                    </a:ext>
                  </a:extLst>
                </a:gridCol>
                <a:gridCol w="518220">
                  <a:extLst>
                    <a:ext uri="{9D8B030D-6E8A-4147-A177-3AD203B41FA5}">
                      <a16:colId xmlns:a16="http://schemas.microsoft.com/office/drawing/2014/main" val="439927170"/>
                    </a:ext>
                  </a:extLst>
                </a:gridCol>
                <a:gridCol w="495319">
                  <a:extLst>
                    <a:ext uri="{9D8B030D-6E8A-4147-A177-3AD203B41FA5}">
                      <a16:colId xmlns:a16="http://schemas.microsoft.com/office/drawing/2014/main" val="265137452"/>
                    </a:ext>
                  </a:extLst>
                </a:gridCol>
                <a:gridCol w="449384">
                  <a:extLst>
                    <a:ext uri="{9D8B030D-6E8A-4147-A177-3AD203B41FA5}">
                      <a16:colId xmlns:a16="http://schemas.microsoft.com/office/drawing/2014/main" val="1907373870"/>
                    </a:ext>
                  </a:extLst>
                </a:gridCol>
                <a:gridCol w="449968">
                  <a:extLst>
                    <a:ext uri="{9D8B030D-6E8A-4147-A177-3AD203B41FA5}">
                      <a16:colId xmlns:a16="http://schemas.microsoft.com/office/drawing/2014/main" val="1560235379"/>
                    </a:ext>
                  </a:extLst>
                </a:gridCol>
                <a:gridCol w="467642">
                  <a:extLst>
                    <a:ext uri="{9D8B030D-6E8A-4147-A177-3AD203B41FA5}">
                      <a16:colId xmlns:a16="http://schemas.microsoft.com/office/drawing/2014/main" val="3490995339"/>
                    </a:ext>
                  </a:extLst>
                </a:gridCol>
                <a:gridCol w="449968">
                  <a:extLst>
                    <a:ext uri="{9D8B030D-6E8A-4147-A177-3AD203B41FA5}">
                      <a16:colId xmlns:a16="http://schemas.microsoft.com/office/drawing/2014/main" val="2635618933"/>
                    </a:ext>
                  </a:extLst>
                </a:gridCol>
                <a:gridCol w="497676">
                  <a:extLst>
                    <a:ext uri="{9D8B030D-6E8A-4147-A177-3AD203B41FA5}">
                      <a16:colId xmlns:a16="http://schemas.microsoft.com/office/drawing/2014/main" val="3493424462"/>
                    </a:ext>
                  </a:extLst>
                </a:gridCol>
                <a:gridCol w="449968">
                  <a:extLst>
                    <a:ext uri="{9D8B030D-6E8A-4147-A177-3AD203B41FA5}">
                      <a16:colId xmlns:a16="http://schemas.microsoft.com/office/drawing/2014/main" val="3102407257"/>
                    </a:ext>
                  </a:extLst>
                </a:gridCol>
                <a:gridCol w="476476">
                  <a:extLst>
                    <a:ext uri="{9D8B030D-6E8A-4147-A177-3AD203B41FA5}">
                      <a16:colId xmlns:a16="http://schemas.microsoft.com/office/drawing/2014/main" val="2148505704"/>
                    </a:ext>
                  </a:extLst>
                </a:gridCol>
                <a:gridCol w="455269">
                  <a:extLst>
                    <a:ext uri="{9D8B030D-6E8A-4147-A177-3AD203B41FA5}">
                      <a16:colId xmlns:a16="http://schemas.microsoft.com/office/drawing/2014/main" val="3176653073"/>
                    </a:ext>
                  </a:extLst>
                </a:gridCol>
                <a:gridCol w="521234">
                  <a:extLst>
                    <a:ext uri="{9D8B030D-6E8A-4147-A177-3AD203B41FA5}">
                      <a16:colId xmlns:a16="http://schemas.microsoft.com/office/drawing/2014/main" val="3675006326"/>
                    </a:ext>
                  </a:extLst>
                </a:gridCol>
                <a:gridCol w="485309">
                  <a:extLst>
                    <a:ext uri="{9D8B030D-6E8A-4147-A177-3AD203B41FA5}">
                      <a16:colId xmlns:a16="http://schemas.microsoft.com/office/drawing/2014/main" val="3467448622"/>
                    </a:ext>
                  </a:extLst>
                </a:gridCol>
                <a:gridCol w="585157">
                  <a:extLst>
                    <a:ext uri="{9D8B030D-6E8A-4147-A177-3AD203B41FA5}">
                      <a16:colId xmlns:a16="http://schemas.microsoft.com/office/drawing/2014/main" val="22364975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FNTR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CPRS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HP2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HP3</a:t>
                      </a:r>
                      <a:endParaRPr lang="en-US" sz="13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HP4</a:t>
                      </a:r>
                      <a:endParaRPr lang="en-US" sz="13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HP5</a:t>
                      </a:r>
                      <a:endParaRPr lang="en-US" sz="13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HP6</a:t>
                      </a:r>
                      <a:endParaRPr lang="en-US" sz="13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HP7</a:t>
                      </a:r>
                      <a:endParaRPr lang="en-US" sz="13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HP8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HP9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HP10</a:t>
                      </a:r>
                      <a:endParaRPr lang="en-US" sz="13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HP11</a:t>
                      </a: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465287"/>
                  </a:ext>
                </a:extLst>
              </a:tr>
              <a:tr h="385960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Check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 </a:t>
                      </a:r>
                      <a:r>
                        <a:rPr lang="en-US" sz="130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Cocodrie</a:t>
                      </a: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Derived ----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 </a:t>
                      </a:r>
                      <a:r>
                        <a:rPr lang="en-US" sz="130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Mermentau</a:t>
                      </a: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Der.--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------- CL161 Derived -----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2760608"/>
                  </a:ext>
                </a:extLst>
              </a:tr>
              <a:tr h="489776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Protein Content (%)</a:t>
                      </a:r>
                      <a:r>
                        <a:rPr lang="en-US" sz="800" kern="1400" baseline="30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 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10.9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11.4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10.8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11.3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11.0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11.1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11.2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884227"/>
                  </a:ext>
                </a:extLst>
              </a:tr>
              <a:tr h="761731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b="0" i="0" u="none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u="sng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Bran Oil: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Crude Fat (%); BR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2.5</a:t>
                      </a:r>
                      <a:r>
                        <a:rPr lang="el-GR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3.4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4.1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2.1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1.8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4.1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2.3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2.4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3.2</a:t>
                      </a:r>
                      <a:r>
                        <a:rPr lang="en-US" sz="900" b="1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430039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Crude Fat (%); WR</a:t>
                      </a:r>
                      <a:endParaRPr lang="en-US" sz="5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  <a:r>
                        <a:rPr lang="el-GR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1.8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0.5 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0.5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 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2.2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1.4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531959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Crude Fiber (%); BR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  <a:r>
                        <a:rPr lang="el-GR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1.6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2.0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0.8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1.8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1.0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1.1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375493"/>
                  </a:ext>
                </a:extLst>
              </a:tr>
              <a:tr h="253448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Crude Fiber (%), WR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r>
                        <a:rPr lang="el-GR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ϒ</a:t>
                      </a:r>
                      <a:endParaRPr lang="el-GR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0.6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0.3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0.7</a:t>
                      </a:r>
                      <a:r>
                        <a:rPr lang="en-US" sz="900" b="1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*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0.5</a:t>
                      </a:r>
                      <a:endParaRPr lang="en-US" sz="50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0.4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4049" marR="3404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0498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62794E9-B3DA-4280-A8AB-1BB57117A889}"/>
              </a:ext>
            </a:extLst>
          </p:cNvPr>
          <p:cNvSpPr/>
          <p:nvPr/>
        </p:nvSpPr>
        <p:spPr>
          <a:xfrm>
            <a:off x="637139" y="1337831"/>
            <a:ext cx="8181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0425" marR="0" indent="-860425" algn="just">
              <a:spcBef>
                <a:spcPts val="0"/>
              </a:spcBef>
              <a:spcAft>
                <a:spcPts val="600"/>
              </a:spcAft>
            </a:pPr>
            <a:r>
              <a:rPr lang="en-US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2. Brand oil, fiber in brown (BR) and white rice (WR), and protein content, among new rice lines HP1-11, together with their checks </a:t>
            </a:r>
            <a:r>
              <a:rPr lang="en-US" kern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(FNTR), and Cypress (CPRS)</a:t>
            </a:r>
            <a:r>
              <a:rPr lang="en-US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F49E5D-64DC-4043-9340-7C7960A7C45C}"/>
              </a:ext>
            </a:extLst>
          </p:cNvPr>
          <p:cNvSpPr/>
          <p:nvPr/>
        </p:nvSpPr>
        <p:spPr>
          <a:xfrm>
            <a:off x="637139" y="5407072"/>
            <a:ext cx="8405261" cy="51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US" sz="1200" kern="1400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Based on N-combustion method; Statistically significant improvement (p&lt;0.05) compared to FNTR for high protein content. </a:t>
            </a:r>
            <a:r>
              <a:rPr lang="en-US" sz="1200" b="1" kern="1400" baseline="30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ϒ</a:t>
            </a:r>
            <a:r>
              <a:rPr lang="en-US" sz="1200" kern="1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Data</a:t>
            </a:r>
            <a:r>
              <a:rPr lang="en-US" sz="12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from Paz, GM. 2019. High protein rice flour in the development of gluten-free muffins and bread. LSU Master’s Theses.4967.</a:t>
            </a:r>
            <a:endParaRPr lang="en-US" sz="12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36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3D46EE6-0E71-4E1A-8699-EFC92156F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6849"/>
              </p:ext>
            </p:extLst>
          </p:nvPr>
        </p:nvGraphicFramePr>
        <p:xfrm>
          <a:off x="685800" y="1602665"/>
          <a:ext cx="8097978" cy="4417442"/>
        </p:xfrm>
        <a:graphic>
          <a:graphicData uri="http://schemas.openxmlformats.org/drawingml/2006/table">
            <a:tbl>
              <a:tblPr/>
              <a:tblGrid>
                <a:gridCol w="1945957">
                  <a:extLst>
                    <a:ext uri="{9D8B030D-6E8A-4147-A177-3AD203B41FA5}">
                      <a16:colId xmlns:a16="http://schemas.microsoft.com/office/drawing/2014/main" val="2030923306"/>
                    </a:ext>
                  </a:extLst>
                </a:gridCol>
                <a:gridCol w="505918">
                  <a:extLst>
                    <a:ext uri="{9D8B030D-6E8A-4147-A177-3AD203B41FA5}">
                      <a16:colId xmlns:a16="http://schemas.microsoft.com/office/drawing/2014/main" val="721188833"/>
                    </a:ext>
                  </a:extLst>
                </a:gridCol>
                <a:gridCol w="483563">
                  <a:extLst>
                    <a:ext uri="{9D8B030D-6E8A-4147-A177-3AD203B41FA5}">
                      <a16:colId xmlns:a16="http://schemas.microsoft.com/office/drawing/2014/main" val="3071682386"/>
                    </a:ext>
                  </a:extLst>
                </a:gridCol>
                <a:gridCol w="438717">
                  <a:extLst>
                    <a:ext uri="{9D8B030D-6E8A-4147-A177-3AD203B41FA5}">
                      <a16:colId xmlns:a16="http://schemas.microsoft.com/office/drawing/2014/main" val="613921099"/>
                    </a:ext>
                  </a:extLst>
                </a:gridCol>
                <a:gridCol w="439287">
                  <a:extLst>
                    <a:ext uri="{9D8B030D-6E8A-4147-A177-3AD203B41FA5}">
                      <a16:colId xmlns:a16="http://schemas.microsoft.com/office/drawing/2014/main" val="1355719704"/>
                    </a:ext>
                  </a:extLst>
                </a:gridCol>
                <a:gridCol w="456543">
                  <a:extLst>
                    <a:ext uri="{9D8B030D-6E8A-4147-A177-3AD203B41FA5}">
                      <a16:colId xmlns:a16="http://schemas.microsoft.com/office/drawing/2014/main" val="948915495"/>
                    </a:ext>
                  </a:extLst>
                </a:gridCol>
                <a:gridCol w="439287">
                  <a:extLst>
                    <a:ext uri="{9D8B030D-6E8A-4147-A177-3AD203B41FA5}">
                      <a16:colId xmlns:a16="http://schemas.microsoft.com/office/drawing/2014/main" val="3304945781"/>
                    </a:ext>
                  </a:extLst>
                </a:gridCol>
                <a:gridCol w="485865">
                  <a:extLst>
                    <a:ext uri="{9D8B030D-6E8A-4147-A177-3AD203B41FA5}">
                      <a16:colId xmlns:a16="http://schemas.microsoft.com/office/drawing/2014/main" val="2320195391"/>
                    </a:ext>
                  </a:extLst>
                </a:gridCol>
                <a:gridCol w="439287">
                  <a:extLst>
                    <a:ext uri="{9D8B030D-6E8A-4147-A177-3AD203B41FA5}">
                      <a16:colId xmlns:a16="http://schemas.microsoft.com/office/drawing/2014/main" val="2668864988"/>
                    </a:ext>
                  </a:extLst>
                </a:gridCol>
                <a:gridCol w="465165">
                  <a:extLst>
                    <a:ext uri="{9D8B030D-6E8A-4147-A177-3AD203B41FA5}">
                      <a16:colId xmlns:a16="http://schemas.microsoft.com/office/drawing/2014/main" val="3016872294"/>
                    </a:ext>
                  </a:extLst>
                </a:gridCol>
                <a:gridCol w="444465">
                  <a:extLst>
                    <a:ext uri="{9D8B030D-6E8A-4147-A177-3AD203B41FA5}">
                      <a16:colId xmlns:a16="http://schemas.microsoft.com/office/drawing/2014/main" val="3017010832"/>
                    </a:ext>
                  </a:extLst>
                </a:gridCol>
                <a:gridCol w="508864">
                  <a:extLst>
                    <a:ext uri="{9D8B030D-6E8A-4147-A177-3AD203B41FA5}">
                      <a16:colId xmlns:a16="http://schemas.microsoft.com/office/drawing/2014/main" val="29600670"/>
                    </a:ext>
                  </a:extLst>
                </a:gridCol>
                <a:gridCol w="473791">
                  <a:extLst>
                    <a:ext uri="{9D8B030D-6E8A-4147-A177-3AD203B41FA5}">
                      <a16:colId xmlns:a16="http://schemas.microsoft.com/office/drawing/2014/main" val="3282299459"/>
                    </a:ext>
                  </a:extLst>
                </a:gridCol>
                <a:gridCol w="571269">
                  <a:extLst>
                    <a:ext uri="{9D8B030D-6E8A-4147-A177-3AD203B41FA5}">
                      <a16:colId xmlns:a16="http://schemas.microsoft.com/office/drawing/2014/main" val="1068385905"/>
                    </a:ext>
                  </a:extLst>
                </a:gridCol>
              </a:tblGrid>
              <a:tr h="207377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3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FNTR</a:t>
                      </a: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CPRS</a:t>
                      </a: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HP1</a:t>
                      </a: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HP2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HP3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HP4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HP5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HP6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HP7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HP8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HP9</a:t>
                      </a:r>
                      <a:endParaRPr lang="en-US" sz="1300" b="1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HP10</a:t>
                      </a: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HP11</a:t>
                      </a:r>
                      <a:endParaRPr lang="en-US" sz="1300" b="1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515911"/>
                  </a:ext>
                </a:extLst>
              </a:tr>
              <a:tr h="207377">
                <a:tc>
                  <a:txBody>
                    <a:bodyPr/>
                    <a:lstStyle/>
                    <a:p>
                      <a:pPr marR="0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3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Check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----- </a:t>
                      </a:r>
                      <a:r>
                        <a:rPr lang="en-US" sz="1300" b="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Cocodrie</a:t>
                      </a: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Derived -----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-- </a:t>
                      </a:r>
                      <a:r>
                        <a:rPr lang="en-US" sz="1300" b="0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Mermentau</a:t>
                      </a: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 Der.--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------- CL161 Derived -----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76647"/>
                  </a:ext>
                </a:extLst>
              </a:tr>
              <a:tr h="442963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Protein Content (%)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ƚ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10.3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10.9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11.2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11.0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10.9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11.4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11.0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10.8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11.3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11.0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11.1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11.2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248128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Amylose (%)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21.8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22.6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22.0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748430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ASV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646160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Gel Temp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Int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698740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Hulls (%)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619034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Milling Yield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63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102714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362354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Resistant Starch (%)</a:t>
                      </a:r>
                      <a:r>
                        <a:rPr lang="en-US" sz="1100" b="0" kern="14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†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6.2 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4.1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6.9 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6.2 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7.8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5.2 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8.9</a:t>
                      </a:r>
                      <a:r>
                        <a:rPr lang="en-US" sz="1100" b="0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9.1 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5.2 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4.1 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4.3 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9.4</a:t>
                      </a:r>
                      <a:r>
                        <a:rPr lang="en-US" sz="1100" b="0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9.6</a:t>
                      </a:r>
                      <a:r>
                        <a:rPr lang="en-US" sz="1100" b="0" kern="140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*</a:t>
                      </a: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913060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Length (Paddy)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9.3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9.0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8.3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985378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Length (Brown)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7.3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324547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Length (White)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901894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Width (Paddy)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063638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Width (Brown)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17039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Width (White)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197386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L/W Ratio (Milled)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3.2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3.3 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3.3 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3.3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3.4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3.0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3.2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3.4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3.1 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472449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Grain thickness (Milled)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004652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1000 grains (g) (Milled)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17.9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20.7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18.6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19.9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18.1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18.5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17.9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17.3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17.2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275015"/>
                  </a:ext>
                </a:extLst>
              </a:tr>
              <a:tr h="175534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en-US" sz="1100" b="0" kern="14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064292"/>
                  </a:ext>
                </a:extLst>
              </a:tr>
              <a:tr h="442839">
                <a:tc>
                  <a:txBody>
                    <a:bodyPr/>
                    <a:lstStyle/>
                    <a:p>
                      <a:pPr marR="315303" indent="0" algn="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Yield (</a:t>
                      </a:r>
                      <a:r>
                        <a:rPr lang="en-US" sz="1100" b="0" i="1" kern="14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lb</a:t>
                      </a:r>
                      <a:r>
                        <a:rPr lang="en-US" sz="1100" b="0" i="1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/A)</a:t>
                      </a:r>
                      <a:endParaRPr lang="en-US" sz="1100" b="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462" marR="13462" marT="0" marB="0">
                    <a:lnL>
                      <a:noFill/>
                    </a:lnL>
                    <a:lnR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5,879</a:t>
                      </a:r>
                    </a:p>
                  </a:txBody>
                  <a:tcPr marL="13462" marR="13462" marT="0" marB="0">
                    <a:lnL w="12700" cap="flat" cmpd="sng" algn="ctr">
                      <a:solidFill>
                        <a:srgbClr val="ED7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6,530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7,218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7,200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7,101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6,980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6,455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6,430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6,332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6,780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6,872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6,565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6,033</a:t>
                      </a:r>
                    </a:p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0" kern="14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13462" marR="134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574082"/>
                  </a:ext>
                </a:extLst>
              </a:tr>
            </a:tbl>
          </a:graphicData>
        </a:graphic>
      </p:graphicFrame>
      <p:sp>
        <p:nvSpPr>
          <p:cNvPr id="5" name="Control 1">
            <a:extLst>
              <a:ext uri="{FF2B5EF4-FFF2-40B4-BE49-F238E27FC236}">
                <a16:creationId xmlns:a16="http://schemas.microsoft.com/office/drawing/2014/main" id="{129BC630-1A28-4656-97A7-E4A2736AA564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23788688" y="12055475"/>
            <a:ext cx="17470437" cy="172085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8941DE-C661-4980-9617-DB5AF7BA3C74}"/>
              </a:ext>
            </a:extLst>
          </p:cNvPr>
          <p:cNvSpPr/>
          <p:nvPr/>
        </p:nvSpPr>
        <p:spPr>
          <a:xfrm>
            <a:off x="949034" y="6014793"/>
            <a:ext cx="783474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 Narrow" panose="020B0606020202030204" pitchFamily="34" charset="0"/>
              </a:rPr>
              <a:t>†Averaged values of samples from multi-year replicated Preliminary Yield trials (PY 2017, 2018, 2019); </a:t>
            </a:r>
            <a:r>
              <a:rPr lang="en-US" sz="1100" dirty="0" err="1">
                <a:latin typeface="Arial Narrow" panose="020B0606020202030204" pitchFamily="34" charset="0"/>
              </a:rPr>
              <a:t>ƚBased</a:t>
            </a:r>
            <a:r>
              <a:rPr lang="en-US" sz="1100" dirty="0">
                <a:latin typeface="Arial Narrow" panose="020B0606020202030204" pitchFamily="34" charset="0"/>
              </a:rPr>
              <a:t> on N-combustion method; †Dry weight basis (Modified </a:t>
            </a:r>
            <a:r>
              <a:rPr lang="en-US" sz="1100" dirty="0" err="1">
                <a:latin typeface="Arial Narrow" panose="020B0606020202030204" pitchFamily="34" charset="0"/>
              </a:rPr>
              <a:t>Patindol’s</a:t>
            </a:r>
            <a:r>
              <a:rPr lang="en-US" sz="1100" dirty="0">
                <a:latin typeface="Arial Narrow" panose="020B0606020202030204" pitchFamily="34" charset="0"/>
              </a:rPr>
              <a:t> method); *Statistically significant improvement for the trait; </a:t>
            </a:r>
            <a:r>
              <a:rPr lang="en-US" sz="1100" dirty="0" err="1">
                <a:latin typeface="Arial Narrow" panose="020B0606020202030204" pitchFamily="34" charset="0"/>
              </a:rPr>
              <a:t>ϒData</a:t>
            </a:r>
            <a:r>
              <a:rPr lang="en-US" sz="1100" dirty="0">
                <a:latin typeface="Arial Narrow" panose="020B0606020202030204" pitchFamily="34" charset="0"/>
              </a:rPr>
              <a:t> from Paz, GM. 2019. High protein rice flour in the development of gluten-free muffins and bread. LSU Master’s Theses.4967.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020360-4E1A-4444-8B63-FF7851CEAEFA}"/>
              </a:ext>
            </a:extLst>
          </p:cNvPr>
          <p:cNvSpPr/>
          <p:nvPr/>
        </p:nvSpPr>
        <p:spPr>
          <a:xfrm>
            <a:off x="685799" y="595392"/>
            <a:ext cx="820126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1363" indent="-741363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3. Cereal chemistry, milling yield, resistant starch, grain dimension, protein content, and yield† of lines HP1-3 (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Cocodrie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derived), HP4-7 (Catahoula derived), HP8-11 (CL161 derived) with cultivar checks </a:t>
            </a:r>
            <a:r>
              <a:rPr lang="en-US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Frontière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cultivar Cypress (CPRS)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521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925FAE-4D8C-4B39-9526-3FFE58AA55FF}"/>
              </a:ext>
            </a:extLst>
          </p:cNvPr>
          <p:cNvSpPr/>
          <p:nvPr/>
        </p:nvSpPr>
        <p:spPr>
          <a:xfrm>
            <a:off x="2148423" y="1681062"/>
            <a:ext cx="6765283" cy="4846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Notable improvement of  bran oil content is shown by HP2, 3, 8, and 11 in % crude fat in both brown and white rice.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Rice bran oil has a high smoke-point of 254˚C and is perfect for stir frying or deep frying. The demand for rice bran oil has skyrocketed in the last three years, especially for use in frying.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Rice bran oil has a long shelf life, holds up to commercial frying, and is economical. Its viscosity is very light, allowing foods fried with rice bran oil to absorb less oil (20% less). With less oil absorbed, it results in reduced calories and enhanced flavor and palatability.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The oil has a balanced amount of monounsaturated, polyunsaturated, and saturated fats, making it a heart-friendly oil. Its antioxidant γ-oryzanol of 2% of crude oil content helps improve cholesterol.</a:t>
            </a:r>
            <a:endParaRPr lang="en-US" sz="2000" kern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endParaRPr lang="en-US" sz="8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F3FC51-72C8-499D-8C07-922DF80612DB}"/>
              </a:ext>
            </a:extLst>
          </p:cNvPr>
          <p:cNvSpPr/>
          <p:nvPr/>
        </p:nvSpPr>
        <p:spPr>
          <a:xfrm>
            <a:off x="926913" y="819288"/>
            <a:ext cx="533802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Bran Oil and Crude Fiber Content</a:t>
            </a:r>
            <a:endParaRPr lang="en-US" sz="3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10DD22-54C1-4C60-A845-E2CB6E552F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7" r="41087" b="1"/>
          <a:stretch/>
        </p:blipFill>
        <p:spPr>
          <a:xfrm>
            <a:off x="0" y="2493260"/>
            <a:ext cx="1989292" cy="403380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9358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925FAE-4D8C-4B39-9526-3FFE58AA55FF}"/>
              </a:ext>
            </a:extLst>
          </p:cNvPr>
          <p:cNvSpPr/>
          <p:nvPr/>
        </p:nvSpPr>
        <p:spPr>
          <a:xfrm>
            <a:off x="2161970" y="2127499"/>
            <a:ext cx="6126480" cy="1152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High-protein rice lines HP4, 10, and 11 showed higher resistant starch than the others, which is a good predictor of glycemic index. </a:t>
            </a:r>
          </a:p>
          <a:p>
            <a:pPr>
              <a:lnSpc>
                <a:spcPct val="119000"/>
              </a:lnSpc>
              <a:spcAft>
                <a:spcPts val="600"/>
              </a:spcAft>
            </a:pPr>
            <a:endParaRPr lang="en-US" sz="8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10DD22-54C1-4C60-A845-E2CB6E552F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7" r="41087" b="1"/>
          <a:stretch/>
        </p:blipFill>
        <p:spPr>
          <a:xfrm>
            <a:off x="0" y="2493260"/>
            <a:ext cx="1989292" cy="403380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B11DECC-8B6C-42A8-96B6-2C3358ABB902}"/>
              </a:ext>
            </a:extLst>
          </p:cNvPr>
          <p:cNvSpPr/>
          <p:nvPr/>
        </p:nvSpPr>
        <p:spPr>
          <a:xfrm>
            <a:off x="2161970" y="3429000"/>
            <a:ext cx="63730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Foods with a high glycemic index (GI), are quickly digested and absorbed, causing a rapid rise in blood sugar. Low -GI diets among people with type 2 diabetes improve insulin resistance, and lowers glucose, cholesterol, and triglyceride levels. A good portion of rice consumers.</a:t>
            </a:r>
            <a:endParaRPr lang="en-US" sz="20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1FF19A-EFCD-49AE-8091-E6FADCD544D8}"/>
              </a:ext>
            </a:extLst>
          </p:cNvPr>
          <p:cNvSpPr/>
          <p:nvPr/>
        </p:nvSpPr>
        <p:spPr>
          <a:xfrm>
            <a:off x="994646" y="1337512"/>
            <a:ext cx="648080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Resistant Starch &amp; Glycemic Index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172642882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F3C5B285E9B24EB2D85B3EA51D35C6" ma:contentTypeVersion="13" ma:contentTypeDescription="Create a new document." ma:contentTypeScope="" ma:versionID="ed62be1e1464ac67b95a0177abd05f82">
  <xsd:schema xmlns:xsd="http://www.w3.org/2001/XMLSchema" xmlns:xs="http://www.w3.org/2001/XMLSchema" xmlns:p="http://schemas.microsoft.com/office/2006/metadata/properties" xmlns:ns3="4a80f495-1e94-49ac-9e4b-698670934fbe" xmlns:ns4="f394cec5-672d-4371-953d-b301451282c6" targetNamespace="http://schemas.microsoft.com/office/2006/metadata/properties" ma:root="true" ma:fieldsID="7f939627c94670f257f6ade2d7b03d8d" ns3:_="" ns4:_="">
    <xsd:import namespace="4a80f495-1e94-49ac-9e4b-698670934fbe"/>
    <xsd:import namespace="f394cec5-672d-4371-953d-b301451282c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80f495-1e94-49ac-9e4b-698670934f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4cec5-672d-4371-953d-b301451282c6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118FAB-ACE2-4236-B90F-BD050A1D8D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80f495-1e94-49ac-9e4b-698670934fbe"/>
    <ds:schemaRef ds:uri="f394cec5-672d-4371-953d-b301451282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193781-56CF-4729-914A-15E843933E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868C63-56A5-4B6B-BA93-E2D10C1EA82C}">
  <ds:schemaRefs>
    <ds:schemaRef ds:uri="http://schemas.microsoft.com/office/infopath/2007/PartnerControls"/>
    <ds:schemaRef ds:uri="http://purl.org/dc/terms/"/>
    <ds:schemaRef ds:uri="f394cec5-672d-4371-953d-b301451282c6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4a80f495-1e94-49ac-9e4b-698670934fbe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1686</Words>
  <Application>Microsoft Office PowerPoint</Application>
  <PresentationFormat>On-screen Show (4:3)</PresentationFormat>
  <Paragraphs>601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Arial Unicode MS</vt:lpstr>
      <vt:lpstr>Bahnschrift SemiBold SemiConden</vt:lpstr>
      <vt:lpstr>Calibri</vt:lpstr>
      <vt:lpstr>Franklin Gothic Book</vt:lpstr>
      <vt:lpstr>Times New Roman</vt:lpstr>
      <vt:lpstr>Crop</vt:lpstr>
      <vt:lpstr>New RICE with improved Resistant Starch, Baking QUALITY, and Lipid Content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Variation of Resistant Starch, Baking QUALITY, and Lipid Content among Advanced High-Protein Rice Lines</dc:title>
  <dc:creator>Utomo, Herry S.</dc:creator>
  <cp:lastModifiedBy>Trahan, Roxanne</cp:lastModifiedBy>
  <cp:revision>7</cp:revision>
  <cp:lastPrinted>2020-06-25T16:38:40Z</cp:lastPrinted>
  <dcterms:created xsi:type="dcterms:W3CDTF">2020-06-12T14:15:10Z</dcterms:created>
  <dcterms:modified xsi:type="dcterms:W3CDTF">2020-06-25T18:11:33Z</dcterms:modified>
</cp:coreProperties>
</file>