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6"/>
  </p:notesMasterIdLst>
  <p:sldIdLst>
    <p:sldId id="259" r:id="rId5"/>
    <p:sldId id="354" r:id="rId6"/>
    <p:sldId id="361" r:id="rId7"/>
    <p:sldId id="360" r:id="rId8"/>
    <p:sldId id="334" r:id="rId9"/>
    <p:sldId id="353" r:id="rId10"/>
    <p:sldId id="340" r:id="rId11"/>
    <p:sldId id="362" r:id="rId12"/>
    <p:sldId id="349" r:id="rId13"/>
    <p:sldId id="347" r:id="rId14"/>
    <p:sldId id="332" r:id="rId15"/>
  </p:sldIdLst>
  <p:sldSz cx="10058400" cy="7772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F6D148-65DA-4E5E-9124-1EDAF1C72E9F}" v="1" dt="2020-06-24T16:56:08.7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3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CA0BC-C51B-46FE-994E-DDCE9F029240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74788" y="1162050"/>
            <a:ext cx="406082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4033"/>
            <a:ext cx="5607050" cy="36607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B70AB-7E42-41BA-A875-4086B32F3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5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52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25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7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67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23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87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44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01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B70AB-7E42-41BA-A875-4086B32F32D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28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8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7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07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4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8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7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3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3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7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17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6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64166-5A2D-47C0-8D8D-546B440DDCCA}" type="datetimeFigureOut">
              <a:rPr lang="en-US" smtClean="0"/>
              <a:t>6/25/2020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BF2CA-EC23-4580-92A3-5ABBFD7CA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3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iwenefrida@agcenter.lsu.edu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10" Type="http://schemas.openxmlformats.org/officeDocument/2006/relationships/image" Target="../media/image9.JPG"/><Relationship Id="rId4" Type="http://schemas.microsoft.com/office/2007/relationships/hdphoto" Target="../media/hdphoto1.wdp"/><Relationship Id="rId9" Type="http://schemas.openxmlformats.org/officeDocument/2006/relationships/hyperlink" Target="mailto:hutomo@agcenter.lsu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28F21-46C6-4325-860F-FB267BADE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053" y="2724819"/>
            <a:ext cx="8944913" cy="1988785"/>
          </a:xfrm>
        </p:spPr>
        <p:txBody>
          <a:bodyPr>
            <a:noAutofit/>
          </a:bodyPr>
          <a:lstStyle/>
          <a:p>
            <a:r>
              <a:rPr lang="en-US" sz="45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HIGH PROTEIN RICE</a:t>
            </a:r>
            <a:r>
              <a:rPr lang="en-US" sz="39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en-US" sz="39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Locally Grown in Louisiana and New Promising Lines</a:t>
            </a:r>
            <a:endParaRPr lang="en-US" sz="3600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DE4B5-2069-4BCA-B830-D09192E73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472" y="6070929"/>
            <a:ext cx="5388238" cy="1362433"/>
          </a:xfrm>
        </p:spPr>
        <p:txBody>
          <a:bodyPr>
            <a:noAutofit/>
          </a:bodyPr>
          <a:lstStyle/>
          <a:p>
            <a:pPr algn="l">
              <a:lnSpc>
                <a:spcPts val="2100"/>
              </a:lnSpc>
              <a:spcBef>
                <a:spcPts val="0"/>
              </a:spcBef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anose="02040603050505030304" pitchFamily="18" charset="0"/>
                <a:cs typeface="Times New Roman" panose="02020603050405020304" pitchFamily="18" charset="0"/>
              </a:rPr>
              <a:t>Ida Wenefrida and Herry Utomo</a:t>
            </a:r>
          </a:p>
          <a:p>
            <a:pPr algn="l">
              <a:lnSpc>
                <a:spcPts val="2100"/>
              </a:lnSpc>
              <a:spcBef>
                <a:spcPts val="0"/>
              </a:spcBef>
            </a:pPr>
            <a:endParaRPr lang="en-US" sz="2400" b="1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ts val="2500"/>
              </a:lnSpc>
              <a:spcBef>
                <a:spcPts val="0"/>
              </a:spcBef>
            </a:pPr>
            <a:r>
              <a:rPr lang="en-US" sz="20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HRC Rice Research Station, </a:t>
            </a:r>
          </a:p>
          <a:p>
            <a:pPr algn="l">
              <a:lnSpc>
                <a:spcPts val="2500"/>
              </a:lnSpc>
              <a:spcBef>
                <a:spcPts val="0"/>
              </a:spcBef>
            </a:pPr>
            <a:r>
              <a:rPr lang="en-US" sz="20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LSU </a:t>
            </a:r>
            <a:r>
              <a:rPr lang="en-US" sz="2000" b="1" dirty="0" err="1">
                <a:latin typeface="Calisto MT" panose="02040603050505030304" pitchFamily="18" charset="0"/>
                <a:cs typeface="Times New Roman" panose="02020603050405020304" pitchFamily="18" charset="0"/>
              </a:rPr>
              <a:t>AgCenter</a:t>
            </a:r>
            <a:endParaRPr lang="en-US" sz="200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884510" cy="2415077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05717" y="0"/>
            <a:ext cx="5852682" cy="2415078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04DC2037-48A0-4F22-B9D4-8EAEBC780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073519" y="5307309"/>
            <a:ext cx="3731307" cy="2465091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4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0118" y="5307309"/>
            <a:ext cx="4888282" cy="2465091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07309"/>
            <a:ext cx="5869491" cy="2465091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Image result for LSU AGcenter logo">
            <a:extLst>
              <a:ext uri="{FF2B5EF4-FFF2-40B4-BE49-F238E27FC236}">
                <a16:creationId xmlns:a16="http://schemas.microsoft.com/office/drawing/2014/main" id="{58B79FFD-3882-483E-A569-18EA60406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249" y="5937140"/>
            <a:ext cx="1993622" cy="1362433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green plant&#10;&#10;Description automatically generated">
            <a:extLst>
              <a:ext uri="{FF2B5EF4-FFF2-40B4-BE49-F238E27FC236}">
                <a16:creationId xmlns:a16="http://schemas.microsoft.com/office/drawing/2014/main" id="{7F4D9F09-C876-4060-95C1-A7D413DDB41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937" y="470616"/>
            <a:ext cx="2165829" cy="1624372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351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rol 1">
            <a:extLst>
              <a:ext uri="{FF2B5EF4-FFF2-40B4-BE49-F238E27FC236}">
                <a16:creationId xmlns:a16="http://schemas.microsoft.com/office/drawing/2014/main" id="{F3360EAD-4840-4FF2-9E0E-F1391DF4829E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22574250" y="14606588"/>
            <a:ext cx="16635413" cy="47466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402A6EF-D88C-43B0-BA56-94509C97B5EC}"/>
              </a:ext>
            </a:extLst>
          </p:cNvPr>
          <p:cNvSpPr/>
          <p:nvPr/>
        </p:nvSpPr>
        <p:spPr>
          <a:xfrm>
            <a:off x="589548" y="6478028"/>
            <a:ext cx="8821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sz="16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Averaged values of samples from multi-year replicated Preliminary Yield trials (PY 2017, 2018, 2019); </a:t>
            </a:r>
            <a:r>
              <a:rPr lang="en-US" sz="1600" kern="1400" baseline="30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ƚ</a:t>
            </a:r>
            <a:r>
              <a:rPr lang="en-US" sz="1600" kern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Based</a:t>
            </a:r>
            <a:r>
              <a:rPr lang="en-US" sz="16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on N-combustion method; Statically significant improvement (p&lt;0.05) compared to FNTR for high protein content.</a:t>
            </a:r>
            <a:endParaRPr lang="en-US" sz="16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004AF4-CB9E-4D64-B878-F4960CD0C6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09839"/>
              </p:ext>
            </p:extLst>
          </p:nvPr>
        </p:nvGraphicFramePr>
        <p:xfrm>
          <a:off x="521369" y="2089425"/>
          <a:ext cx="8674100" cy="4276400"/>
        </p:xfrm>
        <a:graphic>
          <a:graphicData uri="http://schemas.openxmlformats.org/drawingml/2006/table">
            <a:tbl>
              <a:tblPr/>
              <a:tblGrid>
                <a:gridCol w="2084399">
                  <a:extLst>
                    <a:ext uri="{9D8B030D-6E8A-4147-A177-3AD203B41FA5}">
                      <a16:colId xmlns:a16="http://schemas.microsoft.com/office/drawing/2014/main" val="2395229697"/>
                    </a:ext>
                  </a:extLst>
                </a:gridCol>
                <a:gridCol w="541913">
                  <a:extLst>
                    <a:ext uri="{9D8B030D-6E8A-4147-A177-3AD203B41FA5}">
                      <a16:colId xmlns:a16="http://schemas.microsoft.com/office/drawing/2014/main" val="3640000922"/>
                    </a:ext>
                  </a:extLst>
                </a:gridCol>
                <a:gridCol w="517965">
                  <a:extLst>
                    <a:ext uri="{9D8B030D-6E8A-4147-A177-3AD203B41FA5}">
                      <a16:colId xmlns:a16="http://schemas.microsoft.com/office/drawing/2014/main" val="1451749129"/>
                    </a:ext>
                  </a:extLst>
                </a:gridCol>
                <a:gridCol w="469930">
                  <a:extLst>
                    <a:ext uri="{9D8B030D-6E8A-4147-A177-3AD203B41FA5}">
                      <a16:colId xmlns:a16="http://schemas.microsoft.com/office/drawing/2014/main" val="1522812184"/>
                    </a:ext>
                  </a:extLst>
                </a:gridCol>
                <a:gridCol w="470541">
                  <a:extLst>
                    <a:ext uri="{9D8B030D-6E8A-4147-A177-3AD203B41FA5}">
                      <a16:colId xmlns:a16="http://schemas.microsoft.com/office/drawing/2014/main" val="1858977426"/>
                    </a:ext>
                  </a:extLst>
                </a:gridCol>
                <a:gridCol w="489023">
                  <a:extLst>
                    <a:ext uri="{9D8B030D-6E8A-4147-A177-3AD203B41FA5}">
                      <a16:colId xmlns:a16="http://schemas.microsoft.com/office/drawing/2014/main" val="520468899"/>
                    </a:ext>
                  </a:extLst>
                </a:gridCol>
                <a:gridCol w="470541">
                  <a:extLst>
                    <a:ext uri="{9D8B030D-6E8A-4147-A177-3AD203B41FA5}">
                      <a16:colId xmlns:a16="http://schemas.microsoft.com/office/drawing/2014/main" val="3106757213"/>
                    </a:ext>
                  </a:extLst>
                </a:gridCol>
                <a:gridCol w="520430">
                  <a:extLst>
                    <a:ext uri="{9D8B030D-6E8A-4147-A177-3AD203B41FA5}">
                      <a16:colId xmlns:a16="http://schemas.microsoft.com/office/drawing/2014/main" val="2869150200"/>
                    </a:ext>
                  </a:extLst>
                </a:gridCol>
                <a:gridCol w="470541">
                  <a:extLst>
                    <a:ext uri="{9D8B030D-6E8A-4147-A177-3AD203B41FA5}">
                      <a16:colId xmlns:a16="http://schemas.microsoft.com/office/drawing/2014/main" val="4023778640"/>
                    </a:ext>
                  </a:extLst>
                </a:gridCol>
                <a:gridCol w="498260">
                  <a:extLst>
                    <a:ext uri="{9D8B030D-6E8A-4147-A177-3AD203B41FA5}">
                      <a16:colId xmlns:a16="http://schemas.microsoft.com/office/drawing/2014/main" val="3226125984"/>
                    </a:ext>
                  </a:extLst>
                </a:gridCol>
                <a:gridCol w="476084">
                  <a:extLst>
                    <a:ext uri="{9D8B030D-6E8A-4147-A177-3AD203B41FA5}">
                      <a16:colId xmlns:a16="http://schemas.microsoft.com/office/drawing/2014/main" val="2543429551"/>
                    </a:ext>
                  </a:extLst>
                </a:gridCol>
                <a:gridCol w="545065">
                  <a:extLst>
                    <a:ext uri="{9D8B030D-6E8A-4147-A177-3AD203B41FA5}">
                      <a16:colId xmlns:a16="http://schemas.microsoft.com/office/drawing/2014/main" val="1053613343"/>
                    </a:ext>
                  </a:extLst>
                </a:gridCol>
                <a:gridCol w="507498">
                  <a:extLst>
                    <a:ext uri="{9D8B030D-6E8A-4147-A177-3AD203B41FA5}">
                      <a16:colId xmlns:a16="http://schemas.microsoft.com/office/drawing/2014/main" val="3258858718"/>
                    </a:ext>
                  </a:extLst>
                </a:gridCol>
                <a:gridCol w="611910">
                  <a:extLst>
                    <a:ext uri="{9D8B030D-6E8A-4147-A177-3AD203B41FA5}">
                      <a16:colId xmlns:a16="http://schemas.microsoft.com/office/drawing/2014/main" val="2371209246"/>
                    </a:ext>
                  </a:extLst>
                </a:gridCol>
              </a:tblGrid>
              <a:tr h="432426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 dirty="0">
                          <a:ln>
                            <a:noFill/>
                          </a:ln>
                          <a:solidFill>
                            <a:srgbClr val="C4591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FNTR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CPRS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HP2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HP3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HP4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HP5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HP6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HP7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HP8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HP9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HP10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440617"/>
                  </a:ext>
                </a:extLst>
              </a:tr>
              <a:tr h="524980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Check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----- Cocodrie Derived -----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 Catahoula Der.--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------- CL161 Derived -----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949"/>
                  </a:ext>
                </a:extLst>
              </a:tr>
              <a:tr h="321786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Protein Content (%)</a:t>
                      </a:r>
                      <a:r>
                        <a:rPr lang="en-US" sz="90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ƚ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10.3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8.1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11.4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10.8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11.1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528357"/>
                  </a:ext>
                </a:extLst>
              </a:tr>
              <a:tr h="22332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u="sng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Dimension (mm):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149852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Length (Paddy)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735672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Length (Brown)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036880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Length (White)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893088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Width (Paddy)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630551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Width (Brown)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119702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Width (White)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909545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L/W Ratio (Milled)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3.3 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3.3 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3.3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3.4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3.0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3.1 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422965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Grain thickness (Milled)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8426584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1000 grains (g) (Milled)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20.2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20.7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18.6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19.9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18.1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18.5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228379"/>
                  </a:ext>
                </a:extLst>
              </a:tr>
              <a:tr h="223625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8100741"/>
                  </a:ext>
                </a:extLst>
              </a:tr>
              <a:tr h="524980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Yield (</a:t>
                      </a:r>
                      <a:r>
                        <a:rPr lang="en-US" sz="1300" b="1" i="1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lb</a:t>
                      </a: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/A)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5,879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6,530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7,218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7,200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7,101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6,980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6,455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6,430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6,332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6,780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6,872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6,565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6,033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839767"/>
                  </a:ext>
                </a:extLst>
              </a:tr>
            </a:tbl>
          </a:graphicData>
        </a:graphic>
      </p:graphicFrame>
      <p:sp>
        <p:nvSpPr>
          <p:cNvPr id="9" name="Control 2">
            <a:extLst>
              <a:ext uri="{FF2B5EF4-FFF2-40B4-BE49-F238E27FC236}">
                <a16:creationId xmlns:a16="http://schemas.microsoft.com/office/drawing/2014/main" id="{CED36818-C780-41B4-A020-E6BAB0FB5F8D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21566188" y="12711113"/>
            <a:ext cx="17470437" cy="89550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E6E868-C3F3-4802-83C5-8FEFDA9C7156}"/>
              </a:ext>
            </a:extLst>
          </p:cNvPr>
          <p:cNvSpPr/>
          <p:nvPr/>
        </p:nvSpPr>
        <p:spPr>
          <a:xfrm>
            <a:off x="521369" y="859793"/>
            <a:ext cx="8674099" cy="12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marR="0" indent="-971550" algn="just">
              <a:spcBef>
                <a:spcPts val="0"/>
              </a:spcBef>
              <a:spcAft>
                <a:spcPts val="600"/>
              </a:spcAft>
            </a:pP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2. Protein content, grain dimension, L/W ratio, 100 grain (g), and yield among new high-protein rice line HP1-11, Frontière (FNTR), and Cypress (CPRS) check</a:t>
            </a:r>
            <a:r>
              <a:rPr lang="en-US" sz="2000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8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40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A4175A7-A555-426E-9EC9-32B1ADEDE630}"/>
              </a:ext>
            </a:extLst>
          </p:cNvPr>
          <p:cNvSpPr/>
          <p:nvPr/>
        </p:nvSpPr>
        <p:spPr>
          <a:xfrm>
            <a:off x="6846184" y="5449937"/>
            <a:ext cx="26226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Katie Anna Hargrave</a:t>
            </a:r>
          </a:p>
        </p:txBody>
      </p:sp>
      <p:pic>
        <p:nvPicPr>
          <p:cNvPr id="8" name="Picture 7" descr="A person standing in a room&#10;&#10;Description automatically generated">
            <a:extLst>
              <a:ext uri="{FF2B5EF4-FFF2-40B4-BE49-F238E27FC236}">
                <a16:creationId xmlns:a16="http://schemas.microsoft.com/office/drawing/2014/main" id="{47BCA602-327C-48AF-A747-94A88F124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3000"/>
                    </a14:imgEffect>
                    <a14:imgEffect>
                      <a14:brightnessContrast bright="1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048" y="3120983"/>
            <a:ext cx="2428955" cy="2282762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91D3C3F-2742-485D-A85E-358A9A032975}"/>
              </a:ext>
            </a:extLst>
          </p:cNvPr>
          <p:cNvSpPr/>
          <p:nvPr/>
        </p:nvSpPr>
        <p:spPr>
          <a:xfrm>
            <a:off x="4327638" y="5458124"/>
            <a:ext cx="23136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Hayden Dugas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D603F6-1E3E-4B3A-97AC-357355B9F976}"/>
              </a:ext>
            </a:extLst>
          </p:cNvPr>
          <p:cNvSpPr/>
          <p:nvPr/>
        </p:nvSpPr>
        <p:spPr>
          <a:xfrm>
            <a:off x="1308528" y="5477408"/>
            <a:ext cx="26226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82880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Dr. Gretchen Zaunbrecher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E54476-5415-4118-8AFC-FECF24183603}"/>
              </a:ext>
            </a:extLst>
          </p:cNvPr>
          <p:cNvSpPr/>
          <p:nvPr/>
        </p:nvSpPr>
        <p:spPr>
          <a:xfrm>
            <a:off x="628649" y="915997"/>
            <a:ext cx="8808382" cy="1972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 YOU….</a:t>
            </a:r>
          </a:p>
          <a:p>
            <a:pPr>
              <a:lnSpc>
                <a:spcPts val="3000"/>
              </a:lnSpc>
            </a:pP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endParaRPr lang="en-US" sz="1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3000"/>
              </a:lnSpc>
            </a:pP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Also to Our Lab Personnel ….</a:t>
            </a:r>
            <a:endParaRPr lang="en-US" sz="1600" b="1" dirty="0"/>
          </a:p>
        </p:txBody>
      </p:sp>
      <p:pic>
        <p:nvPicPr>
          <p:cNvPr id="12" name="Picture 2" descr="Image result for LSU AGcenter logo">
            <a:extLst>
              <a:ext uri="{FF2B5EF4-FFF2-40B4-BE49-F238E27FC236}">
                <a16:creationId xmlns:a16="http://schemas.microsoft.com/office/drawing/2014/main" id="{98BF8B16-A05D-4EDB-A916-F3F0B9042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28" y="1533541"/>
            <a:ext cx="1333879" cy="911568"/>
          </a:xfrm>
          <a:prstGeom prst="rect">
            <a:avLst/>
          </a:prstGeom>
          <a:ln w="12700"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107111-2EBE-49D3-B3CC-83A842426B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469" y="1696995"/>
            <a:ext cx="5978859" cy="522425"/>
          </a:xfrm>
          <a:prstGeom prst="rect">
            <a:avLst/>
          </a:prstGeom>
        </p:spPr>
      </p:pic>
      <p:pic>
        <p:nvPicPr>
          <p:cNvPr id="16" name="Picture 15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AEE3143F-D2BB-479D-AB67-30B0DF2B951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362" y="2888732"/>
            <a:ext cx="2313693" cy="250764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58C1C60-9FF0-4773-9F4E-409EC896B26E}"/>
              </a:ext>
            </a:extLst>
          </p:cNvPr>
          <p:cNvSpPr/>
          <p:nvPr/>
        </p:nvSpPr>
        <p:spPr>
          <a:xfrm>
            <a:off x="628649" y="6029073"/>
            <a:ext cx="9177976" cy="124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 Information: </a:t>
            </a:r>
          </a:p>
          <a:p>
            <a:pPr algn="ctr">
              <a:lnSpc>
                <a:spcPts val="3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Ida Wenefrida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iwenefrida@agcenter.lsu.edu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337/315-9093)</a:t>
            </a:r>
          </a:p>
          <a:p>
            <a:pPr algn="ctr"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0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A47E6D-9577-4590-B0EB-26E9F3AE16D1}"/>
              </a:ext>
            </a:extLst>
          </p:cNvPr>
          <p:cNvSpPr/>
          <p:nvPr/>
        </p:nvSpPr>
        <p:spPr>
          <a:xfrm>
            <a:off x="1308528" y="6681285"/>
            <a:ext cx="7945524" cy="43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Herry Utomo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hutomo@agcenter.lsu.edu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337/296-5939)</a:t>
            </a:r>
          </a:p>
        </p:txBody>
      </p:sp>
      <p:pic>
        <p:nvPicPr>
          <p:cNvPr id="17" name="Picture 16" descr="Two people smiling for the camera&#10;&#10;Description automatically generated">
            <a:extLst>
              <a:ext uri="{FF2B5EF4-FFF2-40B4-BE49-F238E27FC236}">
                <a16:creationId xmlns:a16="http://schemas.microsoft.com/office/drawing/2014/main" id="{5101614A-06B4-4AF5-A0BA-A834225C211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34" r="45608" b="7416"/>
          <a:stretch/>
        </p:blipFill>
        <p:spPr>
          <a:xfrm>
            <a:off x="1343895" y="2888588"/>
            <a:ext cx="2144090" cy="2523344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237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8017" y="2095948"/>
            <a:ext cx="79373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Rice (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Oryza sativa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L.) is a staple food for more than half of the global population. More than 2 billion people derive 80% of their energy needs from rice, which contains 80% carbohydrates, 7–8% protein, 3% fat, and 3% fiber.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naturally gluten-free, highly digestible, and hypoallergenic.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many parts of the world, rice contributes 700-800 kcal/capita/day of the food supply.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Rice is an important source of protein for many segments or rice eating populations.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Trends toward plant-based and active lifestyles in the U.S. increase market demand for rice protein.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Protein-rich bakery products, baking goods, and mixes segment increase the demand for rice protein.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Internationally, South Asia emerges as a lucrative market for rice protein.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 flipH="1">
            <a:off x="1143088" y="1860962"/>
            <a:ext cx="1" cy="50089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95716" y="1175466"/>
            <a:ext cx="3651465" cy="480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30842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1270307" y="2526141"/>
            <a:ext cx="0" cy="424288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50158" y="1270886"/>
            <a:ext cx="7843985" cy="86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Protein Rice Release and New Potential Lines</a:t>
            </a:r>
            <a:endParaRPr lang="en-US" sz="3000" b="1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D23DF5F3-50E6-453C-A214-D7FA787CD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488" y="2526141"/>
            <a:ext cx="6598420" cy="2395163"/>
          </a:xfrm>
        </p:spPr>
        <p:txBody>
          <a:bodyPr>
            <a:noAutofit/>
          </a:bodyPr>
          <a:lstStyle/>
          <a:p>
            <a:pPr marL="803275" indent="-273050">
              <a:defRPr/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the f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irst high protein rice cultivar released by the LSU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AgCenter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(Registered No. CV-150, PI 674794) PVP No. 201500310.</a:t>
            </a:r>
          </a:p>
          <a:p>
            <a:pPr marL="803275" indent="-27305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 approved by the USPTO, Appl. No. 14/943,177 (Feb. 2018)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9FDB22-596F-4D82-A631-63ADAB59AA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965" y="4035888"/>
            <a:ext cx="3105885" cy="232941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C952EAF-E436-42C3-ADF5-F2BDD3367E3D}"/>
              </a:ext>
            </a:extLst>
          </p:cNvPr>
          <p:cNvSpPr txBox="1">
            <a:spLocks/>
          </p:cNvSpPr>
          <p:nvPr/>
        </p:nvSpPr>
        <p:spPr>
          <a:xfrm>
            <a:off x="838488" y="4299753"/>
            <a:ext cx="5046591" cy="26871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3275" indent="-27305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seed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available this year. </a:t>
            </a:r>
          </a:p>
          <a:p>
            <a:pPr marL="803275" indent="-27305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 long grain non-GMO rice cultivar.</a:t>
            </a:r>
          </a:p>
          <a:p>
            <a:pPr marL="803275" indent="-27305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 is working on new high protein rice lines with higher grain protein content than that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Frontière’s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 2" pitchFamily="18" charset="2"/>
              <a:buNone/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65724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1365723" y="2396450"/>
            <a:ext cx="0" cy="3565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86132" y="827014"/>
            <a:ext cx="6985241" cy="86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Protein Rice: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Locally Grown and Marketed as Premium Rice </a:t>
            </a:r>
            <a:endParaRPr lang="en-US" sz="2400" b="1" dirty="0"/>
          </a:p>
        </p:txBody>
      </p:sp>
      <p:pic>
        <p:nvPicPr>
          <p:cNvPr id="8" name="Picture 7" descr="A picture containing sign&#10;&#10;Description automatically generated">
            <a:extLst>
              <a:ext uri="{FF2B5EF4-FFF2-40B4-BE49-F238E27FC236}">
                <a16:creationId xmlns:a16="http://schemas.microsoft.com/office/drawing/2014/main" id="{29C43422-2967-46BD-AEA7-FCCFB1CC16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21" y="2477738"/>
            <a:ext cx="8804541" cy="4910334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A2E9BAF-F46C-4306-B95B-ED2CBA5D6EF2}"/>
              </a:ext>
            </a:extLst>
          </p:cNvPr>
          <p:cNvSpPr txBox="1">
            <a:spLocks/>
          </p:cNvSpPr>
          <p:nvPr/>
        </p:nvSpPr>
        <p:spPr>
          <a:xfrm>
            <a:off x="751644" y="1691738"/>
            <a:ext cx="8536493" cy="8647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grown locally near Eunice, Louisiana, and marketed as ‘Prairie Acadian Rice’. High protein rice ‘Cahokia’ is another product brand. </a:t>
            </a:r>
          </a:p>
          <a:p>
            <a:pPr>
              <a:buFont typeface="Wingdings 2" pitchFamily="18" charset="2"/>
              <a:buNone/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57065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5546" y="1785990"/>
            <a:ext cx="74875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technical information on cultivation, performance and quality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foundation seed for farmers interested in growing high protein rice.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 research to further improve protein content and yield by genetic selection and evaluations of new high-protein lines in replicated tests in the lab, greenhouses, and field.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 other specific grain qualities, such as baking quality, health benefits associated with bran oil, fiber content, and higher resistant starch.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528641" y="1806531"/>
            <a:ext cx="0" cy="193057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40253" y="830493"/>
            <a:ext cx="3651465" cy="86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sz="3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E97067-AE00-41F2-9BD9-9E14D565B3EF}"/>
              </a:ext>
            </a:extLst>
          </p:cNvPr>
          <p:cNvSpPr txBox="1"/>
          <p:nvPr/>
        </p:nvSpPr>
        <p:spPr>
          <a:xfrm>
            <a:off x="1595545" y="5206895"/>
            <a:ext cx="7487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utilized only Louisiana or US-based rice genetic materials to ensure adaptability and grain quality specification standards for production.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tests were conducted in replicated trials in randomized complete block design or complete randomized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was analyzed using appropriate statistic procedures in SAS.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1E50B4-A3D4-4938-AE28-2F015A8B16E7}"/>
              </a:ext>
            </a:extLst>
          </p:cNvPr>
          <p:cNvSpPr/>
          <p:nvPr/>
        </p:nvSpPr>
        <p:spPr>
          <a:xfrm>
            <a:off x="732527" y="4261273"/>
            <a:ext cx="3866916" cy="86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  <a:endParaRPr lang="en-US" sz="30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B359C57-FE37-4A62-9DD2-20D51F04B190}"/>
              </a:ext>
            </a:extLst>
          </p:cNvPr>
          <p:cNvCxnSpPr>
            <a:cxnSpLocks/>
          </p:cNvCxnSpPr>
          <p:nvPr/>
        </p:nvCxnSpPr>
        <p:spPr>
          <a:xfrm>
            <a:off x="1529973" y="5206895"/>
            <a:ext cx="0" cy="14998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51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2516" y="2752765"/>
            <a:ext cx="71963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cultural practices follow the recommendation set for cultivar Cypress.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Frontière has a consistent protein content when grown in multiple location trials and production fields in Louisiana, Puerto Rico, and Illinois.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can readily be scaled-up as needed.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no-extra cost, planting high-protein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will produce an additional 160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/A of natural protein.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seed is being grown at the H. Rouse Caffey Rice Research Station. The seed will be available this year for interested farmers.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1613702" y="2337352"/>
            <a:ext cx="0" cy="39872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203664" y="1342429"/>
            <a:ext cx="831404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 Requirements: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specific cultural requirements needed to grow high protein rice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32958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739C9F-CE0B-4684-88A6-6717223F9F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040" y="5612129"/>
            <a:ext cx="2880360" cy="216027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49A30887-5657-433F-AF56-282F2A6BFAAA}"/>
              </a:ext>
            </a:extLst>
          </p:cNvPr>
          <p:cNvSpPr txBox="1">
            <a:spLocks/>
          </p:cNvSpPr>
          <p:nvPr/>
        </p:nvSpPr>
        <p:spPr>
          <a:xfrm>
            <a:off x="805459" y="1671207"/>
            <a:ext cx="7355561" cy="401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1460" indent="-251460" algn="l" defTabSz="100584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43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02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314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606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1005840" rtl="0" eaLnBrk="1" latinLnBrk="0" hangingPunct="1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9588" indent="-509588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latin typeface="Calisto MT" panose="02040603050505030304" pitchFamily="18" charset="0"/>
              </a:rPr>
              <a:t>Frontiére’s</a:t>
            </a:r>
            <a:r>
              <a:rPr lang="en-US" sz="2600" b="1" dirty="0">
                <a:latin typeface="Calisto MT" panose="02040603050505030304" pitchFamily="18" charset="0"/>
              </a:rPr>
              <a:t> Performance and Quality data: </a:t>
            </a:r>
          </a:p>
          <a:p>
            <a:pPr marL="509588" indent="-509588">
              <a:buFont typeface="Arial" panose="020B0604020202020204" pitchFamily="34" charset="0"/>
              <a:buNone/>
              <a:defRPr/>
            </a:pPr>
            <a:endParaRPr lang="en-US" sz="900" b="1" u="sng" dirty="0">
              <a:latin typeface="Calisto MT" panose="02040603050505030304" pitchFamily="18" charset="0"/>
            </a:endParaRP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More nutritious rice with protein content: 10.6% (~53% improvement)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Yield: 7.56 tons/Ha 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Milling: 60.5/68.9%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Amylose: 21.8%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Intermediate Gel Temp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Height, 50% heading – similar to Cypress;</a:t>
            </a:r>
          </a:p>
          <a:p>
            <a:pPr marL="803275" indent="-273050">
              <a:defRPr/>
            </a:pPr>
            <a:r>
              <a:rPr lang="en-US" sz="2000" dirty="0">
                <a:latin typeface="Calisto MT" panose="02040603050505030304" pitchFamily="18" charset="0"/>
              </a:rPr>
              <a:t>Disease resistance levels: moderately susceptible to blast, susceptible to sheath blight </a:t>
            </a:r>
          </a:p>
          <a:p>
            <a:pPr>
              <a:buFont typeface="Wingdings 2" pitchFamily="18" charset="2"/>
              <a:buNone/>
              <a:defRPr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47042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3" y="966053"/>
            <a:ext cx="8831426" cy="1159617"/>
          </a:xfrm>
        </p:spPr>
        <p:txBody>
          <a:bodyPr>
            <a:normAutofit/>
          </a:bodyPr>
          <a:lstStyle/>
          <a:p>
            <a:r>
              <a:rPr lang="en-US" sz="2600" b="1" dirty="0" err="1">
                <a:latin typeface="Calisto MT" panose="02040603050505030304" pitchFamily="18" charset="0"/>
              </a:rPr>
              <a:t>Frontiére’s</a:t>
            </a:r>
            <a:r>
              <a:rPr lang="en-US" sz="2600" b="1" dirty="0">
                <a:latin typeface="Calisto MT" panose="02040603050505030304" pitchFamily="18" charset="0"/>
              </a:rPr>
              <a:t> Specific Cereal Chemistry &amp; Nutrition Content</a:t>
            </a:r>
            <a:endParaRPr lang="en-US" sz="2600" dirty="0">
              <a:latin typeface="Calisto MT" panose="0204060305050503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208766"/>
              </p:ext>
            </p:extLst>
          </p:nvPr>
        </p:nvGraphicFramePr>
        <p:xfrm>
          <a:off x="691513" y="2236741"/>
          <a:ext cx="8675371" cy="1268628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445586">
                  <a:extLst>
                    <a:ext uri="{9D8B030D-6E8A-4147-A177-3AD203B41FA5}">
                      <a16:colId xmlns:a16="http://schemas.microsoft.com/office/drawing/2014/main" val="2970673186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444023343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1046539581"/>
                    </a:ext>
                  </a:extLst>
                </a:gridCol>
                <a:gridCol w="1504040">
                  <a:extLst>
                    <a:ext uri="{9D8B030D-6E8A-4147-A177-3AD203B41FA5}">
                      <a16:colId xmlns:a16="http://schemas.microsoft.com/office/drawing/2014/main" val="190748800"/>
                    </a:ext>
                  </a:extLst>
                </a:gridCol>
                <a:gridCol w="1388059">
                  <a:extLst>
                    <a:ext uri="{9D8B030D-6E8A-4147-A177-3AD203B41FA5}">
                      <a16:colId xmlns:a16="http://schemas.microsoft.com/office/drawing/2014/main" val="510524364"/>
                    </a:ext>
                  </a:extLst>
                </a:gridCol>
                <a:gridCol w="1446514">
                  <a:extLst>
                    <a:ext uri="{9D8B030D-6E8A-4147-A177-3AD203B41FA5}">
                      <a16:colId xmlns:a16="http://schemas.microsoft.com/office/drawing/2014/main" val="4099142856"/>
                    </a:ext>
                  </a:extLst>
                </a:gridCol>
              </a:tblGrid>
              <a:tr h="7331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RICE 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Alkali Spreading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GelTemp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Glutinous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Scent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content (%)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9202512"/>
                  </a:ext>
                </a:extLst>
              </a:tr>
              <a:tr h="271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Brown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Non-glutinous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Non-scented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7746454"/>
                  </a:ext>
                </a:extLst>
              </a:tr>
              <a:tr h="2636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Milled/White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Intermediate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Non-glutinous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Non-scented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9932997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1005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839151"/>
              </p:ext>
            </p:extLst>
          </p:nvPr>
        </p:nvGraphicFramePr>
        <p:xfrm>
          <a:off x="691515" y="3862783"/>
          <a:ext cx="8675372" cy="78801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445586">
                  <a:extLst>
                    <a:ext uri="{9D8B030D-6E8A-4147-A177-3AD203B41FA5}">
                      <a16:colId xmlns:a16="http://schemas.microsoft.com/office/drawing/2014/main" val="4224400249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785995428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1388280867"/>
                    </a:ext>
                  </a:extLst>
                </a:gridCol>
                <a:gridCol w="1504040">
                  <a:extLst>
                    <a:ext uri="{9D8B030D-6E8A-4147-A177-3AD203B41FA5}">
                      <a16:colId xmlns:a16="http://schemas.microsoft.com/office/drawing/2014/main" val="1106986313"/>
                    </a:ext>
                  </a:extLst>
                </a:gridCol>
                <a:gridCol w="1388060">
                  <a:extLst>
                    <a:ext uri="{9D8B030D-6E8A-4147-A177-3AD203B41FA5}">
                      <a16:colId xmlns:a16="http://schemas.microsoft.com/office/drawing/2014/main" val="2043119324"/>
                    </a:ext>
                  </a:extLst>
                </a:gridCol>
                <a:gridCol w="1446514">
                  <a:extLst>
                    <a:ext uri="{9D8B030D-6E8A-4147-A177-3AD203B41FA5}">
                      <a16:colId xmlns:a16="http://schemas.microsoft.com/office/drawing/2014/main" val="3562745186"/>
                    </a:ext>
                  </a:extLst>
                </a:gridCol>
              </a:tblGrid>
              <a:tr h="5115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RICE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Fat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(g/100g)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Fiber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(g/100g)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Carbs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g/100g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Water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(g/100g)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Calories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(kcals/100g)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5597103"/>
                  </a:ext>
                </a:extLst>
              </a:tr>
              <a:tr h="2765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Milled/White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0.44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11450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741883"/>
              </p:ext>
            </p:extLst>
          </p:nvPr>
        </p:nvGraphicFramePr>
        <p:xfrm>
          <a:off x="691515" y="5076136"/>
          <a:ext cx="8675371" cy="112265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445586">
                  <a:extLst>
                    <a:ext uri="{9D8B030D-6E8A-4147-A177-3AD203B41FA5}">
                      <a16:colId xmlns:a16="http://schemas.microsoft.com/office/drawing/2014/main" val="3659779505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3790695461"/>
                    </a:ext>
                  </a:extLst>
                </a:gridCol>
                <a:gridCol w="1445586">
                  <a:extLst>
                    <a:ext uri="{9D8B030D-6E8A-4147-A177-3AD203B41FA5}">
                      <a16:colId xmlns:a16="http://schemas.microsoft.com/office/drawing/2014/main" val="1825107334"/>
                    </a:ext>
                  </a:extLst>
                </a:gridCol>
                <a:gridCol w="1504040">
                  <a:extLst>
                    <a:ext uri="{9D8B030D-6E8A-4147-A177-3AD203B41FA5}">
                      <a16:colId xmlns:a16="http://schemas.microsoft.com/office/drawing/2014/main" val="2879126663"/>
                    </a:ext>
                  </a:extLst>
                </a:gridCol>
                <a:gridCol w="1388059">
                  <a:extLst>
                    <a:ext uri="{9D8B030D-6E8A-4147-A177-3AD203B41FA5}">
                      <a16:colId xmlns:a16="http://schemas.microsoft.com/office/drawing/2014/main" val="3768327800"/>
                    </a:ext>
                  </a:extLst>
                </a:gridCol>
                <a:gridCol w="1446514">
                  <a:extLst>
                    <a:ext uri="{9D8B030D-6E8A-4147-A177-3AD203B41FA5}">
                      <a16:colId xmlns:a16="http://schemas.microsoft.com/office/drawing/2014/main" val="1485522977"/>
                    </a:ext>
                  </a:extLst>
                </a:gridCol>
              </a:tblGrid>
              <a:tr h="4679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RICE FLOUR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Crude Fat (%)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Crude Fiber (%)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Pasting Temp</a:t>
                      </a:r>
                      <a:r>
                        <a:rPr lang="en-US" sz="14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(⁰C)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Moisture </a:t>
                      </a: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Protein content </a:t>
                      </a:r>
                      <a:r>
                        <a:rPr lang="en-US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</a:t>
                      </a:r>
                      <a:endParaRPr lang="en-US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16980146"/>
                  </a:ext>
                </a:extLst>
              </a:tr>
              <a:tr h="327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*Brown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2.50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87.55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12.70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10.10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0021940"/>
                  </a:ext>
                </a:extLst>
              </a:tr>
              <a:tr h="3273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*Milled/White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0.45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82.73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12.89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982961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91514" y="6283127"/>
            <a:ext cx="8675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25" indent="-111125"/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Protein Rice Flour in the Development of Gluten-Free Muffins and Bread, Thesis, Gabriella M. Paz., Louisiana State University and Agricultural and Mechanical College</a:t>
            </a:r>
          </a:p>
        </p:txBody>
      </p:sp>
    </p:spTree>
    <p:extLst>
      <p:ext uri="{BB962C8B-B14F-4D97-AF65-F5344CB8AC3E}">
        <p14:creationId xmlns:p14="http://schemas.microsoft.com/office/powerpoint/2010/main" val="184855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rol 1">
            <a:extLst>
              <a:ext uri="{FF2B5EF4-FFF2-40B4-BE49-F238E27FC236}">
                <a16:creationId xmlns:a16="http://schemas.microsoft.com/office/drawing/2014/main" id="{F3360EAD-4840-4FF2-9E0E-F1391DF4829E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22574250" y="14606588"/>
            <a:ext cx="16635413" cy="47466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61FC95F-54C9-46D0-9432-F5222A5C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474524"/>
              </p:ext>
            </p:extLst>
          </p:nvPr>
        </p:nvGraphicFramePr>
        <p:xfrm>
          <a:off x="963488" y="3755849"/>
          <a:ext cx="8131424" cy="2314226"/>
        </p:xfrm>
        <a:graphic>
          <a:graphicData uri="http://schemas.openxmlformats.org/drawingml/2006/table">
            <a:tbl>
              <a:tblPr/>
              <a:tblGrid>
                <a:gridCol w="2255519">
                  <a:extLst>
                    <a:ext uri="{9D8B030D-6E8A-4147-A177-3AD203B41FA5}">
                      <a16:colId xmlns:a16="http://schemas.microsoft.com/office/drawing/2014/main" val="2921268215"/>
                    </a:ext>
                  </a:extLst>
                </a:gridCol>
                <a:gridCol w="572842">
                  <a:extLst>
                    <a:ext uri="{9D8B030D-6E8A-4147-A177-3AD203B41FA5}">
                      <a16:colId xmlns:a16="http://schemas.microsoft.com/office/drawing/2014/main" val="2030232557"/>
                    </a:ext>
                  </a:extLst>
                </a:gridCol>
                <a:gridCol w="579175">
                  <a:extLst>
                    <a:ext uri="{9D8B030D-6E8A-4147-A177-3AD203B41FA5}">
                      <a16:colId xmlns:a16="http://schemas.microsoft.com/office/drawing/2014/main" val="1372952197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94420643"/>
                    </a:ext>
                  </a:extLst>
                </a:gridCol>
                <a:gridCol w="618905">
                  <a:extLst>
                    <a:ext uri="{9D8B030D-6E8A-4147-A177-3AD203B41FA5}">
                      <a16:colId xmlns:a16="http://schemas.microsoft.com/office/drawing/2014/main" val="529106377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743210916"/>
                    </a:ext>
                  </a:extLst>
                </a:gridCol>
                <a:gridCol w="687669">
                  <a:extLst>
                    <a:ext uri="{9D8B030D-6E8A-4147-A177-3AD203B41FA5}">
                      <a16:colId xmlns:a16="http://schemas.microsoft.com/office/drawing/2014/main" val="2707590415"/>
                    </a:ext>
                  </a:extLst>
                </a:gridCol>
                <a:gridCol w="687676">
                  <a:extLst>
                    <a:ext uri="{9D8B030D-6E8A-4147-A177-3AD203B41FA5}">
                      <a16:colId xmlns:a16="http://schemas.microsoft.com/office/drawing/2014/main" val="2349363294"/>
                    </a:ext>
                  </a:extLst>
                </a:gridCol>
                <a:gridCol w="687669">
                  <a:extLst>
                    <a:ext uri="{9D8B030D-6E8A-4147-A177-3AD203B41FA5}">
                      <a16:colId xmlns:a16="http://schemas.microsoft.com/office/drawing/2014/main" val="474013498"/>
                    </a:ext>
                  </a:extLst>
                </a:gridCol>
                <a:gridCol w="666617">
                  <a:extLst>
                    <a:ext uri="{9D8B030D-6E8A-4147-A177-3AD203B41FA5}">
                      <a16:colId xmlns:a16="http://schemas.microsoft.com/office/drawing/2014/main" val="1607936175"/>
                    </a:ext>
                  </a:extLst>
                </a:gridCol>
              </a:tblGrid>
              <a:tr h="404019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FNTR</a:t>
                      </a:r>
                      <a:endParaRPr lang="en-US" sz="14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CPRS</a:t>
                      </a:r>
                      <a:endParaRPr lang="en-US" sz="14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HP2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HP5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HP8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HP9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HP10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HP11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294095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Yield (</a:t>
                      </a:r>
                      <a:r>
                        <a:rPr lang="en-US" sz="1600" b="1" kern="14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lb</a:t>
                      </a: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/A)</a:t>
                      </a:r>
                      <a:r>
                        <a:rPr lang="en-US" sz="1600" b="1" kern="140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†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5,879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6,530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7,200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7,101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6,455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6,780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6,872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6,565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6,033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1373920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Protein Content (%)</a:t>
                      </a:r>
                      <a:r>
                        <a:rPr lang="en-US" sz="1600" b="1" kern="140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ƚ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11.4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193242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Milling Yield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603414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Amylose (%)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21.8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21.8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22.6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20.2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8947287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ASV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3.7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3.7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582389"/>
                  </a:ext>
                </a:extLst>
              </a:tr>
              <a:tr h="248989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Gel Temp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Int</a:t>
                      </a:r>
                      <a:endParaRPr lang="en-US" sz="16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363" marR="3436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517874"/>
                  </a:ext>
                </a:extLst>
              </a:tr>
            </a:tbl>
          </a:graphicData>
        </a:graphic>
      </p:graphicFrame>
      <p:sp>
        <p:nvSpPr>
          <p:cNvPr id="6" name="Control 1">
            <a:extLst>
              <a:ext uri="{FF2B5EF4-FFF2-40B4-BE49-F238E27FC236}">
                <a16:creationId xmlns:a16="http://schemas.microsoft.com/office/drawing/2014/main" id="{7AE0C6BC-D0ED-4F19-9616-C2351E1A6A9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2227263" y="28968700"/>
            <a:ext cx="17311687" cy="378777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4A012B-1287-459F-99C9-E9C89AAAFFFD}"/>
              </a:ext>
            </a:extLst>
          </p:cNvPr>
          <p:cNvSpPr/>
          <p:nvPr/>
        </p:nvSpPr>
        <p:spPr>
          <a:xfrm>
            <a:off x="891540" y="6312656"/>
            <a:ext cx="8512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sz="16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Averaged values of samples from multi-year replicated Preliminary Yield trials (PY 2017, 2018, 2019); </a:t>
            </a:r>
            <a:r>
              <a:rPr lang="en-US" sz="1600" kern="1400" baseline="30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ƚ</a:t>
            </a:r>
            <a:r>
              <a:rPr lang="en-US" sz="1600" kern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Based</a:t>
            </a:r>
            <a:r>
              <a:rPr lang="en-US" sz="16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on N-combustion method. </a:t>
            </a:r>
            <a:endParaRPr lang="en-US" sz="1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D46024-4D51-417B-8760-1A48EBFAC297}"/>
              </a:ext>
            </a:extLst>
          </p:cNvPr>
          <p:cNvSpPr/>
          <p:nvPr/>
        </p:nvSpPr>
        <p:spPr>
          <a:xfrm>
            <a:off x="819150" y="2097149"/>
            <a:ext cx="8420100" cy="1537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0425" marR="0" indent="-860425" algn="just">
              <a:spcBef>
                <a:spcPts val="0"/>
              </a:spcBef>
              <a:spcAft>
                <a:spcPts val="600"/>
              </a:spcAft>
            </a:pP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1. Yield, protein content, and grain characteristics among new high-protein rice line HP2 and 3 (</a:t>
            </a:r>
            <a:r>
              <a:rPr lang="en-US" sz="2000" kern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Cocodrie</a:t>
            </a: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derived), HP 5, 8, 9 (Catahoula derived) and HP10 and 11 (CL161 derived) together with </a:t>
            </a:r>
            <a:r>
              <a:rPr lang="en-US" sz="2000" kern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(FNTR), and Cypress (CPRS) check</a:t>
            </a:r>
            <a:r>
              <a:rPr lang="en-US" sz="2000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sz="20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8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8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4658C7-23BA-4E99-9436-7009F4DB6F69}"/>
              </a:ext>
            </a:extLst>
          </p:cNvPr>
          <p:cNvSpPr/>
          <p:nvPr/>
        </p:nvSpPr>
        <p:spPr>
          <a:xfrm>
            <a:off x="1924585" y="1255854"/>
            <a:ext cx="6984745" cy="480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On New High Protein Rice 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012784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F3C5B285E9B24EB2D85B3EA51D35C6" ma:contentTypeVersion="13" ma:contentTypeDescription="Create a new document." ma:contentTypeScope="" ma:versionID="ed62be1e1464ac67b95a0177abd05f82">
  <xsd:schema xmlns:xsd="http://www.w3.org/2001/XMLSchema" xmlns:xs="http://www.w3.org/2001/XMLSchema" xmlns:p="http://schemas.microsoft.com/office/2006/metadata/properties" xmlns:ns3="4a80f495-1e94-49ac-9e4b-698670934fbe" xmlns:ns4="f394cec5-672d-4371-953d-b301451282c6" targetNamespace="http://schemas.microsoft.com/office/2006/metadata/properties" ma:root="true" ma:fieldsID="7f939627c94670f257f6ade2d7b03d8d" ns3:_="" ns4:_="">
    <xsd:import namespace="4a80f495-1e94-49ac-9e4b-698670934fbe"/>
    <xsd:import namespace="f394cec5-672d-4371-953d-b301451282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80f495-1e94-49ac-9e4b-698670934f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4cec5-672d-4371-953d-b301451282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BB42A6-8B76-40F7-AF79-780E9DF5F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80f495-1e94-49ac-9e4b-698670934fbe"/>
    <ds:schemaRef ds:uri="f394cec5-672d-4371-953d-b301451282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C29B60-41FF-448D-BB0C-A512BAFAB97C}">
  <ds:schemaRefs>
    <ds:schemaRef ds:uri="http://purl.org/dc/terms/"/>
    <ds:schemaRef ds:uri="f394cec5-672d-4371-953d-b301451282c6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4a80f495-1e94-49ac-9e4b-698670934fbe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45B6A06-897F-4C3E-A1C7-4B767CFFA4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1320</Words>
  <Application>Microsoft Office PowerPoint</Application>
  <PresentationFormat>Custom</PresentationFormat>
  <Paragraphs>404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Calisto MT</vt:lpstr>
      <vt:lpstr>Times New Roman</vt:lpstr>
      <vt:lpstr>Wingdings 2</vt:lpstr>
      <vt:lpstr>Office Theme</vt:lpstr>
      <vt:lpstr>HIGH PROTEIN RICE:  Locally Grown in Louisiana and New Promising 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Frontiére’s Specific Cereal Chemistry &amp; Nutrition Content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Yield, Apparent Amylose Content, Pasting Properties, Cooking Quality, And Fatty Acid Profile of High Protein Rice</dc:title>
  <dc:creator>Utomo, Herry S.</dc:creator>
  <cp:lastModifiedBy>Roxanne Trahan</cp:lastModifiedBy>
  <cp:revision>23</cp:revision>
  <cp:lastPrinted>2020-06-24T16:56:19Z</cp:lastPrinted>
  <dcterms:created xsi:type="dcterms:W3CDTF">2020-02-17T22:00:46Z</dcterms:created>
  <dcterms:modified xsi:type="dcterms:W3CDTF">2020-06-25T20:22:25Z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0x0101003BF3C5B285E9B24EB2D85B3EA51D35C6</vt:lpwstr>
  </property>
</Properties>
</file>