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815" r:id="rId1"/>
  </p:sldMasterIdLst>
  <p:sldIdLst>
    <p:sldId id="256" r:id="rId2"/>
    <p:sldId id="257" r:id="rId3"/>
    <p:sldId id="259" r:id="rId4"/>
    <p:sldId id="258" r:id="rId5"/>
    <p:sldId id="273" r:id="rId6"/>
    <p:sldId id="272" r:id="rId7"/>
    <p:sldId id="274" r:id="rId8"/>
    <p:sldId id="266" r:id="rId9"/>
    <p:sldId id="267" r:id="rId10"/>
    <p:sldId id="268" r:id="rId1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Bampasidou, Maria" initials="BM" lastIdx="2" clrIdx="0">
    <p:extLst>
      <p:ext uri="{19B8F6BF-5375-455C-9EA6-DF929625EA0E}">
        <p15:presenceInfo xmlns:p15="http://schemas.microsoft.com/office/powerpoint/2012/main" userId="Bampasidou, Maria"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3792" autoAdjust="0"/>
  </p:normalViewPr>
  <p:slideViewPr>
    <p:cSldViewPr snapToGrid="0">
      <p:cViewPr varScale="1">
        <p:scale>
          <a:sx n="123" d="100"/>
          <a:sy n="123" d="100"/>
        </p:scale>
        <p:origin x="114" y="37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oleObject" Target="file:///C:\Users\whitn\Google%20Drive\Analysis_Script\Write_Up\crop_req_cert_h2a.xlsx" TargetMode="External"/><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oleObject" Target="file:///C:\Users\Maria%20Bampasidou\Google%20Drive\Maria_Bampasidou\Research\Analysis_Script\Write_Up\crop_req_cert_h2a.xlsx" TargetMode="External"/><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marL="0" marR="0" lvl="0" indent="0" algn="ctr" defTabSz="914400" rtl="0" eaLnBrk="1" fontAlgn="auto" latinLnBrk="0" hangingPunct="1">
              <a:lnSpc>
                <a:spcPct val="100000"/>
              </a:lnSpc>
              <a:spcBef>
                <a:spcPts val="0"/>
              </a:spcBef>
              <a:spcAft>
                <a:spcPts val="0"/>
              </a:spcAft>
              <a:buClrTx/>
              <a:buSzTx/>
              <a:buFontTx/>
              <a:buNone/>
              <a:tabLst/>
              <a:defRPr sz="1600" b="1" i="0" u="none" strike="noStrike" kern="1200" cap="all" spc="120" normalizeH="0" baseline="0">
                <a:solidFill>
                  <a:sysClr val="windowText" lastClr="000000">
                    <a:lumMod val="65000"/>
                    <a:lumOff val="35000"/>
                  </a:sysClr>
                </a:solidFill>
                <a:latin typeface="+mn-lt"/>
                <a:ea typeface="+mn-ea"/>
                <a:cs typeface="+mn-cs"/>
              </a:defRPr>
            </a:pPr>
            <a:r>
              <a:rPr lang="en-US" sz="1800" b="1" i="0" cap="all" baseline="0" dirty="0">
                <a:effectLst/>
              </a:rPr>
              <a:t>FIGURE 1: H-2A workers in Rice Production, FY2015-FY2019</a:t>
            </a:r>
            <a:endParaRPr lang="en-US" sz="1800" dirty="0">
              <a:effectLst/>
            </a:endParaRPr>
          </a:p>
          <a:p>
            <a:pPr marL="0" marR="0" lvl="0" indent="0" algn="ctr" defTabSz="914400" rtl="0" eaLnBrk="1" fontAlgn="auto" latinLnBrk="0" hangingPunct="1">
              <a:lnSpc>
                <a:spcPct val="100000"/>
              </a:lnSpc>
              <a:spcBef>
                <a:spcPts val="0"/>
              </a:spcBef>
              <a:spcAft>
                <a:spcPts val="0"/>
              </a:spcAft>
              <a:buClrTx/>
              <a:buSzTx/>
              <a:buFontTx/>
              <a:buNone/>
              <a:tabLst/>
              <a:defRPr>
                <a:solidFill>
                  <a:sysClr val="windowText" lastClr="000000">
                    <a:lumMod val="65000"/>
                    <a:lumOff val="35000"/>
                  </a:sysClr>
                </a:solidFill>
              </a:defRPr>
            </a:pPr>
            <a:endParaRPr lang="en-US" dirty="0"/>
          </a:p>
        </c:rich>
      </c:tx>
      <c:layout>
        <c:manualLayout>
          <c:xMode val="edge"/>
          <c:yMode val="edge"/>
          <c:x val="0.14903618995901993"/>
          <c:y val="7.1223434807581851E-2"/>
        </c:manualLayout>
      </c:layout>
      <c:overlay val="0"/>
      <c:spPr>
        <a:noFill/>
        <a:ln>
          <a:noFill/>
        </a:ln>
        <a:effectLst/>
      </c:spPr>
      <c:txPr>
        <a:bodyPr rot="0" spcFirstLastPara="1" vertOverflow="ellipsis" vert="horz" wrap="square" anchor="ctr" anchorCtr="1"/>
        <a:lstStyle/>
        <a:p>
          <a:pPr marL="0" marR="0" lvl="0" indent="0" algn="ctr" defTabSz="914400" rtl="0" eaLnBrk="1" fontAlgn="auto" latinLnBrk="0" hangingPunct="1">
            <a:lnSpc>
              <a:spcPct val="100000"/>
            </a:lnSpc>
            <a:spcBef>
              <a:spcPts val="0"/>
            </a:spcBef>
            <a:spcAft>
              <a:spcPts val="0"/>
            </a:spcAft>
            <a:buClrTx/>
            <a:buSzTx/>
            <a:buFontTx/>
            <a:buNone/>
            <a:tabLst/>
            <a:defRPr sz="1600" b="1" i="0" u="none" strike="noStrike" kern="1200" cap="all" spc="120" normalizeH="0" baseline="0">
              <a:solidFill>
                <a:sysClr val="windowText" lastClr="000000">
                  <a:lumMod val="65000"/>
                  <a:lumOff val="35000"/>
                </a:sysClr>
              </a:solidFill>
              <a:latin typeface="+mn-lt"/>
              <a:ea typeface="+mn-ea"/>
              <a:cs typeface="+mn-cs"/>
            </a:defRPr>
          </a:pPr>
          <a:endParaRPr lang="en-US"/>
        </a:p>
      </c:txPr>
    </c:title>
    <c:autoTitleDeleted val="0"/>
    <c:plotArea>
      <c:layout>
        <c:manualLayout>
          <c:layoutTarget val="inner"/>
          <c:xMode val="edge"/>
          <c:yMode val="edge"/>
          <c:x val="5.3978334009061872E-2"/>
          <c:y val="0.25638686944953798"/>
          <c:w val="0.9163017021246328"/>
          <c:h val="0.55898119584367023"/>
        </c:manualLayout>
      </c:layout>
      <c:barChart>
        <c:barDir val="col"/>
        <c:grouping val="clustered"/>
        <c:varyColors val="0"/>
        <c:ser>
          <c:idx val="0"/>
          <c:order val="0"/>
          <c:tx>
            <c:strRef>
              <c:f>Rice!$M$6</c:f>
              <c:strCache>
                <c:ptCount val="1"/>
                <c:pt idx="0">
                  <c:v>Requested </c:v>
                </c:pt>
              </c:strCache>
            </c:strRef>
          </c:tx>
          <c:spPr>
            <a:solidFill>
              <a:schemeClr val="accent4">
                <a:lumMod val="60000"/>
                <a:lumOff val="40000"/>
              </a:schemeClr>
            </a:solidFill>
            <a:ln>
              <a:solidFill>
                <a:schemeClr val="accent4">
                  <a:lumMod val="60000"/>
                  <a:lumOff val="40000"/>
                </a:schemeClr>
              </a:solidFill>
            </a:ln>
            <a:effectLst/>
          </c:spPr>
          <c:invertIfNegative val="0"/>
          <c:dLbls>
            <c:spPr>
              <a:noFill/>
              <a:ln>
                <a:noFill/>
              </a:ln>
              <a:effectLst/>
            </c:spPr>
            <c:txPr>
              <a:bodyPr rot="-5400000" spcFirstLastPara="1" vertOverflow="clip" horzOverflow="clip" vert="horz" wrap="square" lIns="38100" tIns="19050" rIns="38100" bIns="19050" anchor="ctr" anchorCtr="1">
                <a:spAutoFit/>
              </a:bodyPr>
              <a:lstStyle/>
              <a:p>
                <a:pPr>
                  <a:defRPr sz="1100" b="0" i="0" u="none" strike="noStrike" kern="1200" baseline="0">
                    <a:solidFill>
                      <a:schemeClr val="tx1">
                        <a:lumMod val="50000"/>
                        <a:lumOff val="50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numRef>
              <c:f>Rice!$M$7:$M$11</c:f>
              <c:numCache>
                <c:formatCode>General</c:formatCode>
                <c:ptCount val="5"/>
                <c:pt idx="0">
                  <c:v>2015</c:v>
                </c:pt>
                <c:pt idx="1">
                  <c:v>2016</c:v>
                </c:pt>
                <c:pt idx="2">
                  <c:v>2017</c:v>
                </c:pt>
                <c:pt idx="3">
                  <c:v>2018</c:v>
                </c:pt>
                <c:pt idx="4">
                  <c:v>2019</c:v>
                </c:pt>
              </c:numCache>
            </c:numRef>
          </c:cat>
          <c:val>
            <c:numRef>
              <c:f>Rice!$N$7:$N$11</c:f>
              <c:numCache>
                <c:formatCode>General</c:formatCode>
                <c:ptCount val="5"/>
                <c:pt idx="0">
                  <c:v>553</c:v>
                </c:pt>
                <c:pt idx="1">
                  <c:v>431</c:v>
                </c:pt>
                <c:pt idx="2">
                  <c:v>630</c:v>
                </c:pt>
                <c:pt idx="3">
                  <c:v>690</c:v>
                </c:pt>
                <c:pt idx="4">
                  <c:v>902</c:v>
                </c:pt>
              </c:numCache>
            </c:numRef>
          </c:val>
          <c:extLst>
            <c:ext xmlns:c16="http://schemas.microsoft.com/office/drawing/2014/chart" uri="{C3380CC4-5D6E-409C-BE32-E72D297353CC}">
              <c16:uniqueId val="{00000000-1F30-4460-8C0C-5D7524289FA6}"/>
            </c:ext>
          </c:extLst>
        </c:ser>
        <c:ser>
          <c:idx val="1"/>
          <c:order val="1"/>
          <c:tx>
            <c:strRef>
              <c:f>Rice!$O$6</c:f>
              <c:strCache>
                <c:ptCount val="1"/>
                <c:pt idx="0">
                  <c:v>Certified</c:v>
                </c:pt>
              </c:strCache>
            </c:strRef>
          </c:tx>
          <c:spPr>
            <a:solidFill>
              <a:srgbClr val="7030A0"/>
            </a:solidFill>
            <a:ln>
              <a:solidFill>
                <a:srgbClr val="7030A0"/>
              </a:solidFill>
            </a:ln>
            <a:effectLst/>
          </c:spPr>
          <c:invertIfNegative val="0"/>
          <c:dLbls>
            <c:spPr>
              <a:noFill/>
              <a:ln>
                <a:noFill/>
              </a:ln>
              <a:effectLst/>
            </c:spPr>
            <c:txPr>
              <a:bodyPr rot="-5400000" spcFirstLastPara="1" vertOverflow="clip" horzOverflow="clip" vert="horz" wrap="square" lIns="38100" tIns="19050" rIns="38100" bIns="19050" anchor="ctr" anchorCtr="1">
                <a:spAutoFit/>
              </a:bodyPr>
              <a:lstStyle/>
              <a:p>
                <a:pPr>
                  <a:defRPr sz="1100" b="0" i="0" u="none" strike="noStrike" kern="1200" baseline="0">
                    <a:solidFill>
                      <a:schemeClr val="tx1">
                        <a:lumMod val="50000"/>
                        <a:lumOff val="50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numRef>
              <c:f>Rice!$M$7:$M$11</c:f>
              <c:numCache>
                <c:formatCode>General</c:formatCode>
                <c:ptCount val="5"/>
                <c:pt idx="0">
                  <c:v>2015</c:v>
                </c:pt>
                <c:pt idx="1">
                  <c:v>2016</c:v>
                </c:pt>
                <c:pt idx="2">
                  <c:v>2017</c:v>
                </c:pt>
                <c:pt idx="3">
                  <c:v>2018</c:v>
                </c:pt>
                <c:pt idx="4">
                  <c:v>2019</c:v>
                </c:pt>
              </c:numCache>
            </c:numRef>
          </c:cat>
          <c:val>
            <c:numRef>
              <c:f>Rice!$P$7:$P$11</c:f>
              <c:numCache>
                <c:formatCode>General</c:formatCode>
                <c:ptCount val="5"/>
                <c:pt idx="0">
                  <c:v>552</c:v>
                </c:pt>
                <c:pt idx="1">
                  <c:v>428</c:v>
                </c:pt>
                <c:pt idx="2">
                  <c:v>609</c:v>
                </c:pt>
                <c:pt idx="3">
                  <c:v>685</c:v>
                </c:pt>
                <c:pt idx="4">
                  <c:v>896</c:v>
                </c:pt>
              </c:numCache>
            </c:numRef>
          </c:val>
          <c:extLst>
            <c:ext xmlns:c16="http://schemas.microsoft.com/office/drawing/2014/chart" uri="{C3380CC4-5D6E-409C-BE32-E72D297353CC}">
              <c16:uniqueId val="{00000001-1F30-4460-8C0C-5D7524289FA6}"/>
            </c:ext>
          </c:extLst>
        </c:ser>
        <c:dLbls>
          <c:dLblPos val="outEnd"/>
          <c:showLegendKey val="0"/>
          <c:showVal val="1"/>
          <c:showCatName val="0"/>
          <c:showSerName val="0"/>
          <c:showPercent val="0"/>
          <c:showBubbleSize val="0"/>
        </c:dLbls>
        <c:gapWidth val="444"/>
        <c:overlap val="-90"/>
        <c:axId val="488897184"/>
        <c:axId val="488898168"/>
      </c:barChart>
      <c:catAx>
        <c:axId val="488897184"/>
        <c:scaling>
          <c:orientation val="minMax"/>
        </c:scaling>
        <c:delete val="0"/>
        <c:axPos val="b"/>
        <c:majorGridlines>
          <c:spPr>
            <a:ln w="9525" cap="flat" cmpd="sng" algn="ctr">
              <a:solidFill>
                <a:schemeClr val="tx1">
                  <a:lumMod val="15000"/>
                  <a:lumOff val="85000"/>
                </a:schemeClr>
              </a:solidFill>
              <a:round/>
            </a:ln>
            <a:effectLst/>
          </c:spPr>
        </c:majorGridlines>
        <c:title>
          <c:tx>
            <c:rich>
              <a:bodyPr rot="0" spcFirstLastPara="1" vertOverflow="ellipsis" vert="horz" wrap="square" anchor="ctr" anchorCtr="1"/>
              <a:lstStyle/>
              <a:p>
                <a:pPr>
                  <a:defRPr sz="1100" b="0" i="0" u="none" strike="noStrike" kern="1200" cap="all" baseline="0">
                    <a:solidFill>
                      <a:schemeClr val="tx1">
                        <a:lumMod val="65000"/>
                        <a:lumOff val="35000"/>
                      </a:schemeClr>
                    </a:solidFill>
                    <a:latin typeface="+mn-lt"/>
                    <a:ea typeface="+mn-ea"/>
                    <a:cs typeface="+mn-cs"/>
                  </a:defRPr>
                </a:pPr>
                <a:r>
                  <a:rPr lang="en-US" sz="1100"/>
                  <a:t>year</a:t>
                </a:r>
              </a:p>
            </c:rich>
          </c:tx>
          <c:overlay val="0"/>
          <c:spPr>
            <a:noFill/>
            <a:ln>
              <a:noFill/>
            </a:ln>
            <a:effectLst/>
          </c:spPr>
          <c:txPr>
            <a:bodyPr rot="0" spcFirstLastPara="1" vertOverflow="ellipsis" vert="horz" wrap="square" anchor="ctr" anchorCtr="1"/>
            <a:lstStyle/>
            <a:p>
              <a:pPr>
                <a:defRPr sz="1100" b="0" i="0" u="none" strike="noStrike" kern="1200" cap="all" baseline="0">
                  <a:solidFill>
                    <a:schemeClr val="tx1">
                      <a:lumMod val="65000"/>
                      <a:lumOff val="35000"/>
                    </a:schemeClr>
                  </a:solidFill>
                  <a:latin typeface="+mn-lt"/>
                  <a:ea typeface="+mn-ea"/>
                  <a:cs typeface="+mn-cs"/>
                </a:defRPr>
              </a:pPr>
              <a:endParaRPr lang="en-US"/>
            </a:p>
          </c:txPr>
        </c:title>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00" b="0" i="0" u="none" strike="noStrike" kern="1200" cap="all" spc="120" normalizeH="0" baseline="0">
                <a:solidFill>
                  <a:schemeClr val="tx1">
                    <a:lumMod val="65000"/>
                    <a:lumOff val="35000"/>
                  </a:schemeClr>
                </a:solidFill>
                <a:latin typeface="+mn-lt"/>
                <a:ea typeface="+mn-ea"/>
                <a:cs typeface="+mn-cs"/>
              </a:defRPr>
            </a:pPr>
            <a:endParaRPr lang="en-US"/>
          </a:p>
        </c:txPr>
        <c:crossAx val="488898168"/>
        <c:crosses val="autoZero"/>
        <c:auto val="1"/>
        <c:lblAlgn val="ctr"/>
        <c:lblOffset val="100"/>
        <c:noMultiLvlLbl val="0"/>
      </c:catAx>
      <c:valAx>
        <c:axId val="488898168"/>
        <c:scaling>
          <c:orientation val="minMax"/>
        </c:scaling>
        <c:delete val="1"/>
        <c:axPos val="l"/>
        <c:title>
          <c:tx>
            <c:rich>
              <a:bodyPr rot="-5400000" spcFirstLastPara="1" vertOverflow="ellipsis" vert="horz" wrap="square" anchor="ctr" anchorCtr="1"/>
              <a:lstStyle/>
              <a:p>
                <a:pPr>
                  <a:defRPr sz="1100" b="0" i="0" u="none" strike="noStrike" kern="1200" cap="all" baseline="0">
                    <a:solidFill>
                      <a:schemeClr val="tx1">
                        <a:lumMod val="65000"/>
                        <a:lumOff val="35000"/>
                      </a:schemeClr>
                    </a:solidFill>
                    <a:latin typeface="+mn-lt"/>
                    <a:ea typeface="+mn-ea"/>
                    <a:cs typeface="+mn-cs"/>
                  </a:defRPr>
                </a:pPr>
                <a:r>
                  <a:rPr lang="en-US" sz="1100"/>
                  <a:t>number of workers</a:t>
                </a:r>
              </a:p>
            </c:rich>
          </c:tx>
          <c:layout>
            <c:manualLayout>
              <c:xMode val="edge"/>
              <c:yMode val="edge"/>
              <c:x val="1.2082206538518653E-2"/>
              <c:y val="0.39686794176575141"/>
            </c:manualLayout>
          </c:layout>
          <c:overlay val="0"/>
          <c:spPr>
            <a:noFill/>
            <a:ln>
              <a:noFill/>
            </a:ln>
            <a:effectLst/>
          </c:spPr>
          <c:txPr>
            <a:bodyPr rot="-5400000" spcFirstLastPara="1" vertOverflow="ellipsis" vert="horz" wrap="square" anchor="ctr" anchorCtr="1"/>
            <a:lstStyle/>
            <a:p>
              <a:pPr>
                <a:defRPr sz="1100" b="0" i="0" u="none" strike="noStrike" kern="1200" cap="all" baseline="0">
                  <a:solidFill>
                    <a:schemeClr val="tx1">
                      <a:lumMod val="65000"/>
                      <a:lumOff val="35000"/>
                    </a:schemeClr>
                  </a:solidFill>
                  <a:latin typeface="+mn-lt"/>
                  <a:ea typeface="+mn-ea"/>
                  <a:cs typeface="+mn-cs"/>
                </a:defRPr>
              </a:pPr>
              <a:endParaRPr lang="en-US"/>
            </a:p>
          </c:txPr>
        </c:title>
        <c:numFmt formatCode="General" sourceLinked="1"/>
        <c:majorTickMark val="none"/>
        <c:minorTickMark val="none"/>
        <c:tickLblPos val="nextTo"/>
        <c:crossAx val="488897184"/>
        <c:crosses val="autoZero"/>
        <c:crossBetween val="between"/>
      </c:valAx>
      <c:spPr>
        <a:noFill/>
        <a:ln>
          <a:noFill/>
        </a:ln>
        <a:effectLst/>
      </c:spPr>
    </c:plotArea>
    <c:legend>
      <c:legendPos val="b"/>
      <c:layout>
        <c:manualLayout>
          <c:xMode val="edge"/>
          <c:yMode val="edge"/>
          <c:x val="0.37012625454338532"/>
          <c:y val="0.92955265523316433"/>
          <c:w val="0.26336086038025736"/>
          <c:h val="7.0447334430811567E-2"/>
        </c:manualLayout>
      </c:layout>
      <c:overlay val="0"/>
      <c:spPr>
        <a:noFill/>
        <a:ln>
          <a:noFill/>
        </a:ln>
        <a:effectLst/>
      </c:spPr>
      <c:txPr>
        <a:bodyPr rot="0" spcFirstLastPara="1" vertOverflow="ellipsis" vert="horz" wrap="square" anchor="ctr" anchorCtr="1"/>
        <a:lstStyle/>
        <a:p>
          <a:pPr>
            <a:defRPr sz="1100"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00" b="1" i="0" u="none" strike="noStrike" kern="1200" cap="all" spc="120" normalizeH="0" baseline="0">
                <a:solidFill>
                  <a:schemeClr val="tx1">
                    <a:lumMod val="65000"/>
                    <a:lumOff val="35000"/>
                  </a:schemeClr>
                </a:solidFill>
                <a:latin typeface="+mn-lt"/>
                <a:ea typeface="+mn-ea"/>
                <a:cs typeface="+mn-cs"/>
              </a:defRPr>
            </a:pPr>
            <a:r>
              <a:rPr lang="en-US" sz="1800" dirty="0"/>
              <a:t>FIGURE 2: H-2A workers in Crawfish</a:t>
            </a:r>
            <a:r>
              <a:rPr lang="en-US" sz="1800" baseline="0" dirty="0"/>
              <a:t> Production, FY2015-FY2019</a:t>
            </a:r>
            <a:endParaRPr lang="en-US" sz="1800" dirty="0"/>
          </a:p>
        </c:rich>
      </c:tx>
      <c:layout>
        <c:manualLayout>
          <c:xMode val="edge"/>
          <c:yMode val="edge"/>
          <c:x val="0.15298069312096785"/>
          <c:y val="9.6496266513497991E-2"/>
        </c:manualLayout>
      </c:layout>
      <c:overlay val="0"/>
      <c:spPr>
        <a:noFill/>
        <a:ln>
          <a:noFill/>
        </a:ln>
        <a:effectLst/>
      </c:spPr>
      <c:txPr>
        <a:bodyPr rot="0" spcFirstLastPara="1" vertOverflow="ellipsis" vert="horz" wrap="square" anchor="ctr" anchorCtr="1"/>
        <a:lstStyle/>
        <a:p>
          <a:pPr>
            <a:defRPr sz="1800" b="1" i="0" u="none" strike="noStrike" kern="1200" cap="all" spc="120" normalizeH="0" baseline="0">
              <a:solidFill>
                <a:schemeClr val="tx1">
                  <a:lumMod val="65000"/>
                  <a:lumOff val="35000"/>
                </a:schemeClr>
              </a:solidFill>
              <a:latin typeface="+mn-lt"/>
              <a:ea typeface="+mn-ea"/>
              <a:cs typeface="+mn-cs"/>
            </a:defRPr>
          </a:pPr>
          <a:endParaRPr lang="en-US"/>
        </a:p>
      </c:txPr>
    </c:title>
    <c:autoTitleDeleted val="0"/>
    <c:plotArea>
      <c:layout>
        <c:manualLayout>
          <c:layoutTarget val="inner"/>
          <c:xMode val="edge"/>
          <c:yMode val="edge"/>
          <c:x val="6.4201077199281864E-2"/>
          <c:y val="0.36672188198697386"/>
          <c:w val="0.90946738479952127"/>
          <c:h val="0.48498726548070381"/>
        </c:manualLayout>
      </c:layout>
      <c:barChart>
        <c:barDir val="col"/>
        <c:grouping val="clustered"/>
        <c:varyColors val="0"/>
        <c:ser>
          <c:idx val="0"/>
          <c:order val="0"/>
          <c:tx>
            <c:strRef>
              <c:f>Crawfish!$M$5</c:f>
              <c:strCache>
                <c:ptCount val="1"/>
                <c:pt idx="0">
                  <c:v>Requested</c:v>
                </c:pt>
              </c:strCache>
            </c:strRef>
          </c:tx>
          <c:spPr>
            <a:solidFill>
              <a:srgbClr val="7030A0"/>
            </a:solidFill>
            <a:ln>
              <a:solidFill>
                <a:srgbClr val="7030A0"/>
              </a:solidFill>
            </a:ln>
            <a:effectLst/>
          </c:spPr>
          <c:invertIfNegative val="0"/>
          <c:dLbls>
            <c:spPr>
              <a:noFill/>
              <a:ln>
                <a:noFill/>
              </a:ln>
              <a:effectLst/>
            </c:spPr>
            <c:txPr>
              <a:bodyPr rot="-5400000" spcFirstLastPara="1" vertOverflow="clip" horzOverflow="clip" vert="horz" wrap="square" lIns="38100" tIns="19050" rIns="38100" bIns="19050" anchor="ctr" anchorCtr="1">
                <a:spAutoFit/>
              </a:bodyPr>
              <a:lstStyle/>
              <a:p>
                <a:pPr>
                  <a:defRPr sz="1100" b="0" i="0" u="none" strike="noStrike" kern="1200" baseline="0">
                    <a:solidFill>
                      <a:schemeClr val="tx1">
                        <a:lumMod val="50000"/>
                        <a:lumOff val="50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numRef>
              <c:f>Crawfish!$L$6:$L$10</c:f>
              <c:numCache>
                <c:formatCode>General</c:formatCode>
                <c:ptCount val="5"/>
                <c:pt idx="0">
                  <c:v>2015</c:v>
                </c:pt>
                <c:pt idx="1">
                  <c:v>2016</c:v>
                </c:pt>
                <c:pt idx="2">
                  <c:v>2017</c:v>
                </c:pt>
                <c:pt idx="3">
                  <c:v>2018</c:v>
                </c:pt>
                <c:pt idx="4">
                  <c:v>2019</c:v>
                </c:pt>
              </c:numCache>
            </c:numRef>
          </c:cat>
          <c:val>
            <c:numRef>
              <c:f>Crawfish!$M$6:$M$10</c:f>
              <c:numCache>
                <c:formatCode>General</c:formatCode>
                <c:ptCount val="5"/>
                <c:pt idx="0">
                  <c:v>941</c:v>
                </c:pt>
                <c:pt idx="1">
                  <c:v>1488</c:v>
                </c:pt>
                <c:pt idx="2">
                  <c:v>1336</c:v>
                </c:pt>
                <c:pt idx="3">
                  <c:v>1518</c:v>
                </c:pt>
                <c:pt idx="4">
                  <c:v>1403</c:v>
                </c:pt>
              </c:numCache>
            </c:numRef>
          </c:val>
          <c:extLst>
            <c:ext xmlns:c16="http://schemas.microsoft.com/office/drawing/2014/chart" uri="{C3380CC4-5D6E-409C-BE32-E72D297353CC}">
              <c16:uniqueId val="{00000000-18A5-44AF-AA25-718825CB87DE}"/>
            </c:ext>
          </c:extLst>
        </c:ser>
        <c:ser>
          <c:idx val="1"/>
          <c:order val="1"/>
          <c:tx>
            <c:strRef>
              <c:f>Crawfish!$N$5</c:f>
              <c:strCache>
                <c:ptCount val="1"/>
                <c:pt idx="0">
                  <c:v>Certified</c:v>
                </c:pt>
              </c:strCache>
            </c:strRef>
          </c:tx>
          <c:spPr>
            <a:solidFill>
              <a:schemeClr val="accent4">
                <a:lumMod val="60000"/>
                <a:lumOff val="40000"/>
              </a:schemeClr>
            </a:solidFill>
            <a:ln>
              <a:solidFill>
                <a:schemeClr val="accent4">
                  <a:lumMod val="60000"/>
                  <a:lumOff val="40000"/>
                </a:schemeClr>
              </a:solidFill>
            </a:ln>
            <a:effectLst/>
          </c:spPr>
          <c:invertIfNegative val="0"/>
          <c:dLbls>
            <c:spPr>
              <a:noFill/>
              <a:ln>
                <a:noFill/>
              </a:ln>
              <a:effectLst/>
            </c:spPr>
            <c:txPr>
              <a:bodyPr rot="-5400000" spcFirstLastPara="1" vertOverflow="clip" horzOverflow="clip" vert="horz" wrap="square" lIns="38100" tIns="19050" rIns="38100" bIns="19050" anchor="ctr" anchorCtr="1">
                <a:spAutoFit/>
              </a:bodyPr>
              <a:lstStyle/>
              <a:p>
                <a:pPr>
                  <a:defRPr sz="1100" b="0" i="0" u="none" strike="noStrike" kern="1200" baseline="0">
                    <a:solidFill>
                      <a:schemeClr val="tx1">
                        <a:lumMod val="50000"/>
                        <a:lumOff val="50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numRef>
              <c:f>Crawfish!$L$6:$L$10</c:f>
              <c:numCache>
                <c:formatCode>General</c:formatCode>
                <c:ptCount val="5"/>
                <c:pt idx="0">
                  <c:v>2015</c:v>
                </c:pt>
                <c:pt idx="1">
                  <c:v>2016</c:v>
                </c:pt>
                <c:pt idx="2">
                  <c:v>2017</c:v>
                </c:pt>
                <c:pt idx="3">
                  <c:v>2018</c:v>
                </c:pt>
                <c:pt idx="4">
                  <c:v>2019</c:v>
                </c:pt>
              </c:numCache>
            </c:numRef>
          </c:cat>
          <c:val>
            <c:numRef>
              <c:f>Crawfish!$N$6:$N$10</c:f>
              <c:numCache>
                <c:formatCode>General</c:formatCode>
                <c:ptCount val="5"/>
                <c:pt idx="0">
                  <c:v>940</c:v>
                </c:pt>
                <c:pt idx="1">
                  <c:v>1436</c:v>
                </c:pt>
                <c:pt idx="2">
                  <c:v>1332</c:v>
                </c:pt>
                <c:pt idx="3">
                  <c:v>1514</c:v>
                </c:pt>
                <c:pt idx="4">
                  <c:v>1357</c:v>
                </c:pt>
              </c:numCache>
            </c:numRef>
          </c:val>
          <c:extLst>
            <c:ext xmlns:c16="http://schemas.microsoft.com/office/drawing/2014/chart" uri="{C3380CC4-5D6E-409C-BE32-E72D297353CC}">
              <c16:uniqueId val="{00000001-18A5-44AF-AA25-718825CB87DE}"/>
            </c:ext>
          </c:extLst>
        </c:ser>
        <c:dLbls>
          <c:dLblPos val="outEnd"/>
          <c:showLegendKey val="0"/>
          <c:showVal val="1"/>
          <c:showCatName val="0"/>
          <c:showSerName val="0"/>
          <c:showPercent val="0"/>
          <c:showBubbleSize val="0"/>
        </c:dLbls>
        <c:gapWidth val="444"/>
        <c:overlap val="-90"/>
        <c:axId val="861165007"/>
        <c:axId val="860968079"/>
      </c:barChart>
      <c:catAx>
        <c:axId val="861165007"/>
        <c:scaling>
          <c:orientation val="minMax"/>
        </c:scaling>
        <c:delete val="0"/>
        <c:axPos val="b"/>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00" b="0" i="0" u="none" strike="noStrike" kern="1200" cap="all" spc="120" normalizeH="0" baseline="0">
                <a:solidFill>
                  <a:schemeClr val="tx1">
                    <a:lumMod val="65000"/>
                    <a:lumOff val="35000"/>
                  </a:schemeClr>
                </a:solidFill>
                <a:latin typeface="+mn-lt"/>
                <a:ea typeface="+mn-ea"/>
                <a:cs typeface="+mn-cs"/>
              </a:defRPr>
            </a:pPr>
            <a:endParaRPr lang="en-US"/>
          </a:p>
        </c:txPr>
        <c:crossAx val="860968079"/>
        <c:crosses val="autoZero"/>
        <c:auto val="1"/>
        <c:lblAlgn val="ctr"/>
        <c:lblOffset val="100"/>
        <c:noMultiLvlLbl val="0"/>
      </c:catAx>
      <c:valAx>
        <c:axId val="860968079"/>
        <c:scaling>
          <c:orientation val="minMax"/>
        </c:scaling>
        <c:delete val="1"/>
        <c:axPos val="l"/>
        <c:title>
          <c:tx>
            <c:rich>
              <a:bodyPr rot="-5400000" spcFirstLastPara="1" vertOverflow="ellipsis" vert="horz" wrap="square" anchor="ctr" anchorCtr="1"/>
              <a:lstStyle/>
              <a:p>
                <a:pPr>
                  <a:defRPr sz="1200" b="0" i="0" u="none" strike="noStrike" kern="1200" cap="all" baseline="0">
                    <a:solidFill>
                      <a:schemeClr val="tx1">
                        <a:lumMod val="65000"/>
                        <a:lumOff val="35000"/>
                      </a:schemeClr>
                    </a:solidFill>
                    <a:latin typeface="+mn-lt"/>
                    <a:ea typeface="+mn-ea"/>
                    <a:cs typeface="+mn-cs"/>
                  </a:defRPr>
                </a:pPr>
                <a:r>
                  <a:rPr lang="en-US" sz="1200"/>
                  <a:t>Number</a:t>
                </a:r>
                <a:r>
                  <a:rPr lang="en-US" sz="1200" baseline="0"/>
                  <a:t> of workers</a:t>
                </a:r>
                <a:endParaRPr lang="en-US" sz="1200"/>
              </a:p>
            </c:rich>
          </c:tx>
          <c:overlay val="0"/>
          <c:spPr>
            <a:noFill/>
            <a:ln>
              <a:noFill/>
            </a:ln>
            <a:effectLst/>
          </c:spPr>
          <c:txPr>
            <a:bodyPr rot="-5400000" spcFirstLastPara="1" vertOverflow="ellipsis" vert="horz" wrap="square" anchor="ctr" anchorCtr="1"/>
            <a:lstStyle/>
            <a:p>
              <a:pPr>
                <a:defRPr sz="1200" b="0" i="0" u="none" strike="noStrike" kern="1200" cap="all" baseline="0">
                  <a:solidFill>
                    <a:schemeClr val="tx1">
                      <a:lumMod val="65000"/>
                      <a:lumOff val="35000"/>
                    </a:schemeClr>
                  </a:solidFill>
                  <a:latin typeface="+mn-lt"/>
                  <a:ea typeface="+mn-ea"/>
                  <a:cs typeface="+mn-cs"/>
                </a:defRPr>
              </a:pPr>
              <a:endParaRPr lang="en-US"/>
            </a:p>
          </c:txPr>
        </c:title>
        <c:numFmt formatCode="General" sourceLinked="1"/>
        <c:majorTickMark val="none"/>
        <c:minorTickMark val="none"/>
        <c:tickLblPos val="nextTo"/>
        <c:crossAx val="861165007"/>
        <c:crosses val="autoZero"/>
        <c:crossBetween val="between"/>
      </c:valAx>
      <c:spPr>
        <a:noFill/>
        <a:ln>
          <a:noFill/>
        </a:ln>
        <a:effectLst/>
      </c:spPr>
    </c:plotArea>
    <c:legend>
      <c:legendPos val="b"/>
      <c:layout>
        <c:manualLayout>
          <c:xMode val="edge"/>
          <c:yMode val="edge"/>
          <c:x val="0.34891281121216744"/>
          <c:y val="0.89483620103042671"/>
          <c:w val="0.30217419800860124"/>
          <c:h val="9.528725575969671E-2"/>
        </c:manualLayout>
      </c:layout>
      <c:overlay val="0"/>
      <c:spPr>
        <a:noFill/>
        <a:ln>
          <a:noFill/>
        </a:ln>
        <a:effectLst/>
      </c:spPr>
      <c:txPr>
        <a:bodyPr rot="0" spcFirstLastPara="1" vertOverflow="ellipsis" vert="horz" wrap="square" anchor="ctr" anchorCtr="1"/>
        <a:lstStyle/>
        <a:p>
          <a:pPr>
            <a:defRPr sz="1100" b="0" i="0" u="none" strike="noStrike" kern="1200" baseline="0">
              <a:solidFill>
                <a:schemeClr val="tx1">
                  <a:lumMod val="65000"/>
                  <a:lumOff val="35000"/>
                </a:schemeClr>
              </a:solidFill>
              <a:latin typeface="+mn-lt"/>
              <a:ea typeface="+mn-ea"/>
              <a:cs typeface="+mn-cs"/>
            </a:defRPr>
          </a:pPr>
          <a:endParaRPr lang="en-US"/>
        </a:p>
      </c:txPr>
    </c:legend>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2">
  <cs:axisTitle>
    <cs:lnRef idx="0"/>
    <cs:fillRef idx="0"/>
    <cs:effectRef idx="0"/>
    <cs:fontRef idx="minor">
      <a:schemeClr val="tx1">
        <a:lumMod val="65000"/>
        <a:lumOff val="35000"/>
      </a:schemeClr>
    </cs:fontRef>
    <cs:defRPr sz="900" kern="1200" cap="all"/>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800" kern="1200" cap="all" spc="120" normalizeH="0" baseline="0"/>
  </cs:categoryAxis>
  <cs:chartArea mods="allowNoFillOverride allowNoLineOverride">
    <cs:lnRef idx="0"/>
    <cs:fillRef idx="0"/>
    <cs:effectRef idx="0"/>
    <cs:fontRef idx="minor">
      <a:schemeClr val="dk1"/>
    </cs:fontRef>
    <cs:spPr>
      <a:solidFill>
        <a:schemeClr val="lt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50000"/>
        <a:lumOff val="50000"/>
      </a:schemeClr>
    </cs:fontRef>
    <cs:defRPr sz="800" b="0" i="0" u="none" strike="noStrike" kern="1200" baseline="0"/>
    <cs:bodyPr rot="-5400000" spcFirstLastPara="1" vertOverflow="clip" horzOverflow="clip" vert="horz" wrap="square" lIns="38100" tIns="19050" rIns="38100" bIns="19050" anchor="ctr" anchorCtr="1">
      <a:spAutoFit/>
    </cs:bodyPr>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phClr"/>
      </a:solidFill>
      <a:ln w="9525">
        <a:solidFill>
          <a:schemeClr val="phClr"/>
        </a:solidFill>
        <a:round/>
      </a:ln>
    </cs:spPr>
  </cs:dataPointMarker>
  <cs:dataPointMarkerLayout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900" kern="1200"/>
  </cs:dataTable>
  <cs:downBar>
    <cs:lnRef idx="0"/>
    <cs:fillRef idx="0"/>
    <cs:effectRef idx="0"/>
    <cs:fontRef idx="minor">
      <a:schemeClr val="dk1"/>
    </cs:fontRef>
    <cs:spPr>
      <a:solidFill>
        <a:schemeClr val="dk1">
          <a:lumMod val="75000"/>
          <a:lumOff val="25000"/>
        </a:schemeClr>
      </a:solidFill>
      <a:ln w="9525">
        <a:solidFill>
          <a:schemeClr val="tx1">
            <a:lumMod val="15000"/>
            <a:lumOff val="85000"/>
          </a:schemeClr>
        </a:solidFill>
      </a:ln>
    </cs:spPr>
  </cs:downBar>
  <cs:dropLine>
    <cs:lnRef idx="0"/>
    <cs:fillRef idx="0"/>
    <cs:effectRef idx="0"/>
    <cs:fontRef idx="minor">
      <a:schemeClr val="dk1"/>
    </cs:fontRef>
    <cs:spPr>
      <a:ln w="9525">
        <a:solidFill>
          <a:schemeClr val="tx1">
            <a:lumMod val="35000"/>
            <a:lumOff val="65000"/>
          </a:schemeClr>
        </a:solidFill>
      </a:ln>
    </cs:spPr>
  </cs:dropLine>
  <cs:errorBar>
    <cs:lnRef idx="0"/>
    <cs:fillRef idx="0"/>
    <cs:effectRef idx="0"/>
    <cs:fontRef idx="minor">
      <a:schemeClr val="dk1"/>
    </cs:fontRef>
    <cs:spPr>
      <a:ln w="9525">
        <a:solidFill>
          <a:schemeClr val="tx1">
            <a:lumMod val="65000"/>
            <a:lumOff val="35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tx1">
            <a:lumMod val="15000"/>
            <a:lumOff val="85000"/>
          </a:schemeClr>
        </a:solidFill>
        <a:round/>
      </a:ln>
    </cs:spPr>
  </cs:gridlineMajor>
  <cs:gridlineMinor>
    <cs:lnRef idx="0"/>
    <cs:fillRef idx="0"/>
    <cs:effectRef idx="0"/>
    <cs:fontRef idx="minor">
      <a:schemeClr val="dk1"/>
    </cs:fontRef>
    <cs:spPr>
      <a:ln>
        <a:solidFill>
          <a:schemeClr val="tx1">
            <a:lumMod val="5000"/>
            <a:lumOff val="95000"/>
          </a:schemeClr>
        </a:solidFill>
      </a:ln>
    </cs:spPr>
  </cs:gridlineMinor>
  <cs:hiLoLine>
    <cs:lnRef idx="0"/>
    <cs:fillRef idx="0"/>
    <cs:effectRef idx="0"/>
    <cs:fontRef idx="minor">
      <a:schemeClr val="dk1"/>
    </cs:fontRef>
    <cs:spPr>
      <a:ln w="9525">
        <a:solidFill>
          <a:schemeClr val="tx1">
            <a:lumMod val="50000"/>
            <a:lumOff val="50000"/>
          </a:schemeClr>
        </a:solidFill>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cap="all" spc="120" normalizeH="0" baseline="0"/>
  </cs:title>
  <cs:trendline>
    <cs:lnRef idx="0">
      <cs:styleClr val="auto"/>
    </cs:lnRef>
    <cs:fillRef idx="0"/>
    <cs:effectRef idx="0"/>
    <cs:fontRef idx="minor">
      <a:schemeClr val="dk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800" kern="1200"/>
  </cs:trendlineLabel>
  <cs:upBar>
    <cs:lnRef idx="0"/>
    <cs:fillRef idx="0"/>
    <cs:effectRef idx="0"/>
    <cs:fontRef idx="minor">
      <a:schemeClr val="dk1"/>
    </cs:fontRef>
    <cs:spPr>
      <a:solidFill>
        <a:schemeClr val="lt1"/>
      </a:solidFill>
      <a:ln w="9525">
        <a:solidFill>
          <a:schemeClr val="tx1">
            <a:lumMod val="65000"/>
            <a:lumOff val="35000"/>
          </a:schemeClr>
        </a:solidFill>
      </a:ln>
    </cs:spPr>
  </cs:upBar>
  <cs:valueAxis>
    <cs:lnRef idx="0"/>
    <cs:fillRef idx="0"/>
    <cs:effectRef idx="0"/>
    <cs:fontRef idx="minor">
      <a:schemeClr val="tx1">
        <a:lumMod val="65000"/>
        <a:lumOff val="35000"/>
      </a:schemeClr>
    </cs:fontRef>
    <cs:spPr>
      <a:ln w="9525" cap="flat" cmpd="sng" algn="ctr">
        <a:solidFill>
          <a:schemeClr val="dk1">
            <a:lumMod val="15000"/>
            <a:lumOff val="85000"/>
          </a:schemeClr>
        </a:solidFill>
        <a:round/>
      </a:ln>
    </cs:spPr>
    <cs:defRPr sz="900" kern="1200"/>
  </cs:valueAxis>
  <cs:wall>
    <cs:lnRef idx="0"/>
    <cs:fillRef idx="0"/>
    <cs:effectRef idx="0"/>
    <cs:fontRef idx="minor">
      <a:schemeClr val="dk1"/>
    </cs:fontRef>
  </cs:wall>
</cs:chartStyle>
</file>

<file path=ppt/charts/style2.xml><?xml version="1.0" encoding="utf-8"?>
<cs:chartStyle xmlns:cs="http://schemas.microsoft.com/office/drawing/2012/chartStyle" xmlns:a="http://schemas.openxmlformats.org/drawingml/2006/main" id="202">
  <cs:axisTitle>
    <cs:lnRef idx="0"/>
    <cs:fillRef idx="0"/>
    <cs:effectRef idx="0"/>
    <cs:fontRef idx="minor">
      <a:schemeClr val="tx1">
        <a:lumMod val="65000"/>
        <a:lumOff val="35000"/>
      </a:schemeClr>
    </cs:fontRef>
    <cs:defRPr sz="900" kern="1200" cap="all"/>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800" kern="1200" cap="all" spc="120" normalizeH="0" baseline="0"/>
  </cs:categoryAxis>
  <cs:chartArea mods="allowNoFillOverride allowNoLineOverride">
    <cs:lnRef idx="0"/>
    <cs:fillRef idx="0"/>
    <cs:effectRef idx="0"/>
    <cs:fontRef idx="minor">
      <a:schemeClr val="dk1"/>
    </cs:fontRef>
    <cs:spPr>
      <a:solidFill>
        <a:schemeClr val="lt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50000"/>
        <a:lumOff val="50000"/>
      </a:schemeClr>
    </cs:fontRef>
    <cs:defRPr sz="800" b="0" i="0" u="none" strike="noStrike" kern="1200" baseline="0"/>
    <cs:bodyPr rot="-5400000" spcFirstLastPara="1" vertOverflow="clip" horzOverflow="clip" vert="horz" wrap="square" lIns="38100" tIns="19050" rIns="38100" bIns="19050" anchor="ctr" anchorCtr="1">
      <a:spAutoFit/>
    </cs:bodyPr>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phClr"/>
      </a:solidFill>
      <a:ln w="9525">
        <a:solidFill>
          <a:schemeClr val="phClr"/>
        </a:solidFill>
        <a:round/>
      </a:ln>
    </cs:spPr>
  </cs:dataPointMarker>
  <cs:dataPointMarkerLayout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900" kern="1200"/>
  </cs:dataTable>
  <cs:downBar>
    <cs:lnRef idx="0"/>
    <cs:fillRef idx="0"/>
    <cs:effectRef idx="0"/>
    <cs:fontRef idx="minor">
      <a:schemeClr val="dk1"/>
    </cs:fontRef>
    <cs:spPr>
      <a:solidFill>
        <a:schemeClr val="dk1">
          <a:lumMod val="75000"/>
          <a:lumOff val="25000"/>
        </a:schemeClr>
      </a:solidFill>
      <a:ln w="9525">
        <a:solidFill>
          <a:schemeClr val="tx1">
            <a:lumMod val="15000"/>
            <a:lumOff val="85000"/>
          </a:schemeClr>
        </a:solidFill>
      </a:ln>
    </cs:spPr>
  </cs:downBar>
  <cs:dropLine>
    <cs:lnRef idx="0"/>
    <cs:fillRef idx="0"/>
    <cs:effectRef idx="0"/>
    <cs:fontRef idx="minor">
      <a:schemeClr val="dk1"/>
    </cs:fontRef>
    <cs:spPr>
      <a:ln w="9525">
        <a:solidFill>
          <a:schemeClr val="tx1">
            <a:lumMod val="35000"/>
            <a:lumOff val="65000"/>
          </a:schemeClr>
        </a:solidFill>
      </a:ln>
    </cs:spPr>
  </cs:dropLine>
  <cs:errorBar>
    <cs:lnRef idx="0"/>
    <cs:fillRef idx="0"/>
    <cs:effectRef idx="0"/>
    <cs:fontRef idx="minor">
      <a:schemeClr val="dk1"/>
    </cs:fontRef>
    <cs:spPr>
      <a:ln w="9525">
        <a:solidFill>
          <a:schemeClr val="tx1">
            <a:lumMod val="65000"/>
            <a:lumOff val="35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tx1">
            <a:lumMod val="15000"/>
            <a:lumOff val="85000"/>
          </a:schemeClr>
        </a:solidFill>
        <a:round/>
      </a:ln>
    </cs:spPr>
  </cs:gridlineMajor>
  <cs:gridlineMinor>
    <cs:lnRef idx="0"/>
    <cs:fillRef idx="0"/>
    <cs:effectRef idx="0"/>
    <cs:fontRef idx="minor">
      <a:schemeClr val="dk1"/>
    </cs:fontRef>
    <cs:spPr>
      <a:ln>
        <a:solidFill>
          <a:schemeClr val="tx1">
            <a:lumMod val="5000"/>
            <a:lumOff val="95000"/>
          </a:schemeClr>
        </a:solidFill>
      </a:ln>
    </cs:spPr>
  </cs:gridlineMinor>
  <cs:hiLoLine>
    <cs:lnRef idx="0"/>
    <cs:fillRef idx="0"/>
    <cs:effectRef idx="0"/>
    <cs:fontRef idx="minor">
      <a:schemeClr val="dk1"/>
    </cs:fontRef>
    <cs:spPr>
      <a:ln w="9525">
        <a:solidFill>
          <a:schemeClr val="tx1">
            <a:lumMod val="50000"/>
            <a:lumOff val="50000"/>
          </a:schemeClr>
        </a:solidFill>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cap="all" spc="120" normalizeH="0" baseline="0"/>
  </cs:title>
  <cs:trendline>
    <cs:lnRef idx="0">
      <cs:styleClr val="auto"/>
    </cs:lnRef>
    <cs:fillRef idx="0"/>
    <cs:effectRef idx="0"/>
    <cs:fontRef idx="minor">
      <a:schemeClr val="dk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800" kern="1200"/>
  </cs:trendlineLabel>
  <cs:upBar>
    <cs:lnRef idx="0"/>
    <cs:fillRef idx="0"/>
    <cs:effectRef idx="0"/>
    <cs:fontRef idx="minor">
      <a:schemeClr val="dk1"/>
    </cs:fontRef>
    <cs:spPr>
      <a:solidFill>
        <a:schemeClr val="lt1"/>
      </a:solidFill>
      <a:ln w="9525">
        <a:solidFill>
          <a:schemeClr val="tx1">
            <a:lumMod val="65000"/>
            <a:lumOff val="35000"/>
          </a:schemeClr>
        </a:solidFill>
      </a:ln>
    </cs:spPr>
  </cs:upBar>
  <cs:valueAxis>
    <cs:lnRef idx="0"/>
    <cs:fillRef idx="0"/>
    <cs:effectRef idx="0"/>
    <cs:fontRef idx="minor">
      <a:schemeClr val="tx1">
        <a:lumMod val="65000"/>
        <a:lumOff val="35000"/>
      </a:schemeClr>
    </cs:fontRef>
    <cs:spPr>
      <a:ln w="9525" cap="flat" cmpd="sng" algn="ctr">
        <a:solidFill>
          <a:schemeClr val="dk1">
            <a:lumMod val="15000"/>
            <a:lumOff val="85000"/>
          </a:schemeClr>
        </a:solidFill>
        <a:round/>
      </a:ln>
    </cs:spPr>
    <cs:defRPr sz="900" kern="1200"/>
  </cs:valueAxis>
  <cs:wall>
    <cs:lnRef idx="0"/>
    <cs:fillRef idx="0"/>
    <cs:effectRef idx="0"/>
    <cs:fontRef idx="minor">
      <a:schemeClr val="dk1"/>
    </cs:fontRef>
  </cs:wall>
</cs:chartStyle>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1160EA64-D806-43AC-9DF2-F8C432F32B4C}"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20630385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2710217058"/>
      </p:ext>
    </p:extLst>
  </p:cSld>
  <p:clrMapOvr>
    <a:masterClrMapping/>
  </p:clrMapOvr>
  <p:hf sldNum="0"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535445282"/>
      </p:ext>
    </p:extLst>
  </p:cSld>
  <p:clrMapOvr>
    <a:masterClrMapping/>
  </p:clrMapOvr>
  <p:hf sldNum="0" hdr="0" ftr="0" dt="0"/>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799803002"/>
      </p:ext>
    </p:extLst>
  </p:cSld>
  <p:clrMapOvr>
    <a:masterClrMapping/>
  </p:clrMapOvr>
  <p:hf sldNum="0" hdr="0" ftr="0" dt="0"/>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791716314"/>
      </p:ext>
    </p:extLst>
  </p:cSld>
  <p:clrMapOvr>
    <a:masterClrMapping/>
  </p:clrMapOvr>
  <p:hf sldNum="0" hdr="0" ftr="0" dt="0"/>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245690905"/>
      </p:ext>
    </p:extLst>
  </p:cSld>
  <p:clrMapOvr>
    <a:masterClrMapping/>
  </p:clrMapOvr>
  <p:hf sldNum="0" hdr="0" ftr="0" dt="0"/>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9F9C37B-1D36-470B-8223-D6C91242EC14}"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206919915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7C6F52A-A82B-47A2-A83A-8C4C91F2D59F}"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240229431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070A7B3-6521-4DCA-87E5-044747A908C1}"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820863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6/25/2020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27631734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AB134690-1557-4C89-A502-4959FE7FAD70}" type="datetimeFigureOut">
              <a:rPr lang="en-US" smtClean="0"/>
              <a:t>6/25/2020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22463291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1160EA64-D806-43AC-9DF2-F8C432F32B4C}" type="datetimeFigureOut">
              <a:rPr lang="en-US" smtClean="0"/>
              <a:t>6/25/2020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599819660"/>
      </p:ext>
    </p:extLst>
  </p:cSld>
  <p:clrMapOvr>
    <a:masterClrMapping/>
  </p:clrMapOvr>
  <p:hf sldNum="0"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E1037C31-9E7A-4F99-8774-A0E530DE1A42}" type="datetimeFigureOut">
              <a:rPr lang="en-US" smtClean="0"/>
              <a:t>6/25/2020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55657688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78504F-A551-4DE0-9316-4DCD1D8CC752}" type="datetimeFigureOut">
              <a:rPr lang="en-US" smtClean="0"/>
              <a:t>6/25/2020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2480132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D1BE4249-C0D0-4B06-8692-E8BB871AF643}" type="datetimeFigureOut">
              <a:rPr lang="en-US" smtClean="0"/>
              <a:t>6/25/2020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1927231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042B0DB6-F5C7-45FB-8CF3-31B45F9C2DAC}" type="datetimeFigureOut">
              <a:rPr lang="en-US" smtClean="0"/>
              <a:t>6/25/2020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45311632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1160EA64-D806-43AC-9DF2-F8C432F32B4C}" type="datetimeFigureOut">
              <a:rPr lang="en-US" smtClean="0"/>
              <a:t>6/25/2020</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651013318"/>
      </p:ext>
    </p:extLst>
  </p:cSld>
  <p:clrMap bg1="lt1" tx1="dk1" bg2="lt2" tx2="dk2" accent1="accent1" accent2="accent2" accent3="accent3" accent4="accent4" accent5="accent5" accent6="accent6" hlink="hlink" folHlink="folHlink"/>
  <p:sldLayoutIdLst>
    <p:sldLayoutId id="2147483816" r:id="rId1"/>
    <p:sldLayoutId id="2147483817" r:id="rId2"/>
    <p:sldLayoutId id="2147483818" r:id="rId3"/>
    <p:sldLayoutId id="2147483819" r:id="rId4"/>
    <p:sldLayoutId id="2147483820" r:id="rId5"/>
    <p:sldLayoutId id="2147483821" r:id="rId6"/>
    <p:sldLayoutId id="2147483822" r:id="rId7"/>
    <p:sldLayoutId id="2147483823" r:id="rId8"/>
    <p:sldLayoutId id="2147483824" r:id="rId9"/>
    <p:sldLayoutId id="2147483825" r:id="rId10"/>
    <p:sldLayoutId id="2147483826" r:id="rId11"/>
    <p:sldLayoutId id="2147483827" r:id="rId12"/>
    <p:sldLayoutId id="2147483828" r:id="rId13"/>
    <p:sldLayoutId id="2147483829" r:id="rId14"/>
    <p:sldLayoutId id="2147483830" r:id="rId15"/>
    <p:sldLayoutId id="2147483831" r:id="rId16"/>
  </p:sldLayoutIdLst>
  <p:hf sldNum="0" hdr="0" ftr="0" dt="0"/>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www.louisianaseafood.com/industry" TargetMode="External"/><Relationship Id="rId2" Type="http://schemas.openxmlformats.org/officeDocument/2006/relationships/hyperlink" Target="https://www.lsuagcenter.com/profiles/aiverson/articles/page1533918931356" TargetMode="External"/><Relationship Id="rId1" Type="http://schemas.openxmlformats.org/officeDocument/2006/relationships/slideLayout" Target="../slideLayouts/slideLayout2.xml"/><Relationship Id="rId5" Type="http://schemas.openxmlformats.org/officeDocument/2006/relationships/hyperlink" Target="https://www.nass.usda.gov/Statistics_by_State/Louisiana/Publications/Crop_Releases/Crop_Production_Monthly/2018/lacropsept18.pdf." TargetMode="External"/><Relationship Id="rId4" Type="http://schemas.openxmlformats.org/officeDocument/2006/relationships/hyperlink" Target="https://www.thinkrice.com/on-the-farm/where-is-rice-grown/#louisiana."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s://www.lsuagcenter.com/portals/our_offices/departments/ag-economics-agribusiness/extension_outreach/farm-labor" TargetMode="External"/><Relationship Id="rId2" Type="http://schemas.openxmlformats.org/officeDocument/2006/relationships/hyperlink" Target="mailto:mbampasidou@agcenter.lsu.edu"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350E71-1D7E-40C5-B7F9-5B9822D0A08C}"/>
              </a:ext>
            </a:extLst>
          </p:cNvPr>
          <p:cNvSpPr>
            <a:spLocks noGrp="1"/>
          </p:cNvSpPr>
          <p:nvPr>
            <p:ph type="ctrTitle"/>
          </p:nvPr>
        </p:nvSpPr>
        <p:spPr>
          <a:xfrm>
            <a:off x="1600200" y="647700"/>
            <a:ext cx="8991600" cy="2331720"/>
          </a:xfrm>
        </p:spPr>
        <p:txBody>
          <a:bodyPr>
            <a:normAutofit/>
          </a:bodyPr>
          <a:lstStyle/>
          <a:p>
            <a:r>
              <a:rPr lang="en-US" dirty="0"/>
              <a:t>H-2A Program Use in the Rice and Crawfish Industry</a:t>
            </a:r>
            <a:endParaRPr lang="en-US" sz="4200" dirty="0"/>
          </a:p>
        </p:txBody>
      </p:sp>
      <p:sp>
        <p:nvSpPr>
          <p:cNvPr id="3" name="Subtitle 2">
            <a:extLst>
              <a:ext uri="{FF2B5EF4-FFF2-40B4-BE49-F238E27FC236}">
                <a16:creationId xmlns:a16="http://schemas.microsoft.com/office/drawing/2014/main" id="{AD71F6EC-ABF6-4873-91AF-94DE897A362C}"/>
              </a:ext>
            </a:extLst>
          </p:cNvPr>
          <p:cNvSpPr>
            <a:spLocks noGrp="1"/>
          </p:cNvSpPr>
          <p:nvPr>
            <p:ph type="subTitle" idx="1"/>
          </p:nvPr>
        </p:nvSpPr>
        <p:spPr>
          <a:xfrm>
            <a:off x="1600200" y="3428999"/>
            <a:ext cx="8991600" cy="2157985"/>
          </a:xfrm>
        </p:spPr>
        <p:txBody>
          <a:bodyPr>
            <a:normAutofit lnSpcReduction="10000"/>
          </a:bodyPr>
          <a:lstStyle/>
          <a:p>
            <a:r>
              <a:rPr lang="en-US" sz="2200" dirty="0">
                <a:solidFill>
                  <a:schemeClr val="tx1"/>
                </a:solidFill>
              </a:rPr>
              <a:t>Whitney McKinzie¹ and Maria Bampasidou, Ph.D.²</a:t>
            </a:r>
          </a:p>
          <a:p>
            <a:r>
              <a:rPr lang="en-US" sz="2200" dirty="0">
                <a:solidFill>
                  <a:schemeClr val="tx1"/>
                </a:solidFill>
              </a:rPr>
              <a:t>¹Graduate Student, Louisiana State University</a:t>
            </a:r>
          </a:p>
          <a:p>
            <a:r>
              <a:rPr lang="en-US" sz="2200" dirty="0">
                <a:solidFill>
                  <a:schemeClr val="tx1"/>
                </a:solidFill>
              </a:rPr>
              <a:t>²Assistant Professor, Louisiana State University</a:t>
            </a:r>
          </a:p>
          <a:p>
            <a:r>
              <a:rPr lang="en-US" sz="2200" dirty="0">
                <a:solidFill>
                  <a:schemeClr val="tx1"/>
                </a:solidFill>
              </a:rPr>
              <a:t> </a:t>
            </a:r>
          </a:p>
          <a:p>
            <a:r>
              <a:rPr lang="en-US" sz="2200" dirty="0">
                <a:solidFill>
                  <a:schemeClr val="tx1"/>
                </a:solidFill>
              </a:rPr>
              <a:t>July 1, 2020 – H. Rouse Caffey Rice Research Station Annual Field Day</a:t>
            </a:r>
          </a:p>
        </p:txBody>
      </p:sp>
    </p:spTree>
    <p:extLst>
      <p:ext uri="{BB962C8B-B14F-4D97-AF65-F5344CB8AC3E}">
        <p14:creationId xmlns:p14="http://schemas.microsoft.com/office/powerpoint/2010/main" val="333855808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References</a:t>
            </a:r>
          </a:p>
        </p:txBody>
      </p:sp>
      <p:sp>
        <p:nvSpPr>
          <p:cNvPr id="3" name="Content Placeholder 2"/>
          <p:cNvSpPr>
            <a:spLocks noGrp="1"/>
          </p:cNvSpPr>
          <p:nvPr>
            <p:ph idx="1"/>
          </p:nvPr>
        </p:nvSpPr>
        <p:spPr>
          <a:xfrm>
            <a:off x="677334" y="1270000"/>
            <a:ext cx="8596668" cy="5349875"/>
          </a:xfrm>
        </p:spPr>
        <p:txBody>
          <a:bodyPr>
            <a:normAutofit/>
          </a:bodyPr>
          <a:lstStyle/>
          <a:p>
            <a:pPr lvl="0"/>
            <a:r>
              <a:rPr lang="en-US" dirty="0"/>
              <a:t>Garcia, P. 2014. Documenting and classifying labor: the effect of legal discourse on the treatment of H-2A workers. Archival Science, 14(3-4), 345-363.</a:t>
            </a:r>
          </a:p>
          <a:p>
            <a:r>
              <a:rPr lang="en-US" dirty="0" err="1"/>
              <a:t>Luckstead</a:t>
            </a:r>
            <a:r>
              <a:rPr lang="en-US" dirty="0"/>
              <a:t>, J. and </a:t>
            </a:r>
            <a:r>
              <a:rPr lang="en-US" dirty="0" err="1"/>
              <a:t>Devadoss</a:t>
            </a:r>
            <a:r>
              <a:rPr lang="en-US" dirty="0"/>
              <a:t>, S. 2019. “The Importance of H-2A Guest Workers in Agriculture.” Choices 34(1).</a:t>
            </a:r>
          </a:p>
          <a:p>
            <a:pPr lvl="0"/>
            <a:r>
              <a:rPr lang="en-US" dirty="0"/>
              <a:t>LSU AgCenter. 2017. “</a:t>
            </a:r>
            <a:r>
              <a:rPr lang="en-US" u="sng" dirty="0">
                <a:hlinkClick r:id="rId2"/>
              </a:rPr>
              <a:t>Louisiana Summary: Agriculture and Natural Resources</a:t>
            </a:r>
            <a:r>
              <a:rPr lang="en-US" dirty="0"/>
              <a:t>.” LSU Agricultural Center. </a:t>
            </a:r>
          </a:p>
          <a:p>
            <a:r>
              <a:rPr lang="en-US" u="sng" dirty="0">
                <a:hlinkClick r:id="rId3"/>
              </a:rPr>
              <a:t>Louisiana Seafood. “Industry”.</a:t>
            </a:r>
            <a:r>
              <a:rPr lang="en-US" dirty="0"/>
              <a:t> Louisiana Seafood. </a:t>
            </a:r>
          </a:p>
          <a:p>
            <a:r>
              <a:rPr lang="en-US" dirty="0"/>
              <a:t>McClain, W.R. and </a:t>
            </a:r>
            <a:r>
              <a:rPr lang="en-US" dirty="0" err="1"/>
              <a:t>Romaire</a:t>
            </a:r>
            <a:r>
              <a:rPr lang="en-US" dirty="0"/>
              <a:t>, R. 2007. “</a:t>
            </a:r>
            <a:r>
              <a:rPr lang="en-US" dirty="0" err="1"/>
              <a:t>Procambarid</a:t>
            </a:r>
            <a:r>
              <a:rPr lang="en-US" dirty="0"/>
              <a:t> Crawfish: Life History and Biology.” Southern Regional Aquaculture Center. SRAC Publication No. 2403</a:t>
            </a:r>
          </a:p>
          <a:p>
            <a:r>
              <a:rPr lang="en-US" dirty="0"/>
              <a:t>Think Rice. 2019. “</a:t>
            </a:r>
            <a:r>
              <a:rPr lang="en-US" dirty="0">
                <a:hlinkClick r:id="rId4"/>
              </a:rPr>
              <a:t>Where is Rice Grown</a:t>
            </a:r>
            <a:r>
              <a:rPr lang="en-US" dirty="0"/>
              <a:t>.” </a:t>
            </a:r>
          </a:p>
          <a:p>
            <a:r>
              <a:rPr lang="en-US" dirty="0"/>
              <a:t>U.S. Department of Agriculture. 2018. “</a:t>
            </a:r>
            <a:r>
              <a:rPr lang="en-US" dirty="0">
                <a:hlinkClick r:id="rId5"/>
              </a:rPr>
              <a:t>Louisiana Crop Production Report</a:t>
            </a:r>
            <a:r>
              <a:rPr lang="en-US" dirty="0"/>
              <a:t>.” United States Department of Agriculture. </a:t>
            </a:r>
          </a:p>
          <a:p>
            <a:r>
              <a:rPr lang="en-US" dirty="0"/>
              <a:t>U.S. Department of Labor. 2019. Foreign Labor Certification: Disclosure Data Washington, DC: U.S. Department of Labor.</a:t>
            </a:r>
          </a:p>
          <a:p>
            <a:endParaRPr lang="en-US" dirty="0"/>
          </a:p>
          <a:p>
            <a:endParaRPr lang="en-US" dirty="0"/>
          </a:p>
          <a:p>
            <a:endParaRPr lang="en-US" dirty="0"/>
          </a:p>
          <a:p>
            <a:endParaRPr lang="en-US" dirty="0"/>
          </a:p>
        </p:txBody>
      </p:sp>
    </p:spTree>
    <p:extLst>
      <p:ext uri="{BB962C8B-B14F-4D97-AF65-F5344CB8AC3E}">
        <p14:creationId xmlns:p14="http://schemas.microsoft.com/office/powerpoint/2010/main" val="49371605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1C45D9-12B3-4797-B92E-14DD35177B8E}"/>
              </a:ext>
            </a:extLst>
          </p:cNvPr>
          <p:cNvSpPr>
            <a:spLocks noGrp="1"/>
          </p:cNvSpPr>
          <p:nvPr>
            <p:ph type="title"/>
          </p:nvPr>
        </p:nvSpPr>
        <p:spPr/>
        <p:txBody>
          <a:bodyPr/>
          <a:lstStyle/>
          <a:p>
            <a:r>
              <a:rPr lang="en-US" dirty="0"/>
              <a:t>Farm labor shortage </a:t>
            </a:r>
          </a:p>
        </p:txBody>
      </p:sp>
      <p:sp>
        <p:nvSpPr>
          <p:cNvPr id="3" name="Content Placeholder 2">
            <a:extLst>
              <a:ext uri="{FF2B5EF4-FFF2-40B4-BE49-F238E27FC236}">
                <a16:creationId xmlns:a16="http://schemas.microsoft.com/office/drawing/2014/main" id="{216985BE-224F-4F2D-BDA9-859666AC093C}"/>
              </a:ext>
            </a:extLst>
          </p:cNvPr>
          <p:cNvSpPr>
            <a:spLocks noGrp="1"/>
          </p:cNvSpPr>
          <p:nvPr>
            <p:ph idx="1"/>
          </p:nvPr>
        </p:nvSpPr>
        <p:spPr>
          <a:xfrm>
            <a:off x="677334" y="1600200"/>
            <a:ext cx="8596668" cy="3736312"/>
          </a:xfrm>
        </p:spPr>
        <p:txBody>
          <a:bodyPr>
            <a:noAutofit/>
          </a:bodyPr>
          <a:lstStyle/>
          <a:p>
            <a:r>
              <a:rPr lang="en-US" sz="2000" dirty="0"/>
              <a:t>Because labor is becoming more difficult to find, the labor supply has become less elastic in recent years (Charlton, 2019)</a:t>
            </a:r>
          </a:p>
          <a:p>
            <a:pPr lvl="1"/>
            <a:r>
              <a:rPr lang="en-US" sz="2000" dirty="0"/>
              <a:t>Availability of willing farm workers from Mexico has decreased in recent years (Charlton et. al, 2019)</a:t>
            </a:r>
          </a:p>
          <a:p>
            <a:pPr lvl="3"/>
            <a:r>
              <a:rPr lang="en-US" sz="1600" dirty="0"/>
              <a:t>Educational opportunities </a:t>
            </a:r>
          </a:p>
          <a:p>
            <a:pPr lvl="3"/>
            <a:r>
              <a:rPr lang="en-US" sz="1600" dirty="0"/>
              <a:t>Past patterns </a:t>
            </a:r>
          </a:p>
          <a:p>
            <a:pPr lvl="1"/>
            <a:r>
              <a:rPr lang="en-US" sz="2000" dirty="0"/>
              <a:t>Continuous reduction in US farm workers (Charlton and Taylor, 2019)</a:t>
            </a:r>
          </a:p>
          <a:p>
            <a:pPr lvl="3"/>
            <a:r>
              <a:rPr lang="en-US" sz="1600" dirty="0"/>
              <a:t>Demographic changes</a:t>
            </a:r>
          </a:p>
          <a:p>
            <a:pPr lvl="3"/>
            <a:r>
              <a:rPr lang="en-US" sz="1600" dirty="0"/>
              <a:t>Employment opportunities </a:t>
            </a:r>
          </a:p>
          <a:p>
            <a:r>
              <a:rPr lang="en-US" sz="2000" dirty="0"/>
              <a:t>Demand for physical labor remains high during peak seasons of agricultural production (Guan et al., 2015; Bampasidou and Salassi, 2019)</a:t>
            </a:r>
          </a:p>
          <a:p>
            <a:endParaRPr lang="en-US" sz="2400" dirty="0"/>
          </a:p>
        </p:txBody>
      </p:sp>
    </p:spTree>
    <p:extLst>
      <p:ext uri="{BB962C8B-B14F-4D97-AF65-F5344CB8AC3E}">
        <p14:creationId xmlns:p14="http://schemas.microsoft.com/office/powerpoint/2010/main" val="297194921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384E1A-739C-41C9-8FA4-2E5B2C1DFEDF}"/>
              </a:ext>
            </a:extLst>
          </p:cNvPr>
          <p:cNvSpPr>
            <a:spLocks noGrp="1"/>
          </p:cNvSpPr>
          <p:nvPr>
            <p:ph type="title"/>
          </p:nvPr>
        </p:nvSpPr>
        <p:spPr/>
        <p:txBody>
          <a:bodyPr/>
          <a:lstStyle/>
          <a:p>
            <a:r>
              <a:rPr lang="en-US" dirty="0"/>
              <a:t>About the H-2A program</a:t>
            </a:r>
          </a:p>
        </p:txBody>
      </p:sp>
      <p:sp>
        <p:nvSpPr>
          <p:cNvPr id="3" name="Content Placeholder 2">
            <a:extLst>
              <a:ext uri="{FF2B5EF4-FFF2-40B4-BE49-F238E27FC236}">
                <a16:creationId xmlns:a16="http://schemas.microsoft.com/office/drawing/2014/main" id="{4D37E3FC-F5E4-43B6-A15E-9752477F9910}"/>
              </a:ext>
            </a:extLst>
          </p:cNvPr>
          <p:cNvSpPr>
            <a:spLocks noGrp="1"/>
          </p:cNvSpPr>
          <p:nvPr>
            <p:ph idx="1"/>
          </p:nvPr>
        </p:nvSpPr>
        <p:spPr>
          <a:xfrm>
            <a:off x="372534" y="1638301"/>
            <a:ext cx="8596668" cy="4735068"/>
          </a:xfrm>
        </p:spPr>
        <p:txBody>
          <a:bodyPr>
            <a:noAutofit/>
          </a:bodyPr>
          <a:lstStyle/>
          <a:p>
            <a:r>
              <a:rPr lang="en-US" sz="2000" dirty="0"/>
              <a:t>The H-2A program is a US governmental program that allows domestic producers to hire seasonal, foreign labor to obtain legal, temporary employment in the US (Garcia, 2014)</a:t>
            </a:r>
          </a:p>
          <a:p>
            <a:r>
              <a:rPr lang="en-US" sz="2000" dirty="0"/>
              <a:t>Domestic producers must prove that no available US farm workers are able to perform these jobs, ensure no wages and working conditions of US farm workers are adversely impacted, and provide housing and transportation to the international hires (</a:t>
            </a:r>
            <a:r>
              <a:rPr lang="en-US" sz="2000" dirty="0" err="1"/>
              <a:t>Luckstead</a:t>
            </a:r>
            <a:r>
              <a:rPr lang="en-US" sz="2000" dirty="0"/>
              <a:t> and </a:t>
            </a:r>
            <a:r>
              <a:rPr lang="en-US" sz="2000" dirty="0" err="1"/>
              <a:t>Devadoss</a:t>
            </a:r>
            <a:r>
              <a:rPr lang="en-US" sz="2000" dirty="0"/>
              <a:t>, 2019)</a:t>
            </a:r>
          </a:p>
          <a:p>
            <a:r>
              <a:rPr lang="en-US" sz="2000" dirty="0"/>
              <a:t>H-2A enrollment is on the rise (US Department of Labor; Bampasidou and Salassi, 2019)</a:t>
            </a:r>
          </a:p>
          <a:p>
            <a:pPr lvl="2"/>
            <a:r>
              <a:rPr lang="en-US" sz="1800" dirty="0"/>
              <a:t>43% increase of application requests from 2008-2018</a:t>
            </a:r>
          </a:p>
          <a:p>
            <a:pPr lvl="2"/>
            <a:r>
              <a:rPr lang="en-US" sz="1800" dirty="0"/>
              <a:t>37.5% increase in application certification from 2008-2018 </a:t>
            </a:r>
          </a:p>
        </p:txBody>
      </p:sp>
    </p:spTree>
    <p:extLst>
      <p:ext uri="{BB962C8B-B14F-4D97-AF65-F5344CB8AC3E}">
        <p14:creationId xmlns:p14="http://schemas.microsoft.com/office/powerpoint/2010/main" val="172478474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F146528-D8C1-438F-AF69-655E9A44CE4F}"/>
              </a:ext>
            </a:extLst>
          </p:cNvPr>
          <p:cNvSpPr>
            <a:spLocks noGrp="1"/>
          </p:cNvSpPr>
          <p:nvPr>
            <p:ph type="title"/>
          </p:nvPr>
        </p:nvSpPr>
        <p:spPr/>
        <p:txBody>
          <a:bodyPr/>
          <a:lstStyle/>
          <a:p>
            <a:r>
              <a:rPr lang="en-US" dirty="0"/>
              <a:t>Rice and crawfish industries in Louisiana</a:t>
            </a:r>
          </a:p>
        </p:txBody>
      </p:sp>
      <p:sp>
        <p:nvSpPr>
          <p:cNvPr id="10" name="Content Placeholder 9"/>
          <p:cNvSpPr>
            <a:spLocks noGrp="1"/>
          </p:cNvSpPr>
          <p:nvPr>
            <p:ph sz="half" idx="1"/>
          </p:nvPr>
        </p:nvSpPr>
        <p:spPr>
          <a:xfrm>
            <a:off x="877358" y="2836864"/>
            <a:ext cx="4184035" cy="3880772"/>
          </a:xfrm>
        </p:spPr>
        <p:txBody>
          <a:bodyPr>
            <a:normAutofit/>
          </a:bodyPr>
          <a:lstStyle/>
          <a:p>
            <a:r>
              <a:rPr lang="en-US" sz="2200" dirty="0"/>
              <a:t>Rice Production:</a:t>
            </a:r>
          </a:p>
          <a:p>
            <a:pPr lvl="1"/>
            <a:r>
              <a:rPr lang="en-US" dirty="0"/>
              <a:t>$297.6 million in total gross farm value </a:t>
            </a:r>
          </a:p>
          <a:p>
            <a:pPr lvl="1"/>
            <a:r>
              <a:rPr lang="en-US" dirty="0"/>
              <a:t>$372.7 million economic impact </a:t>
            </a:r>
          </a:p>
          <a:p>
            <a:pPr lvl="1"/>
            <a:r>
              <a:rPr lang="en-US" dirty="0"/>
              <a:t>17% of all rice grown in US </a:t>
            </a:r>
          </a:p>
          <a:p>
            <a:pPr lvl="1"/>
            <a:r>
              <a:rPr lang="en-US" dirty="0"/>
              <a:t>6,840 lbs. produced per acre </a:t>
            </a:r>
          </a:p>
          <a:p>
            <a:pPr lvl="1"/>
            <a:endParaRPr lang="en-US" dirty="0"/>
          </a:p>
          <a:p>
            <a:pPr marL="0" indent="0">
              <a:buNone/>
            </a:pPr>
            <a:endParaRPr lang="en-US" dirty="0"/>
          </a:p>
        </p:txBody>
      </p:sp>
      <p:sp>
        <p:nvSpPr>
          <p:cNvPr id="3" name="Content Placeholder 2"/>
          <p:cNvSpPr>
            <a:spLocks noGrp="1"/>
          </p:cNvSpPr>
          <p:nvPr>
            <p:ph sz="half" idx="2"/>
          </p:nvPr>
        </p:nvSpPr>
        <p:spPr>
          <a:xfrm>
            <a:off x="5270945" y="2836864"/>
            <a:ext cx="4184034" cy="2725736"/>
          </a:xfrm>
        </p:spPr>
        <p:txBody>
          <a:bodyPr>
            <a:normAutofit/>
          </a:bodyPr>
          <a:lstStyle/>
          <a:p>
            <a:r>
              <a:rPr lang="en-US" sz="2200" dirty="0"/>
              <a:t>Crawfish Production: </a:t>
            </a:r>
          </a:p>
          <a:p>
            <a:pPr lvl="1"/>
            <a:r>
              <a:rPr lang="en-US" dirty="0"/>
              <a:t>54% of gross farm value </a:t>
            </a:r>
          </a:p>
          <a:p>
            <a:pPr lvl="1"/>
            <a:r>
              <a:rPr lang="en-US" dirty="0"/>
              <a:t>$120 million economic impact </a:t>
            </a:r>
          </a:p>
          <a:p>
            <a:pPr lvl="1"/>
            <a:r>
              <a:rPr lang="en-US" dirty="0"/>
              <a:t>Largest aquaculture sector in Louisiana </a:t>
            </a:r>
          </a:p>
          <a:p>
            <a:pPr lvl="1"/>
            <a:r>
              <a:rPr lang="en-US" dirty="0"/>
              <a:t>Contributes $172.1 million to state economy </a:t>
            </a:r>
          </a:p>
          <a:p>
            <a:endParaRPr lang="en-US" dirty="0"/>
          </a:p>
        </p:txBody>
      </p:sp>
      <p:sp>
        <p:nvSpPr>
          <p:cNvPr id="7" name="Content Placeholder 2"/>
          <p:cNvSpPr txBox="1">
            <a:spLocks/>
          </p:cNvSpPr>
          <p:nvPr/>
        </p:nvSpPr>
        <p:spPr>
          <a:xfrm>
            <a:off x="66675" y="1627189"/>
            <a:ext cx="10629900" cy="1325561"/>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a:lstStyle>
          <a:p>
            <a:r>
              <a:rPr lang="en-US" sz="2200" dirty="0"/>
              <a:t>The rice and crawfish industries are two of the top three industries that consistently request H-2A laborers in Louisiana annually. </a:t>
            </a:r>
          </a:p>
          <a:p>
            <a:endParaRPr lang="en-US" dirty="0"/>
          </a:p>
        </p:txBody>
      </p:sp>
    </p:spTree>
    <p:extLst>
      <p:ext uri="{BB962C8B-B14F-4D97-AF65-F5344CB8AC3E}">
        <p14:creationId xmlns:p14="http://schemas.microsoft.com/office/powerpoint/2010/main" val="24434376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EC1B5AB-107C-4410-BB7F-D4603B377EF0}"/>
              </a:ext>
            </a:extLst>
          </p:cNvPr>
          <p:cNvSpPr>
            <a:spLocks noGrp="1"/>
          </p:cNvSpPr>
          <p:nvPr>
            <p:ph type="title"/>
          </p:nvPr>
        </p:nvSpPr>
        <p:spPr>
          <a:xfrm>
            <a:off x="677334" y="361950"/>
            <a:ext cx="8885766" cy="800100"/>
          </a:xfrm>
        </p:spPr>
        <p:txBody>
          <a:bodyPr>
            <a:normAutofit fontScale="90000"/>
          </a:bodyPr>
          <a:lstStyle/>
          <a:p>
            <a:r>
              <a:rPr lang="en-US" dirty="0"/>
              <a:t>Applications Rice and Crawfish FY2015-FY2019</a:t>
            </a:r>
          </a:p>
        </p:txBody>
      </p:sp>
      <p:graphicFrame>
        <p:nvGraphicFramePr>
          <p:cNvPr id="4" name="Table 4">
            <a:extLst>
              <a:ext uri="{FF2B5EF4-FFF2-40B4-BE49-F238E27FC236}">
                <a16:creationId xmlns:a16="http://schemas.microsoft.com/office/drawing/2014/main" id="{F559080B-D30D-4284-8B6A-362E3BC8F2BC}"/>
              </a:ext>
            </a:extLst>
          </p:cNvPr>
          <p:cNvGraphicFramePr>
            <a:graphicFrameLocks noGrp="1"/>
          </p:cNvGraphicFramePr>
          <p:nvPr>
            <p:ph idx="1"/>
            <p:extLst>
              <p:ext uri="{D42A27DB-BD31-4B8C-83A1-F6EECF244321}">
                <p14:modId xmlns:p14="http://schemas.microsoft.com/office/powerpoint/2010/main" val="1496191903"/>
              </p:ext>
            </p:extLst>
          </p:nvPr>
        </p:nvGraphicFramePr>
        <p:xfrm>
          <a:off x="677334" y="1274763"/>
          <a:ext cx="8971133" cy="1645920"/>
        </p:xfrm>
        <a:graphic>
          <a:graphicData uri="http://schemas.openxmlformats.org/drawingml/2006/table">
            <a:tbl>
              <a:tblPr firstRow="1" bandRow="1">
                <a:tableStyleId>{5C22544A-7EE6-4342-B048-85BDC9FD1C3A}</a:tableStyleId>
              </a:tblPr>
              <a:tblGrid>
                <a:gridCol w="1698136">
                  <a:extLst>
                    <a:ext uri="{9D8B030D-6E8A-4147-A177-3AD203B41FA5}">
                      <a16:colId xmlns:a16="http://schemas.microsoft.com/office/drawing/2014/main" val="2583875687"/>
                    </a:ext>
                  </a:extLst>
                </a:gridCol>
                <a:gridCol w="1292241">
                  <a:extLst>
                    <a:ext uri="{9D8B030D-6E8A-4147-A177-3AD203B41FA5}">
                      <a16:colId xmlns:a16="http://schemas.microsoft.com/office/drawing/2014/main" val="3980160805"/>
                    </a:ext>
                  </a:extLst>
                </a:gridCol>
                <a:gridCol w="1495189">
                  <a:extLst>
                    <a:ext uri="{9D8B030D-6E8A-4147-A177-3AD203B41FA5}">
                      <a16:colId xmlns:a16="http://schemas.microsoft.com/office/drawing/2014/main" val="1326638993"/>
                    </a:ext>
                  </a:extLst>
                </a:gridCol>
                <a:gridCol w="1495189">
                  <a:extLst>
                    <a:ext uri="{9D8B030D-6E8A-4147-A177-3AD203B41FA5}">
                      <a16:colId xmlns:a16="http://schemas.microsoft.com/office/drawing/2014/main" val="2326875765"/>
                    </a:ext>
                  </a:extLst>
                </a:gridCol>
                <a:gridCol w="1495189">
                  <a:extLst>
                    <a:ext uri="{9D8B030D-6E8A-4147-A177-3AD203B41FA5}">
                      <a16:colId xmlns:a16="http://schemas.microsoft.com/office/drawing/2014/main" val="5656111"/>
                    </a:ext>
                  </a:extLst>
                </a:gridCol>
                <a:gridCol w="1495189">
                  <a:extLst>
                    <a:ext uri="{9D8B030D-6E8A-4147-A177-3AD203B41FA5}">
                      <a16:colId xmlns:a16="http://schemas.microsoft.com/office/drawing/2014/main" val="4140746474"/>
                    </a:ext>
                  </a:extLst>
                </a:gridCol>
              </a:tblGrid>
              <a:tr h="221651">
                <a:tc rowSpan="2">
                  <a:txBody>
                    <a:bodyPr/>
                    <a:lstStyle/>
                    <a:p>
                      <a:pPr marL="0" marR="0" algn="r">
                        <a:spcBef>
                          <a:spcPts val="0"/>
                        </a:spcBef>
                        <a:spcAft>
                          <a:spcPts val="0"/>
                        </a:spcAft>
                      </a:pPr>
                      <a:r>
                        <a:rPr lang="en-US" sz="1800" dirty="0">
                          <a:effectLst/>
                        </a:rPr>
                        <a:t>Crawfish Applications</a:t>
                      </a:r>
                    </a:p>
                    <a:p>
                      <a:pPr marL="0" marR="0" algn="r">
                        <a:spcBef>
                          <a:spcPts val="0"/>
                        </a:spcBef>
                        <a:spcAft>
                          <a:spcPts val="0"/>
                        </a:spcAft>
                      </a:pPr>
                      <a:r>
                        <a:rPr lang="en-US" sz="1800" dirty="0">
                          <a:effectLst/>
                        </a:rPr>
                        <a:t>Filed</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dirty="0">
                          <a:effectLst/>
                        </a:rPr>
                        <a:t>FY2015</a:t>
                      </a:r>
                      <a:endParaRPr lang="en-US"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dirty="0">
                          <a:effectLst/>
                        </a:rPr>
                        <a:t>FY2016</a:t>
                      </a:r>
                      <a:endParaRPr lang="en-US"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a:effectLst/>
                        </a:rPr>
                        <a:t>FY2017</a:t>
                      </a:r>
                      <a:endParaRPr lang="en-US" sz="200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a:effectLst/>
                        </a:rPr>
                        <a:t>FY2018</a:t>
                      </a:r>
                      <a:endParaRPr lang="en-US" sz="200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dirty="0">
                          <a:effectLst/>
                        </a:rPr>
                        <a:t>FY2019</a:t>
                      </a:r>
                      <a:endParaRPr lang="en-US"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extLst>
                  <a:ext uri="{0D108BD9-81ED-4DB2-BD59-A6C34878D82A}">
                    <a16:rowId xmlns:a16="http://schemas.microsoft.com/office/drawing/2014/main" val="4065522970"/>
                  </a:ext>
                </a:extLst>
              </a:tr>
              <a:tr h="221651">
                <a:tc vMerge="1">
                  <a:txBody>
                    <a:bodyPr/>
                    <a:lstStyle/>
                    <a:p>
                      <a:endParaRPr lang="en-US"/>
                    </a:p>
                  </a:txBody>
                  <a:tcPr/>
                </a:tc>
                <a:tc>
                  <a:txBody>
                    <a:bodyPr/>
                    <a:lstStyle/>
                    <a:p>
                      <a:pPr marL="0" marR="0">
                        <a:spcBef>
                          <a:spcPts val="0"/>
                        </a:spcBef>
                        <a:spcAft>
                          <a:spcPts val="0"/>
                        </a:spcAft>
                      </a:pPr>
                      <a:r>
                        <a:rPr lang="en-US" sz="1800" dirty="0">
                          <a:effectLst/>
                        </a:rPr>
                        <a:t>149</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dirty="0">
                          <a:effectLst/>
                        </a:rPr>
                        <a:t>238</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a:effectLst/>
                        </a:rPr>
                        <a:t>236</a:t>
                      </a:r>
                      <a:endParaRPr lang="en-US" sz="180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a:effectLst/>
                        </a:rPr>
                        <a:t>250</a:t>
                      </a:r>
                      <a:endParaRPr lang="en-US" sz="180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a:effectLst/>
                        </a:rPr>
                        <a:t>238</a:t>
                      </a:r>
                      <a:endParaRPr lang="en-US" sz="180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extLst>
                  <a:ext uri="{0D108BD9-81ED-4DB2-BD59-A6C34878D82A}">
                    <a16:rowId xmlns:a16="http://schemas.microsoft.com/office/drawing/2014/main" val="1441892527"/>
                  </a:ext>
                </a:extLst>
              </a:tr>
              <a:tr h="171658">
                <a:tc>
                  <a:txBody>
                    <a:bodyPr/>
                    <a:lstStyle/>
                    <a:p>
                      <a:pPr marL="0" marR="0" algn="r">
                        <a:spcBef>
                          <a:spcPts val="0"/>
                        </a:spcBef>
                        <a:spcAft>
                          <a:spcPts val="0"/>
                        </a:spcAft>
                      </a:pPr>
                      <a:r>
                        <a:rPr lang="en-US" sz="1800" dirty="0">
                          <a:effectLst/>
                        </a:rPr>
                        <a:t>% change from previous year</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dirty="0">
                          <a:effectLst/>
                        </a:rPr>
                        <a:t>----</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dirty="0">
                          <a:effectLst/>
                        </a:rPr>
                        <a:t>60%</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dirty="0">
                          <a:effectLst/>
                        </a:rPr>
                        <a:t>-1%</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dirty="0">
                          <a:effectLst/>
                        </a:rPr>
                        <a:t>6%</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a:effectLst/>
                        </a:rPr>
                        <a:t>-5%</a:t>
                      </a:r>
                      <a:endParaRPr lang="en-US" sz="180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extLst>
                  <a:ext uri="{0D108BD9-81ED-4DB2-BD59-A6C34878D82A}">
                    <a16:rowId xmlns:a16="http://schemas.microsoft.com/office/drawing/2014/main" val="3972199289"/>
                  </a:ext>
                </a:extLst>
              </a:tr>
              <a:tr h="221651">
                <a:tc gridSpan="6">
                  <a:txBody>
                    <a:bodyPr/>
                    <a:lstStyle/>
                    <a:p>
                      <a:pPr marL="0" marR="0" algn="l">
                        <a:spcBef>
                          <a:spcPts val="0"/>
                        </a:spcBef>
                        <a:spcAft>
                          <a:spcPts val="0"/>
                        </a:spcAft>
                      </a:pPr>
                      <a:r>
                        <a:rPr lang="en-US" sz="1800" dirty="0">
                          <a:effectLst/>
                        </a:rPr>
                        <a:t>Note: Authors’ calculations using data from the OFLC data center</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207149054"/>
                  </a:ext>
                </a:extLst>
              </a:tr>
            </a:tbl>
          </a:graphicData>
        </a:graphic>
      </p:graphicFrame>
      <p:graphicFrame>
        <p:nvGraphicFramePr>
          <p:cNvPr id="6" name="Table 6">
            <a:extLst>
              <a:ext uri="{FF2B5EF4-FFF2-40B4-BE49-F238E27FC236}">
                <a16:creationId xmlns:a16="http://schemas.microsoft.com/office/drawing/2014/main" id="{FC41DA2F-B849-456E-B128-E9E2666BE575}"/>
              </a:ext>
            </a:extLst>
          </p:cNvPr>
          <p:cNvGraphicFramePr>
            <a:graphicFrameLocks noGrp="1"/>
          </p:cNvGraphicFramePr>
          <p:nvPr>
            <p:extLst>
              <p:ext uri="{D42A27DB-BD31-4B8C-83A1-F6EECF244321}">
                <p14:modId xmlns:p14="http://schemas.microsoft.com/office/powerpoint/2010/main" val="2824744624"/>
              </p:ext>
            </p:extLst>
          </p:nvPr>
        </p:nvGraphicFramePr>
        <p:xfrm>
          <a:off x="677334" y="3158066"/>
          <a:ext cx="8971134" cy="1742440"/>
        </p:xfrm>
        <a:graphic>
          <a:graphicData uri="http://schemas.openxmlformats.org/drawingml/2006/table">
            <a:tbl>
              <a:tblPr firstRow="1" bandRow="1">
                <a:tableStyleId>{5C22544A-7EE6-4342-B048-85BDC9FD1C3A}</a:tableStyleId>
              </a:tblPr>
              <a:tblGrid>
                <a:gridCol w="1651047">
                  <a:extLst>
                    <a:ext uri="{9D8B030D-6E8A-4147-A177-3AD203B41FA5}">
                      <a16:colId xmlns:a16="http://schemas.microsoft.com/office/drawing/2014/main" val="3382350205"/>
                    </a:ext>
                  </a:extLst>
                </a:gridCol>
                <a:gridCol w="1339331">
                  <a:extLst>
                    <a:ext uri="{9D8B030D-6E8A-4147-A177-3AD203B41FA5}">
                      <a16:colId xmlns:a16="http://schemas.microsoft.com/office/drawing/2014/main" val="1962442689"/>
                    </a:ext>
                  </a:extLst>
                </a:gridCol>
                <a:gridCol w="1495189">
                  <a:extLst>
                    <a:ext uri="{9D8B030D-6E8A-4147-A177-3AD203B41FA5}">
                      <a16:colId xmlns:a16="http://schemas.microsoft.com/office/drawing/2014/main" val="4248638815"/>
                    </a:ext>
                  </a:extLst>
                </a:gridCol>
                <a:gridCol w="1495189">
                  <a:extLst>
                    <a:ext uri="{9D8B030D-6E8A-4147-A177-3AD203B41FA5}">
                      <a16:colId xmlns:a16="http://schemas.microsoft.com/office/drawing/2014/main" val="3700366215"/>
                    </a:ext>
                  </a:extLst>
                </a:gridCol>
                <a:gridCol w="1495189">
                  <a:extLst>
                    <a:ext uri="{9D8B030D-6E8A-4147-A177-3AD203B41FA5}">
                      <a16:colId xmlns:a16="http://schemas.microsoft.com/office/drawing/2014/main" val="3675837909"/>
                    </a:ext>
                  </a:extLst>
                </a:gridCol>
                <a:gridCol w="1495189">
                  <a:extLst>
                    <a:ext uri="{9D8B030D-6E8A-4147-A177-3AD203B41FA5}">
                      <a16:colId xmlns:a16="http://schemas.microsoft.com/office/drawing/2014/main" val="1623292403"/>
                    </a:ext>
                  </a:extLst>
                </a:gridCol>
              </a:tblGrid>
              <a:tr h="370840">
                <a:tc rowSpan="2">
                  <a:txBody>
                    <a:bodyPr/>
                    <a:lstStyle/>
                    <a:p>
                      <a:pPr marL="0" marR="0" algn="r">
                        <a:spcBef>
                          <a:spcPts val="0"/>
                        </a:spcBef>
                        <a:spcAft>
                          <a:spcPts val="0"/>
                        </a:spcAft>
                      </a:pPr>
                      <a:r>
                        <a:rPr lang="en-US" sz="1800" dirty="0">
                          <a:effectLst/>
                        </a:rPr>
                        <a:t>Rice Applications</a:t>
                      </a:r>
                    </a:p>
                    <a:p>
                      <a:pPr marL="0" marR="0" algn="r">
                        <a:spcBef>
                          <a:spcPts val="0"/>
                        </a:spcBef>
                        <a:spcAft>
                          <a:spcPts val="0"/>
                        </a:spcAft>
                      </a:pPr>
                      <a:r>
                        <a:rPr lang="en-US" sz="1800" dirty="0">
                          <a:effectLst/>
                        </a:rPr>
                        <a:t>Filed</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dirty="0">
                          <a:effectLst/>
                        </a:rPr>
                        <a:t>FY2015</a:t>
                      </a:r>
                      <a:endParaRPr lang="en-US"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dirty="0">
                          <a:effectLst/>
                        </a:rPr>
                        <a:t>FY2016</a:t>
                      </a:r>
                      <a:endParaRPr lang="en-US"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a:effectLst/>
                        </a:rPr>
                        <a:t>FY2017</a:t>
                      </a:r>
                      <a:endParaRPr lang="en-US" sz="200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a:effectLst/>
                        </a:rPr>
                        <a:t>FY2018</a:t>
                      </a:r>
                      <a:endParaRPr lang="en-US" sz="200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2000" dirty="0">
                          <a:effectLst/>
                        </a:rPr>
                        <a:t>FY2019</a:t>
                      </a:r>
                      <a:endParaRPr lang="en-US"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extLst>
                  <a:ext uri="{0D108BD9-81ED-4DB2-BD59-A6C34878D82A}">
                    <a16:rowId xmlns:a16="http://schemas.microsoft.com/office/drawing/2014/main" val="110134208"/>
                  </a:ext>
                </a:extLst>
              </a:tr>
              <a:tr h="370840">
                <a:tc vMerge="1">
                  <a:txBody>
                    <a:bodyPr/>
                    <a:lstStyle/>
                    <a:p>
                      <a:endParaRPr lang="en-US"/>
                    </a:p>
                  </a:txBody>
                  <a:tcPr/>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121</a:t>
                      </a:r>
                    </a:p>
                  </a:txBody>
                  <a:tcPr marL="47832" marR="47832" marT="0" marB="0"/>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102</a:t>
                      </a:r>
                    </a:p>
                  </a:txBody>
                  <a:tcPr marL="47832" marR="47832" marT="0" marB="0"/>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122</a:t>
                      </a:r>
                    </a:p>
                  </a:txBody>
                  <a:tcPr marL="47832" marR="47832" marT="0" marB="0"/>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126</a:t>
                      </a:r>
                    </a:p>
                  </a:txBody>
                  <a:tcPr marL="47832" marR="47832" marT="0" marB="0"/>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167</a:t>
                      </a:r>
                    </a:p>
                  </a:txBody>
                  <a:tcPr marL="47832" marR="47832" marT="0" marB="0"/>
                </a:tc>
                <a:extLst>
                  <a:ext uri="{0D108BD9-81ED-4DB2-BD59-A6C34878D82A}">
                    <a16:rowId xmlns:a16="http://schemas.microsoft.com/office/drawing/2014/main" val="4009319528"/>
                  </a:ext>
                </a:extLst>
              </a:tr>
              <a:tr h="370840">
                <a:tc>
                  <a:txBody>
                    <a:bodyPr/>
                    <a:lstStyle/>
                    <a:p>
                      <a:pPr marL="0" marR="0" algn="r">
                        <a:spcBef>
                          <a:spcPts val="0"/>
                        </a:spcBef>
                        <a:spcAft>
                          <a:spcPts val="0"/>
                        </a:spcAft>
                      </a:pPr>
                      <a:r>
                        <a:rPr lang="en-US" sz="1800" dirty="0">
                          <a:effectLst/>
                        </a:rPr>
                        <a:t>% change from previous year</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a:t>
                      </a:r>
                    </a:p>
                  </a:txBody>
                  <a:tcPr marL="47832" marR="47832" marT="0" marB="0"/>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-15%</a:t>
                      </a:r>
                    </a:p>
                  </a:txBody>
                  <a:tcPr marL="47832" marR="47832" marT="0" marB="0"/>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19%</a:t>
                      </a:r>
                    </a:p>
                  </a:txBody>
                  <a:tcPr marL="47832" marR="47832" marT="0" marB="0"/>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3%</a:t>
                      </a:r>
                    </a:p>
                  </a:txBody>
                  <a:tcPr marL="47832" marR="47832" marT="0" marB="0"/>
                </a:tc>
                <a:tc>
                  <a:txBody>
                    <a:bodyPr/>
                    <a:lstStyle/>
                    <a:p>
                      <a:pPr marL="0" marR="0">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32%</a:t>
                      </a:r>
                    </a:p>
                  </a:txBody>
                  <a:tcPr marL="47832" marR="47832" marT="0" marB="0"/>
                </a:tc>
                <a:extLst>
                  <a:ext uri="{0D108BD9-81ED-4DB2-BD59-A6C34878D82A}">
                    <a16:rowId xmlns:a16="http://schemas.microsoft.com/office/drawing/2014/main" val="3140797630"/>
                  </a:ext>
                </a:extLst>
              </a:tr>
              <a:tr h="370840">
                <a:tc gridSpan="6">
                  <a:txBody>
                    <a:bodyPr/>
                    <a:lstStyle/>
                    <a:p>
                      <a:pPr marL="0" marR="0" algn="l">
                        <a:spcBef>
                          <a:spcPts val="0"/>
                        </a:spcBef>
                        <a:spcAft>
                          <a:spcPts val="0"/>
                        </a:spcAft>
                      </a:pPr>
                      <a:r>
                        <a:rPr lang="en-US" sz="1800" dirty="0">
                          <a:effectLst/>
                        </a:rPr>
                        <a:t>Note: Authors’ calculations using data from the OFLC data center</a:t>
                      </a:r>
                      <a:endParaRPr lang="en-US"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47832" marR="47832" marT="0" marB="0"/>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extLst>
                  <a:ext uri="{0D108BD9-81ED-4DB2-BD59-A6C34878D82A}">
                    <a16:rowId xmlns:a16="http://schemas.microsoft.com/office/drawing/2014/main" val="3866713587"/>
                  </a:ext>
                </a:extLst>
              </a:tr>
            </a:tbl>
          </a:graphicData>
        </a:graphic>
      </p:graphicFrame>
      <p:sp>
        <p:nvSpPr>
          <p:cNvPr id="8" name="TextBox 7">
            <a:extLst>
              <a:ext uri="{FF2B5EF4-FFF2-40B4-BE49-F238E27FC236}">
                <a16:creationId xmlns:a16="http://schemas.microsoft.com/office/drawing/2014/main" id="{C62AD227-CDB2-480E-9C6B-12A2B3883D63}"/>
              </a:ext>
            </a:extLst>
          </p:cNvPr>
          <p:cNvSpPr txBox="1"/>
          <p:nvPr/>
        </p:nvSpPr>
        <p:spPr>
          <a:xfrm>
            <a:off x="677334" y="5219700"/>
            <a:ext cx="8340552" cy="1200329"/>
          </a:xfrm>
          <a:prstGeom prst="rect">
            <a:avLst/>
          </a:prstGeom>
          <a:noFill/>
        </p:spPr>
        <p:txBody>
          <a:bodyPr wrap="square" rtlCol="0">
            <a:spAutoFit/>
          </a:bodyPr>
          <a:lstStyle/>
          <a:p>
            <a:r>
              <a:rPr lang="en-US" dirty="0"/>
              <a:t>Between FY2015-FY2019, we generally see an increase in the number of applications filed with the USDOL in both industries each year. Slight decreases are observed; however, they are followed by substantial increases in later years.  </a:t>
            </a:r>
          </a:p>
        </p:txBody>
      </p:sp>
    </p:spTree>
    <p:extLst>
      <p:ext uri="{BB962C8B-B14F-4D97-AF65-F5344CB8AC3E}">
        <p14:creationId xmlns:p14="http://schemas.microsoft.com/office/powerpoint/2010/main" val="389854514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0C0D1DA-6577-43CC-8E80-820FC7024E17}"/>
              </a:ext>
            </a:extLst>
          </p:cNvPr>
          <p:cNvSpPr>
            <a:spLocks noGrp="1"/>
          </p:cNvSpPr>
          <p:nvPr>
            <p:ph type="title"/>
          </p:nvPr>
        </p:nvSpPr>
        <p:spPr>
          <a:xfrm>
            <a:off x="677334" y="799041"/>
            <a:ext cx="3854528" cy="1278466"/>
          </a:xfrm>
        </p:spPr>
        <p:txBody>
          <a:bodyPr>
            <a:normAutofit/>
          </a:bodyPr>
          <a:lstStyle/>
          <a:p>
            <a:r>
              <a:rPr lang="en-US" sz="3600" dirty="0"/>
              <a:t>Program use: Rice FY2015-2019</a:t>
            </a:r>
          </a:p>
        </p:txBody>
      </p:sp>
      <p:graphicFrame>
        <p:nvGraphicFramePr>
          <p:cNvPr id="4" name="Content Placeholder 3">
            <a:extLst>
              <a:ext uri="{FF2B5EF4-FFF2-40B4-BE49-F238E27FC236}">
                <a16:creationId xmlns:a16="http://schemas.microsoft.com/office/drawing/2014/main" id="{23092FC0-3F31-4FFF-A191-1831B417E8C5}"/>
              </a:ext>
            </a:extLst>
          </p:cNvPr>
          <p:cNvGraphicFramePr>
            <a:graphicFrameLocks noGrp="1"/>
          </p:cNvGraphicFramePr>
          <p:nvPr>
            <p:ph idx="1"/>
            <p:extLst>
              <p:ext uri="{D42A27DB-BD31-4B8C-83A1-F6EECF244321}">
                <p14:modId xmlns:p14="http://schemas.microsoft.com/office/powerpoint/2010/main" val="2473176112"/>
              </p:ext>
            </p:extLst>
          </p:nvPr>
        </p:nvGraphicFramePr>
        <p:xfrm>
          <a:off x="4760912" y="514350"/>
          <a:ext cx="5459413" cy="5527675"/>
        </p:xfrm>
        <a:graphic>
          <a:graphicData uri="http://schemas.openxmlformats.org/drawingml/2006/chart">
            <c:chart xmlns:c="http://schemas.openxmlformats.org/drawingml/2006/chart" xmlns:r="http://schemas.openxmlformats.org/officeDocument/2006/relationships" r:id="rId2"/>
          </a:graphicData>
        </a:graphic>
      </p:graphicFrame>
      <p:sp>
        <p:nvSpPr>
          <p:cNvPr id="5" name="Text Placeholder 4">
            <a:extLst>
              <a:ext uri="{FF2B5EF4-FFF2-40B4-BE49-F238E27FC236}">
                <a16:creationId xmlns:a16="http://schemas.microsoft.com/office/drawing/2014/main" id="{A8956BDB-D8BB-4465-B04D-8F06D130DD02}"/>
              </a:ext>
            </a:extLst>
          </p:cNvPr>
          <p:cNvSpPr>
            <a:spLocks noGrp="1"/>
          </p:cNvSpPr>
          <p:nvPr>
            <p:ph type="body" sz="half" idx="2"/>
          </p:nvPr>
        </p:nvSpPr>
        <p:spPr>
          <a:xfrm>
            <a:off x="677334" y="2136775"/>
            <a:ext cx="3854528" cy="3644900"/>
          </a:xfrm>
        </p:spPr>
        <p:txBody>
          <a:bodyPr>
            <a:normAutofit fontScale="92500" lnSpcReduction="10000"/>
          </a:bodyPr>
          <a:lstStyle/>
          <a:p>
            <a:endParaRPr lang="en-US" dirty="0"/>
          </a:p>
          <a:p>
            <a:r>
              <a:rPr lang="en-US" sz="1900" dirty="0"/>
              <a:t>Between FY2015-FY2019, both the number of workers requested and certified in the rice industry followed an upward trend. On average, 99% of the workers requested in the rice industry received temporary certification to provide services under the H-2A program. </a:t>
            </a:r>
          </a:p>
          <a:p>
            <a:r>
              <a:rPr lang="en-US" sz="1900" dirty="0"/>
              <a:t>Wages ranged from $9.87-$11.33 per hour, depending on the adverse wage rate effect.  </a:t>
            </a:r>
          </a:p>
        </p:txBody>
      </p:sp>
    </p:spTree>
    <p:extLst>
      <p:ext uri="{BB962C8B-B14F-4D97-AF65-F5344CB8AC3E}">
        <p14:creationId xmlns:p14="http://schemas.microsoft.com/office/powerpoint/2010/main" val="299887132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4DFFDBB2-4139-476E-A5CB-836F37BA0761}"/>
              </a:ext>
            </a:extLst>
          </p:cNvPr>
          <p:cNvSpPr>
            <a:spLocks noGrp="1"/>
          </p:cNvSpPr>
          <p:nvPr>
            <p:ph type="title"/>
          </p:nvPr>
        </p:nvSpPr>
        <p:spPr>
          <a:xfrm>
            <a:off x="677334" y="974729"/>
            <a:ext cx="3854528" cy="1278466"/>
          </a:xfrm>
        </p:spPr>
        <p:txBody>
          <a:bodyPr>
            <a:noAutofit/>
          </a:bodyPr>
          <a:lstStyle/>
          <a:p>
            <a:r>
              <a:rPr lang="en-US" sz="3600" dirty="0"/>
              <a:t>Program use: Crawfish FY2015-2019</a:t>
            </a:r>
          </a:p>
        </p:txBody>
      </p:sp>
      <p:sp>
        <p:nvSpPr>
          <p:cNvPr id="6" name="Text Placeholder 5">
            <a:extLst>
              <a:ext uri="{FF2B5EF4-FFF2-40B4-BE49-F238E27FC236}">
                <a16:creationId xmlns:a16="http://schemas.microsoft.com/office/drawing/2014/main" id="{6009AF43-0BBF-474B-89F2-81D00A69AF6D}"/>
              </a:ext>
            </a:extLst>
          </p:cNvPr>
          <p:cNvSpPr>
            <a:spLocks noGrp="1"/>
          </p:cNvSpPr>
          <p:nvPr>
            <p:ph type="body" sz="half" idx="2"/>
          </p:nvPr>
        </p:nvSpPr>
        <p:spPr>
          <a:xfrm>
            <a:off x="677334" y="2577044"/>
            <a:ext cx="3854528" cy="3204631"/>
          </a:xfrm>
        </p:spPr>
        <p:txBody>
          <a:bodyPr>
            <a:noAutofit/>
          </a:bodyPr>
          <a:lstStyle/>
          <a:p>
            <a:r>
              <a:rPr lang="en-US" sz="1800" dirty="0"/>
              <a:t>Like the rice industry, both the number of workers requested and certified in crawfish production followed a generally upward sloping trend. On average, 98% of the workers requested by crawfish producers during this period are given a certification by the USDOL. </a:t>
            </a:r>
          </a:p>
          <a:p>
            <a:r>
              <a:rPr lang="en-US" sz="1800" dirty="0"/>
              <a:t>Wages in the crawfish industry also ranged from $9.87-$11.33 per hour. </a:t>
            </a:r>
          </a:p>
        </p:txBody>
      </p:sp>
      <p:graphicFrame>
        <p:nvGraphicFramePr>
          <p:cNvPr id="7" name="Content Placeholder 6" descr="Presents information on the number of workers requested and certified under the H2A program for FY2015-FY2019." title="Figure 1: H2A workers in crawfish production">
            <a:extLst>
              <a:ext uri="{FF2B5EF4-FFF2-40B4-BE49-F238E27FC236}">
                <a16:creationId xmlns:a16="http://schemas.microsoft.com/office/drawing/2014/main" id="{B6016336-8614-489F-ADEC-8BEF2AE12EC8}"/>
              </a:ext>
            </a:extLst>
          </p:cNvPr>
          <p:cNvGraphicFramePr>
            <a:graphicFrameLocks noGrp="1"/>
          </p:cNvGraphicFramePr>
          <p:nvPr>
            <p:ph idx="1"/>
            <p:extLst>
              <p:ext uri="{D42A27DB-BD31-4B8C-83A1-F6EECF244321}">
                <p14:modId xmlns:p14="http://schemas.microsoft.com/office/powerpoint/2010/main" val="3784507520"/>
              </p:ext>
            </p:extLst>
          </p:nvPr>
        </p:nvGraphicFramePr>
        <p:xfrm>
          <a:off x="4760912" y="514350"/>
          <a:ext cx="5011737" cy="552767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8365619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5F8638-A882-4843-A2A1-9A157B596B55}"/>
              </a:ext>
            </a:extLst>
          </p:cNvPr>
          <p:cNvSpPr>
            <a:spLocks noGrp="1"/>
          </p:cNvSpPr>
          <p:nvPr>
            <p:ph type="title"/>
          </p:nvPr>
        </p:nvSpPr>
        <p:spPr/>
        <p:txBody>
          <a:bodyPr/>
          <a:lstStyle/>
          <a:p>
            <a:r>
              <a:rPr lang="en-US" dirty="0"/>
              <a:t>Comments</a:t>
            </a:r>
          </a:p>
        </p:txBody>
      </p:sp>
      <p:sp>
        <p:nvSpPr>
          <p:cNvPr id="7" name="Content Placeholder 6"/>
          <p:cNvSpPr>
            <a:spLocks noGrp="1"/>
          </p:cNvSpPr>
          <p:nvPr>
            <p:ph idx="1"/>
          </p:nvPr>
        </p:nvSpPr>
        <p:spPr>
          <a:xfrm>
            <a:off x="677334" y="2027239"/>
            <a:ext cx="8596668" cy="3880773"/>
          </a:xfrm>
        </p:spPr>
        <p:txBody>
          <a:bodyPr/>
          <a:lstStyle/>
          <a:p>
            <a:r>
              <a:rPr lang="en-US" sz="2400" dirty="0"/>
              <a:t>The H-2A program continues to being a program that farmers rely to secure workers especially during peak seasons.</a:t>
            </a:r>
          </a:p>
          <a:p>
            <a:r>
              <a:rPr lang="en-US" sz="2400" dirty="0"/>
              <a:t>Farmers complain on not being able to secure workers on time. Bureaucracy and heavy paperwork have been some of the reasons related to that.</a:t>
            </a:r>
          </a:p>
          <a:p>
            <a:pPr lvl="1"/>
            <a:r>
              <a:rPr lang="en-US" sz="2000" dirty="0"/>
              <a:t>Industry specific examination can shed more light to the hiccups either programmatic or administrative of the H-2A program.</a:t>
            </a:r>
          </a:p>
          <a:p>
            <a:endParaRPr lang="en-US" dirty="0"/>
          </a:p>
          <a:p>
            <a:pPr lvl="1"/>
            <a:endParaRPr lang="en-US" dirty="0"/>
          </a:p>
          <a:p>
            <a:pPr lvl="1"/>
            <a:endParaRPr lang="en-US" dirty="0"/>
          </a:p>
          <a:p>
            <a:pPr lvl="1"/>
            <a:endParaRPr lang="en-US" dirty="0"/>
          </a:p>
          <a:p>
            <a:endParaRPr lang="en-US" dirty="0"/>
          </a:p>
        </p:txBody>
      </p:sp>
    </p:spTree>
    <p:extLst>
      <p:ext uri="{BB962C8B-B14F-4D97-AF65-F5344CB8AC3E}">
        <p14:creationId xmlns:p14="http://schemas.microsoft.com/office/powerpoint/2010/main" val="105067424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5F8638-A882-4843-A2A1-9A157B596B55}"/>
              </a:ext>
            </a:extLst>
          </p:cNvPr>
          <p:cNvSpPr>
            <a:spLocks noGrp="1"/>
          </p:cNvSpPr>
          <p:nvPr>
            <p:ph type="title"/>
          </p:nvPr>
        </p:nvSpPr>
        <p:spPr/>
        <p:txBody>
          <a:bodyPr/>
          <a:lstStyle/>
          <a:p>
            <a:r>
              <a:rPr lang="en-US"/>
              <a:t>Thank you</a:t>
            </a:r>
            <a:endParaRPr lang="en-US" dirty="0"/>
          </a:p>
        </p:txBody>
      </p:sp>
      <p:sp>
        <p:nvSpPr>
          <p:cNvPr id="7" name="Content Placeholder 6"/>
          <p:cNvSpPr>
            <a:spLocks noGrp="1"/>
          </p:cNvSpPr>
          <p:nvPr>
            <p:ph idx="1"/>
          </p:nvPr>
        </p:nvSpPr>
        <p:spPr/>
        <p:txBody>
          <a:bodyPr/>
          <a:lstStyle/>
          <a:p>
            <a:r>
              <a:rPr lang="en-US" sz="2400" dirty="0"/>
              <a:t>For questions and comments, please reach out to Maria Bampasidou </a:t>
            </a:r>
            <a:r>
              <a:rPr lang="en-US" sz="2400" dirty="0">
                <a:hlinkClick r:id="rId2"/>
              </a:rPr>
              <a:t>mbampasidou@agcenter.lsu.edu</a:t>
            </a:r>
            <a:r>
              <a:rPr lang="en-US" sz="2400" dirty="0"/>
              <a:t> </a:t>
            </a:r>
          </a:p>
          <a:p>
            <a:endParaRPr lang="en-US" sz="2400" dirty="0"/>
          </a:p>
          <a:p>
            <a:r>
              <a:rPr lang="en-US" sz="2400" dirty="0"/>
              <a:t>Visit the “</a:t>
            </a:r>
            <a:r>
              <a:rPr lang="en-US" sz="2400" dirty="0">
                <a:hlinkClick r:id="rId3"/>
              </a:rPr>
              <a:t>Farm Labor</a:t>
            </a:r>
            <a:r>
              <a:rPr lang="en-US" sz="2400" dirty="0"/>
              <a:t>” series for information on labor topics.   </a:t>
            </a:r>
          </a:p>
          <a:p>
            <a:endParaRPr lang="en-US" sz="2400" dirty="0"/>
          </a:p>
          <a:p>
            <a:r>
              <a:rPr lang="en-US" sz="2400" dirty="0"/>
              <a:t>This work was funded through the A. Wilbert’s Sons scholarship.</a:t>
            </a:r>
          </a:p>
          <a:p>
            <a:pPr lvl="1"/>
            <a:endParaRPr lang="en-US" dirty="0"/>
          </a:p>
          <a:p>
            <a:pPr lvl="1"/>
            <a:endParaRPr lang="en-US" dirty="0"/>
          </a:p>
          <a:p>
            <a:endParaRPr lang="en-US" dirty="0"/>
          </a:p>
        </p:txBody>
      </p:sp>
    </p:spTree>
    <p:extLst>
      <p:ext uri="{BB962C8B-B14F-4D97-AF65-F5344CB8AC3E}">
        <p14:creationId xmlns:p14="http://schemas.microsoft.com/office/powerpoint/2010/main" val="904530222"/>
      </p:ext>
    </p:extLst>
  </p:cSld>
  <p:clrMapOvr>
    <a:masterClrMapping/>
  </p:clrMapOvr>
</p:sld>
</file>

<file path=ppt/theme/theme1.xml><?xml version="1.0" encoding="utf-8"?>
<a:theme xmlns:a="http://schemas.openxmlformats.org/drawingml/2006/main" name="Facet">
  <a:themeElements>
    <a:clrScheme name="Custom 1">
      <a:dk1>
        <a:sysClr val="windowText" lastClr="000000"/>
      </a:dk1>
      <a:lt1>
        <a:sysClr val="window" lastClr="FFFFFF"/>
      </a:lt1>
      <a:dk2>
        <a:srgbClr val="1F497D"/>
      </a:dk2>
      <a:lt2>
        <a:srgbClr val="EEECE1"/>
      </a:lt2>
      <a:accent1>
        <a:srgbClr val="7030A0"/>
      </a:accent1>
      <a:accent2>
        <a:srgbClr val="FFFFFF"/>
      </a:accent2>
      <a:accent3>
        <a:srgbClr val="9BBB59"/>
      </a:accent3>
      <a:accent4>
        <a:srgbClr val="8064A2"/>
      </a:accent4>
      <a:accent5>
        <a:srgbClr val="4BACC6"/>
      </a:accent5>
      <a:accent6>
        <a:srgbClr val="F79646"/>
      </a:accent6>
      <a:hlink>
        <a:srgbClr val="0000FF"/>
      </a:hlink>
      <a:folHlink>
        <a:srgbClr val="80008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Facet</Template>
  <TotalTime>787</TotalTime>
  <Words>912</Words>
  <Application>Microsoft Office PowerPoint</Application>
  <PresentationFormat>Widescreen</PresentationFormat>
  <Paragraphs>110</Paragraphs>
  <Slides>10</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10</vt:i4>
      </vt:variant>
    </vt:vector>
  </HeadingPairs>
  <TitlesOfParts>
    <vt:vector size="15" baseType="lpstr">
      <vt:lpstr>Arial</vt:lpstr>
      <vt:lpstr>Calibri</vt:lpstr>
      <vt:lpstr>Trebuchet MS</vt:lpstr>
      <vt:lpstr>Wingdings 3</vt:lpstr>
      <vt:lpstr>Facet</vt:lpstr>
      <vt:lpstr>H-2A Program Use in the Rice and Crawfish Industry</vt:lpstr>
      <vt:lpstr>Farm labor shortage </vt:lpstr>
      <vt:lpstr>About the H-2A program</vt:lpstr>
      <vt:lpstr>Rice and crawfish industries in Louisiana</vt:lpstr>
      <vt:lpstr>Applications Rice and Crawfish FY2015-FY2019</vt:lpstr>
      <vt:lpstr>Program use: Rice FY2015-2019</vt:lpstr>
      <vt:lpstr>Program use: Crawfish FY2015-2019</vt:lpstr>
      <vt:lpstr>Comments</vt:lpstr>
      <vt:lpstr>Thank you</vt:lpstr>
      <vt:lpstr>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H-2a in the delta states</dc:title>
  <dc:creator>Whitney R McKinzie;Maria Bampasidou</dc:creator>
  <cp:lastModifiedBy>Roxanne Trahan</cp:lastModifiedBy>
  <cp:revision>66</cp:revision>
  <dcterms:created xsi:type="dcterms:W3CDTF">2020-01-17T17:44:55Z</dcterms:created>
  <dcterms:modified xsi:type="dcterms:W3CDTF">2020-06-25T13:55:34Z</dcterms:modified>
</cp:coreProperties>
</file>

<file path=docProps/thumbnail.jpeg>
</file>