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2"/>
  </p:notesMasterIdLst>
  <p:handoutMasterIdLst>
    <p:handoutMasterId r:id="rId13"/>
  </p:handoutMasterIdLst>
  <p:sldIdLst>
    <p:sldId id="256" r:id="rId2"/>
    <p:sldId id="551" r:id="rId3"/>
    <p:sldId id="559" r:id="rId4"/>
    <p:sldId id="558" r:id="rId5"/>
    <p:sldId id="553" r:id="rId6"/>
    <p:sldId id="554" r:id="rId7"/>
    <p:sldId id="555" r:id="rId8"/>
    <p:sldId id="556" r:id="rId9"/>
    <p:sldId id="557" r:id="rId10"/>
    <p:sldId id="288" r:id="rId1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461D7C"/>
    <a:srgbClr val="006600"/>
    <a:srgbClr val="0000CC"/>
    <a:srgbClr val="CCEC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0"/>
  </p:normalViewPr>
  <p:slideViewPr>
    <p:cSldViewPr>
      <p:cViewPr varScale="1">
        <p:scale>
          <a:sx n="128" d="100"/>
          <a:sy n="128" d="100"/>
        </p:scale>
        <p:origin x="1134" y="12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E:\USB%20Key%20Back%20Up%20Sept%2026%202017\2020%20Presentations\Economics%20of%20Furrow%20Irrigated%20Rice%202%2025%202020%20Sheet%20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3010451396278167E-2"/>
          <c:y val="8.8815674356494928E-2"/>
          <c:w val="0.84196708519543162"/>
          <c:h val="0.81067274485426166"/>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400E-4B86-81EC-B400D5524EB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400E-4B86-81EC-B400D5524EB9}"/>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400E-4B86-81EC-B400D5524EB9}"/>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400E-4B86-81EC-B400D5524EB9}"/>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400E-4B86-81EC-B400D5524EB9}"/>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400E-4B86-81EC-B400D5524EB9}"/>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400E-4B86-81EC-B400D5524EB9}"/>
              </c:ext>
            </c:extLst>
          </c:dPt>
          <c:dPt>
            <c:idx val="7"/>
            <c:bubble3D val="0"/>
            <c:spPr>
              <a:solidFill>
                <a:schemeClr val="accent2">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F-400E-4B86-81EC-B400D5524EB9}"/>
              </c:ext>
            </c:extLst>
          </c:dPt>
          <c:dPt>
            <c:idx val="8"/>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400E-4B86-81EC-B400D5524EB9}"/>
              </c:ext>
            </c:extLst>
          </c:dPt>
          <c:dPt>
            <c:idx val="9"/>
            <c:bubble3D val="0"/>
            <c:spPr>
              <a:solidFill>
                <a:schemeClr val="accent4">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3-400E-4B86-81EC-B400D5524EB9}"/>
              </c:ext>
            </c:extLst>
          </c:dPt>
          <c:dPt>
            <c:idx val="10"/>
            <c:bubble3D val="0"/>
            <c:spPr>
              <a:solidFill>
                <a:schemeClr val="accent5">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5-400E-4B86-81EC-B400D5524EB9}"/>
              </c:ext>
            </c:extLst>
          </c:dPt>
          <c:dPt>
            <c:idx val="11"/>
            <c:bubble3D val="0"/>
            <c:spPr>
              <a:solidFill>
                <a:schemeClr val="accent6">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7-400E-4B86-81EC-B400D5524EB9}"/>
              </c:ext>
            </c:extLst>
          </c:dPt>
          <c:dPt>
            <c:idx val="12"/>
            <c:bubble3D val="0"/>
            <c:spPr>
              <a:solidFill>
                <a:schemeClr val="accent1">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9-400E-4B86-81EC-B400D5524EB9}"/>
              </c:ext>
            </c:extLst>
          </c:dPt>
          <c:dPt>
            <c:idx val="13"/>
            <c:bubble3D val="0"/>
            <c:spPr>
              <a:solidFill>
                <a:schemeClr val="accent2">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B-400E-4B86-81EC-B400D5524EB9}"/>
              </c:ext>
            </c:extLst>
          </c:dPt>
          <c:dLbls>
            <c:spPr>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c:spPr>
            <c:txPr>
              <a:bodyPr rot="0" spcFirstLastPara="1" vertOverflow="ellipsis" vert="horz" wrap="square" lIns="38100" tIns="19050" rIns="38100" bIns="19050" anchor="ctr" anchorCtr="1">
                <a:spAutoFit/>
              </a:bodyPr>
              <a:lstStyle/>
              <a:p>
                <a:pPr>
                  <a:defRPr sz="900" b="0" i="0" u="none" strike="noStrike" kern="1200" baseline="0">
                    <a:solidFill>
                      <a:schemeClr val="dk1"/>
                    </a:solidFill>
                    <a:latin typeface="+mn-lt"/>
                    <a:ea typeface="+mn-ea"/>
                    <a:cs typeface="+mn-cs"/>
                  </a:defRPr>
                </a:pPr>
                <a:endParaRPr lang="en-US"/>
              </a:p>
            </c:txPr>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Revised!$G$52:$G$65</c:f>
              <c:strCache>
                <c:ptCount val="14"/>
                <c:pt idx="0">
                  <c:v>CUSTOM APP</c:v>
                </c:pt>
                <c:pt idx="1">
                  <c:v>DRYING</c:v>
                </c:pt>
                <c:pt idx="2">
                  <c:v>FERTILIZERS</c:v>
                </c:pt>
                <c:pt idx="3">
                  <c:v>FUNGICIDES</c:v>
                </c:pt>
                <c:pt idx="4">
                  <c:v>INSECTICIDES</c:v>
                </c:pt>
                <c:pt idx="5">
                  <c:v>SEED</c:v>
                </c:pt>
                <c:pt idx="6">
                  <c:v>SERVICE FEE</c:v>
                </c:pt>
                <c:pt idx="7">
                  <c:v>CUSTOM FERT</c:v>
                </c:pt>
                <c:pt idx="8">
                  <c:v>CUSTOM HAUL</c:v>
                </c:pt>
                <c:pt idx="9">
                  <c:v>LABOR</c:v>
                </c:pt>
                <c:pt idx="10">
                  <c:v>DIESEL FUEL </c:v>
                </c:pt>
                <c:pt idx="11">
                  <c:v>REPAIR &amp; MAINTENANCE</c:v>
                </c:pt>
                <c:pt idx="12">
                  <c:v>INTEREST ON CAPITAL</c:v>
                </c:pt>
                <c:pt idx="13">
                  <c:v>HERBICIDE </c:v>
                </c:pt>
              </c:strCache>
            </c:strRef>
          </c:cat>
          <c:val>
            <c:numRef>
              <c:f>Revised!$H$52:$H$65</c:f>
              <c:numCache>
                <c:formatCode>"$"#,##0.00</c:formatCode>
                <c:ptCount val="14"/>
                <c:pt idx="0">
                  <c:v>40.75</c:v>
                </c:pt>
                <c:pt idx="1">
                  <c:v>79.2</c:v>
                </c:pt>
                <c:pt idx="2">
                  <c:v>115.6</c:v>
                </c:pt>
                <c:pt idx="3">
                  <c:v>42</c:v>
                </c:pt>
                <c:pt idx="4">
                  <c:v>13.6</c:v>
                </c:pt>
                <c:pt idx="5">
                  <c:v>170</c:v>
                </c:pt>
                <c:pt idx="6">
                  <c:v>8.5</c:v>
                </c:pt>
                <c:pt idx="7">
                  <c:v>28</c:v>
                </c:pt>
                <c:pt idx="8">
                  <c:v>24</c:v>
                </c:pt>
                <c:pt idx="9">
                  <c:v>16.399034</c:v>
                </c:pt>
                <c:pt idx="10">
                  <c:v>81.10657599999999</c:v>
                </c:pt>
                <c:pt idx="11">
                  <c:v>26.590000000000003</c:v>
                </c:pt>
                <c:pt idx="12">
                  <c:v>9.01</c:v>
                </c:pt>
                <c:pt idx="13">
                  <c:v>107.102</c:v>
                </c:pt>
              </c:numCache>
            </c:numRef>
          </c:val>
          <c:extLst>
            <c:ext xmlns:c16="http://schemas.microsoft.com/office/drawing/2014/chart" uri="{C3380CC4-5D6E-409C-BE32-E72D297353CC}">
              <c16:uniqueId val="{0000001C-400E-4B86-81EC-B400D5524EB9}"/>
            </c:ext>
          </c:extLst>
        </c:ser>
        <c:dLbls>
          <c:showLegendKey val="0"/>
          <c:showVal val="0"/>
          <c:showCatName val="1"/>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2436" tIns="46218" rIns="92436" bIns="46218" rtlCol="0"/>
          <a:lstStyle>
            <a:lvl1pPr algn="l">
              <a:defRPr sz="1200"/>
            </a:lvl1pPr>
          </a:lstStyle>
          <a:p>
            <a:endParaRPr lang="en-US" dirty="0"/>
          </a:p>
        </p:txBody>
      </p:sp>
      <p:sp>
        <p:nvSpPr>
          <p:cNvPr id="3" name="Date Placeholder 2"/>
          <p:cNvSpPr>
            <a:spLocks noGrp="1"/>
          </p:cNvSpPr>
          <p:nvPr>
            <p:ph type="dt" sz="quarter" idx="1"/>
          </p:nvPr>
        </p:nvSpPr>
        <p:spPr>
          <a:xfrm>
            <a:off x="3978133" y="0"/>
            <a:ext cx="3043343" cy="465455"/>
          </a:xfrm>
          <a:prstGeom prst="rect">
            <a:avLst/>
          </a:prstGeom>
        </p:spPr>
        <p:txBody>
          <a:bodyPr vert="horz" lIns="92436" tIns="46218" rIns="92436" bIns="46218" rtlCol="0"/>
          <a:lstStyle>
            <a:lvl1pPr algn="r">
              <a:defRPr sz="1200"/>
            </a:lvl1pPr>
          </a:lstStyle>
          <a:p>
            <a:fld id="{FC034340-E335-4FF1-8179-13162F335BCB}" type="datetimeFigureOut">
              <a:rPr lang="en-US" smtClean="0"/>
              <a:t>6/10/2020</a:t>
            </a:fld>
            <a:endParaRPr lang="en-US" dirty="0"/>
          </a:p>
        </p:txBody>
      </p:sp>
      <p:sp>
        <p:nvSpPr>
          <p:cNvPr id="4" name="Footer Placeholder 3"/>
          <p:cNvSpPr>
            <a:spLocks noGrp="1"/>
          </p:cNvSpPr>
          <p:nvPr>
            <p:ph type="ftr" sz="quarter" idx="2"/>
          </p:nvPr>
        </p:nvSpPr>
        <p:spPr>
          <a:xfrm>
            <a:off x="0" y="8842031"/>
            <a:ext cx="3043343" cy="465455"/>
          </a:xfrm>
          <a:prstGeom prst="rect">
            <a:avLst/>
          </a:prstGeom>
        </p:spPr>
        <p:txBody>
          <a:bodyPr vert="horz" lIns="92436" tIns="46218" rIns="92436" bIns="4621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3" y="8842031"/>
            <a:ext cx="3043343" cy="465455"/>
          </a:xfrm>
          <a:prstGeom prst="rect">
            <a:avLst/>
          </a:prstGeom>
        </p:spPr>
        <p:txBody>
          <a:bodyPr vert="horz" lIns="92436" tIns="46218" rIns="92436" bIns="46218" rtlCol="0" anchor="b"/>
          <a:lstStyle>
            <a:lvl1pPr algn="r">
              <a:defRPr sz="1200"/>
            </a:lvl1pPr>
          </a:lstStyle>
          <a:p>
            <a:fld id="{B46477B8-017B-40C2-845F-026ACFD0D7E9}" type="slidenum">
              <a:rPr lang="en-US" smtClean="0"/>
              <a:t>‹#›</a:t>
            </a:fld>
            <a:endParaRPr lang="en-US" dirty="0"/>
          </a:p>
        </p:txBody>
      </p:sp>
    </p:spTree>
    <p:extLst>
      <p:ext uri="{BB962C8B-B14F-4D97-AF65-F5344CB8AC3E}">
        <p14:creationId xmlns:p14="http://schemas.microsoft.com/office/powerpoint/2010/main" val="26109786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774"/>
          </a:xfrm>
          <a:prstGeom prst="rect">
            <a:avLst/>
          </a:prstGeom>
        </p:spPr>
        <p:txBody>
          <a:bodyPr vert="horz" lIns="92436" tIns="46218" rIns="92436" bIns="46218" rtlCol="0"/>
          <a:lstStyle>
            <a:lvl1pPr algn="l">
              <a:defRPr sz="1200"/>
            </a:lvl1pPr>
          </a:lstStyle>
          <a:p>
            <a:endParaRPr lang="en-US" dirty="0"/>
          </a:p>
        </p:txBody>
      </p:sp>
      <p:sp>
        <p:nvSpPr>
          <p:cNvPr id="3" name="Date Placeholder 2"/>
          <p:cNvSpPr>
            <a:spLocks noGrp="1"/>
          </p:cNvSpPr>
          <p:nvPr>
            <p:ph type="dt" idx="1"/>
          </p:nvPr>
        </p:nvSpPr>
        <p:spPr>
          <a:xfrm>
            <a:off x="3978133" y="2"/>
            <a:ext cx="3043343" cy="465774"/>
          </a:xfrm>
          <a:prstGeom prst="rect">
            <a:avLst/>
          </a:prstGeom>
        </p:spPr>
        <p:txBody>
          <a:bodyPr vert="horz" lIns="92436" tIns="46218" rIns="92436" bIns="46218" rtlCol="0"/>
          <a:lstStyle>
            <a:lvl1pPr algn="r">
              <a:defRPr sz="1200"/>
            </a:lvl1pPr>
          </a:lstStyle>
          <a:p>
            <a:fld id="{839590AA-E9D2-4755-8FAA-C70193578168}" type="datetimeFigureOut">
              <a:rPr lang="en-US" smtClean="0"/>
              <a:t>6/10/2020</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2436" tIns="46218" rIns="92436" bIns="46218" rtlCol="0" anchor="ctr"/>
          <a:lstStyle/>
          <a:p>
            <a:endParaRPr lang="en-US" dirty="0"/>
          </a:p>
        </p:txBody>
      </p:sp>
      <p:sp>
        <p:nvSpPr>
          <p:cNvPr id="5" name="Notes Placeholder 4"/>
          <p:cNvSpPr>
            <a:spLocks noGrp="1"/>
          </p:cNvSpPr>
          <p:nvPr>
            <p:ph type="body" sz="quarter" idx="3"/>
          </p:nvPr>
        </p:nvSpPr>
        <p:spPr>
          <a:xfrm>
            <a:off x="702310" y="4422461"/>
            <a:ext cx="5618480" cy="4188778"/>
          </a:xfrm>
          <a:prstGeom prst="rect">
            <a:avLst/>
          </a:prstGeom>
        </p:spPr>
        <p:txBody>
          <a:bodyPr vert="horz" lIns="92436" tIns="46218" rIns="92436" bIns="4621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1738"/>
            <a:ext cx="3043343" cy="465774"/>
          </a:xfrm>
          <a:prstGeom prst="rect">
            <a:avLst/>
          </a:prstGeom>
        </p:spPr>
        <p:txBody>
          <a:bodyPr vert="horz" lIns="92436" tIns="46218" rIns="92436" bIns="46218"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3" y="8841738"/>
            <a:ext cx="3043343" cy="465774"/>
          </a:xfrm>
          <a:prstGeom prst="rect">
            <a:avLst/>
          </a:prstGeom>
        </p:spPr>
        <p:txBody>
          <a:bodyPr vert="horz" lIns="92436" tIns="46218" rIns="92436" bIns="46218" rtlCol="0" anchor="b"/>
          <a:lstStyle>
            <a:lvl1pPr algn="r">
              <a:defRPr sz="1200"/>
            </a:lvl1pPr>
          </a:lstStyle>
          <a:p>
            <a:fld id="{3EB41906-4297-4A9F-8371-FAEB1D514E91}" type="slidenum">
              <a:rPr lang="en-US" smtClean="0"/>
              <a:t>‹#›</a:t>
            </a:fld>
            <a:endParaRPr lang="en-US" dirty="0"/>
          </a:p>
        </p:txBody>
      </p:sp>
    </p:spTree>
    <p:extLst>
      <p:ext uri="{BB962C8B-B14F-4D97-AF65-F5344CB8AC3E}">
        <p14:creationId xmlns:p14="http://schemas.microsoft.com/office/powerpoint/2010/main" val="2403164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B41906-4297-4A9F-8371-FAEB1D514E91}" type="slidenum">
              <a:rPr lang="en-US" smtClean="0"/>
              <a:t>4</a:t>
            </a:fld>
            <a:endParaRPr lang="en-US" dirty="0"/>
          </a:p>
        </p:txBody>
      </p:sp>
    </p:spTree>
    <p:extLst>
      <p:ext uri="{BB962C8B-B14F-4D97-AF65-F5344CB8AC3E}">
        <p14:creationId xmlns:p14="http://schemas.microsoft.com/office/powerpoint/2010/main" val="3381599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3336879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2550370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2110873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1920749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119257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898548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1819608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977369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2393320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1796876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5524BD-F610-4C5F-93D3-E57D320938E2}" type="datetimeFigureOut">
              <a:rPr lang="en-US" smtClean="0"/>
              <a:t>6/10/2020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E29D79-AC1A-402F-8A5E-87F4A5E7666B}" type="slidenum">
              <a:rPr lang="en-US" smtClean="0"/>
              <a:t>‹#›</a:t>
            </a:fld>
            <a:endParaRPr lang="en-US" dirty="0"/>
          </a:p>
        </p:txBody>
      </p:sp>
    </p:spTree>
    <p:extLst>
      <p:ext uri="{BB962C8B-B14F-4D97-AF65-F5344CB8AC3E}">
        <p14:creationId xmlns:p14="http://schemas.microsoft.com/office/powerpoint/2010/main" val="4102386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5524BD-F610-4C5F-93D3-E57D320938E2}" type="datetimeFigureOut">
              <a:rPr lang="en-US" smtClean="0"/>
              <a:t>6/10/2020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E29D79-AC1A-402F-8A5E-87F4A5E7666B}" type="slidenum">
              <a:rPr lang="en-US" smtClean="0"/>
              <a:t>‹#›</a:t>
            </a:fld>
            <a:endParaRPr lang="en-US" dirty="0"/>
          </a:p>
        </p:txBody>
      </p:sp>
    </p:spTree>
    <p:extLst>
      <p:ext uri="{BB962C8B-B14F-4D97-AF65-F5344CB8AC3E}">
        <p14:creationId xmlns:p14="http://schemas.microsoft.com/office/powerpoint/2010/main" val="197970096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dharrell@agcenter.lsu.edu" TargetMode="External"/><Relationship Id="rId2" Type="http://schemas.openxmlformats.org/officeDocument/2006/relationships/hyperlink" Target="mailto:mdeliberto@agcenter.lsu.edu" TargetMode="Externa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lsuagcenter.com/articles/page1583438522785" TargetMode="External"/><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s://lsuagcenter.com/topics/crops/rice/budget" TargetMode="External"/><Relationship Id="rId4" Type="http://schemas.openxmlformats.org/officeDocument/2006/relationships/hyperlink" Target="https://lsuagcenter.com/topics/crops/ri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ight Triangle 7"/>
          <p:cNvSpPr/>
          <p:nvPr/>
        </p:nvSpPr>
        <p:spPr>
          <a:xfrm flipV="1">
            <a:off x="0" y="5775325"/>
            <a:ext cx="9101138" cy="792163"/>
          </a:xfrm>
          <a:prstGeom prst="rtTriangle">
            <a:avLst/>
          </a:prstGeom>
          <a:solidFill>
            <a:srgbClr val="E2AC00"/>
          </a:solidFill>
          <a:ln>
            <a:solidFill>
              <a:srgbClr val="E2A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TextBox 4"/>
          <p:cNvSpPr txBox="1"/>
          <p:nvPr/>
        </p:nvSpPr>
        <p:spPr>
          <a:xfrm>
            <a:off x="2261301" y="199966"/>
            <a:ext cx="6738871" cy="954107"/>
          </a:xfrm>
          <a:prstGeom prst="rect">
            <a:avLst/>
          </a:prstGeom>
          <a:noFill/>
        </p:spPr>
        <p:txBody>
          <a:bodyPr wrap="square" rtlCol="0">
            <a:spAutoFit/>
          </a:bodyPr>
          <a:lstStyle/>
          <a:p>
            <a:pPr algn="r"/>
            <a:r>
              <a:rPr lang="en-US" sz="1400" dirty="0">
                <a:effectLst>
                  <a:outerShdw blurRad="38100" dist="38100" dir="2700000" algn="tl">
                    <a:srgbClr val="000000">
                      <a:alpha val="43137"/>
                    </a:srgbClr>
                  </a:outerShdw>
                </a:effectLst>
                <a:latin typeface="Tahoma" pitchFamily="34" charset="0"/>
                <a:ea typeface="Tahoma" pitchFamily="34" charset="0"/>
                <a:cs typeface="Tahoma" pitchFamily="34" charset="0"/>
              </a:rPr>
              <a:t>H. Rouse Caffey Rice Research Station Virtual Field Day</a:t>
            </a:r>
          </a:p>
          <a:p>
            <a:pPr algn="r"/>
            <a:r>
              <a:rPr lang="en-US" sz="1400" dirty="0">
                <a:effectLst>
                  <a:outerShdw blurRad="38100" dist="38100" dir="2700000" algn="tl">
                    <a:srgbClr val="000000">
                      <a:alpha val="43137"/>
                    </a:srgbClr>
                  </a:outerShdw>
                </a:effectLst>
                <a:latin typeface="Tahoma" pitchFamily="34" charset="0"/>
                <a:ea typeface="Tahoma" pitchFamily="34" charset="0"/>
                <a:cs typeface="Tahoma" pitchFamily="34" charset="0"/>
              </a:rPr>
              <a:t>LSU Agricultural Center</a:t>
            </a:r>
          </a:p>
          <a:p>
            <a:pPr algn="r"/>
            <a:r>
              <a:rPr lang="en-US" sz="1400" dirty="0">
                <a:effectLst>
                  <a:outerShdw blurRad="38100" dist="38100" dir="2700000" algn="tl">
                    <a:srgbClr val="000000">
                      <a:alpha val="43137"/>
                    </a:srgbClr>
                  </a:outerShdw>
                </a:effectLst>
                <a:latin typeface="Tahoma" pitchFamily="34" charset="0"/>
                <a:ea typeface="Tahoma" pitchFamily="34" charset="0"/>
                <a:cs typeface="Tahoma" pitchFamily="34" charset="0"/>
              </a:rPr>
              <a:t>Rayne, LA </a:t>
            </a:r>
          </a:p>
          <a:p>
            <a:pPr algn="r"/>
            <a:r>
              <a:rPr lang="en-US" sz="1400" dirty="0">
                <a:effectLst>
                  <a:outerShdw blurRad="38100" dist="38100" dir="2700000" algn="tl">
                    <a:srgbClr val="000000">
                      <a:alpha val="43137"/>
                    </a:srgbClr>
                  </a:outerShdw>
                </a:effectLst>
                <a:latin typeface="Tahoma" pitchFamily="34" charset="0"/>
                <a:ea typeface="Tahoma" pitchFamily="34" charset="0"/>
                <a:cs typeface="Tahoma" pitchFamily="34" charset="0"/>
              </a:rPr>
              <a:t>Wednesday, July 1, 2020</a:t>
            </a:r>
          </a:p>
        </p:txBody>
      </p:sp>
      <p:sp>
        <p:nvSpPr>
          <p:cNvPr id="7" name="Flowchart: Manual Input 6"/>
          <p:cNvSpPr/>
          <p:nvPr/>
        </p:nvSpPr>
        <p:spPr>
          <a:xfrm>
            <a:off x="-28575" y="5791200"/>
            <a:ext cx="9172575" cy="1055688"/>
          </a:xfrm>
          <a:prstGeom prst="flowChartManualInput">
            <a:avLst/>
          </a:prstGeom>
          <a:solidFill>
            <a:srgbClr val="38257D"/>
          </a:solidFill>
          <a:ln>
            <a:solidFill>
              <a:srgbClr val="3825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5"/>
          <p:cNvSpPr txBox="1">
            <a:spLocks noChangeArrowheads="1"/>
          </p:cNvSpPr>
          <p:nvPr/>
        </p:nvSpPr>
        <p:spPr bwMode="auto">
          <a:xfrm>
            <a:off x="2971799" y="5940333"/>
            <a:ext cx="5943599" cy="762000"/>
          </a:xfrm>
          <a:prstGeom prst="rect">
            <a:avLst/>
          </a:prstGeom>
          <a:noFill/>
          <a:ln w="9525">
            <a:noFill/>
            <a:miter lim="800000"/>
            <a:headEnd/>
            <a:tailEnd/>
          </a:ln>
        </p:spPr>
        <p:txBody>
          <a:bodyPr anchor="ctr"/>
          <a:lstStyle/>
          <a:p>
            <a:pPr algn="r" fontAlgn="auto">
              <a:lnSpc>
                <a:spcPct val="90000"/>
              </a:lnSpc>
              <a:spcBef>
                <a:spcPct val="20000"/>
              </a:spcBef>
              <a:spcAft>
                <a:spcPts val="0"/>
              </a:spcAft>
              <a:buClr>
                <a:schemeClr val="folHlink"/>
              </a:buClr>
              <a:buSzPct val="90000"/>
              <a:buFont typeface="Wingdings" pitchFamily="2" charset="2"/>
              <a:buNone/>
              <a:defRPr/>
            </a:pPr>
            <a:r>
              <a:rPr lang="en-US" sz="1400" b="1" kern="0" dirty="0">
                <a:ln>
                  <a:solidFill>
                    <a:srgbClr val="38257D"/>
                  </a:solidFill>
                </a:ln>
                <a:solidFill>
                  <a:srgbClr val="FFC000"/>
                </a:solidFill>
                <a:effectLst>
                  <a:outerShdw blurRad="38100" dist="38100" dir="2700000" algn="tl">
                    <a:schemeClr val="tx1"/>
                  </a:outerShdw>
                </a:effectLst>
                <a:latin typeface="Tahoma" pitchFamily="34" charset="0"/>
              </a:rPr>
              <a:t>Louisiana State University Agricultural Center </a:t>
            </a:r>
          </a:p>
          <a:p>
            <a:pPr algn="r" fontAlgn="auto">
              <a:lnSpc>
                <a:spcPct val="90000"/>
              </a:lnSpc>
              <a:spcBef>
                <a:spcPct val="20000"/>
              </a:spcBef>
              <a:spcAft>
                <a:spcPts val="0"/>
              </a:spcAft>
              <a:buClr>
                <a:schemeClr val="folHlink"/>
              </a:buClr>
              <a:buSzPct val="90000"/>
              <a:buFont typeface="Wingdings" pitchFamily="2" charset="2"/>
              <a:buNone/>
              <a:defRPr/>
            </a:pPr>
            <a:r>
              <a:rPr lang="en-US" sz="1000" b="1" kern="0" dirty="0">
                <a:ln>
                  <a:solidFill>
                    <a:srgbClr val="38257D"/>
                  </a:solidFill>
                </a:ln>
                <a:solidFill>
                  <a:srgbClr val="FFC000"/>
                </a:solidFill>
                <a:effectLst>
                  <a:outerShdw blurRad="38100" dist="38100" dir="2700000" algn="tl">
                    <a:schemeClr val="tx1"/>
                  </a:outerShdw>
                </a:effectLst>
                <a:latin typeface="Tahoma" pitchFamily="34" charset="0"/>
              </a:rPr>
              <a:t>Louisiana Agricultural Experiment Station / Louisiana Cooperative Extension Service</a:t>
            </a:r>
          </a:p>
          <a:p>
            <a:pPr algn="r" fontAlgn="auto">
              <a:lnSpc>
                <a:spcPct val="90000"/>
              </a:lnSpc>
              <a:spcBef>
                <a:spcPct val="20000"/>
              </a:spcBef>
              <a:spcAft>
                <a:spcPts val="0"/>
              </a:spcAft>
              <a:buClr>
                <a:schemeClr val="folHlink"/>
              </a:buClr>
              <a:buSzPct val="90000"/>
              <a:buFont typeface="Wingdings" pitchFamily="2" charset="2"/>
              <a:buNone/>
              <a:defRPr/>
            </a:pPr>
            <a:r>
              <a:rPr lang="en-US" sz="1200" b="1" kern="0" dirty="0">
                <a:ln>
                  <a:solidFill>
                    <a:srgbClr val="38257D"/>
                  </a:solidFill>
                </a:ln>
                <a:solidFill>
                  <a:srgbClr val="FFC000"/>
                </a:solidFill>
                <a:effectLst>
                  <a:outerShdw blurRad="38100" dist="38100" dir="2700000" algn="tl">
                    <a:schemeClr val="tx1"/>
                  </a:outerShdw>
                </a:effectLst>
                <a:latin typeface="Tahoma" pitchFamily="34" charset="0"/>
              </a:rPr>
              <a:t>www.lsuagcenter.com</a:t>
            </a:r>
          </a:p>
        </p:txBody>
      </p:sp>
      <p:pic>
        <p:nvPicPr>
          <p:cNvPr id="12" name="Picture 8"/>
          <p:cNvPicPr>
            <a:picLocks noChangeAspect="1"/>
          </p:cNvPicPr>
          <p:nvPr/>
        </p:nvPicPr>
        <p:blipFill>
          <a:blip r:embed="rId2">
            <a:lum bright="2000"/>
            <a:extLst>
              <a:ext uri="{28A0092B-C50C-407E-A947-70E740481C1C}">
                <a14:useLocalDpi xmlns:a14="http://schemas.microsoft.com/office/drawing/2010/main" val="0"/>
              </a:ext>
            </a:extLst>
          </a:blip>
          <a:srcRect/>
          <a:stretch>
            <a:fillRect/>
          </a:stretch>
        </p:blipFill>
        <p:spPr bwMode="auto">
          <a:xfrm>
            <a:off x="280352" y="267567"/>
            <a:ext cx="13970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txBox="1">
            <a:spLocks/>
          </p:cNvSpPr>
          <p:nvPr/>
        </p:nvSpPr>
        <p:spPr>
          <a:xfrm>
            <a:off x="185738" y="838200"/>
            <a:ext cx="8915400" cy="149389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sz="3600" b="1" i="1"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Economics of Furrow Irrigated Rice </a:t>
            </a:r>
          </a:p>
        </p:txBody>
      </p:sp>
      <p:sp>
        <p:nvSpPr>
          <p:cNvPr id="14" name="Subtitle 2"/>
          <p:cNvSpPr>
            <a:spLocks noGrp="1"/>
          </p:cNvSpPr>
          <p:nvPr>
            <p:ph type="subTitle" idx="1"/>
          </p:nvPr>
        </p:nvSpPr>
        <p:spPr>
          <a:xfrm>
            <a:off x="1066800" y="4962525"/>
            <a:ext cx="7066297" cy="1066800"/>
          </a:xfrm>
        </p:spPr>
        <p:txBody>
          <a:bodyPr rtlCol="0">
            <a:normAutofit/>
          </a:bodyPr>
          <a:lstStyle/>
          <a:p>
            <a:pPr eaLnBrk="1" fontAlgn="auto" hangingPunct="1">
              <a:spcAft>
                <a:spcPts val="0"/>
              </a:spcAft>
              <a:buFont typeface="Arial" charset="0"/>
              <a:buNone/>
              <a:defRPr/>
            </a:pPr>
            <a:r>
              <a:rPr lang="en-US" sz="16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Dr. Michael Deliberto and Dr. Dustin Harrell</a:t>
            </a:r>
          </a:p>
          <a:p>
            <a:pPr eaLnBrk="1" fontAlgn="auto" hangingPunct="1">
              <a:spcAft>
                <a:spcPts val="0"/>
              </a:spcAft>
              <a:buFont typeface="Arial" charset="0"/>
              <a:buNone/>
              <a:defRPr/>
            </a:pPr>
            <a:r>
              <a:rPr lang="en-US" sz="1100" i="1" dirty="0">
                <a:solidFill>
                  <a:srgbClr val="31206E"/>
                </a:solidFill>
                <a:effectLst>
                  <a:outerShdw blurRad="38100" dist="38100" dir="2700000" algn="tl">
                    <a:srgbClr val="C0C0C0"/>
                  </a:outerShdw>
                </a:effectLst>
                <a:latin typeface="Tahoma" pitchFamily="34" charset="0"/>
                <a:cs typeface="Tahoma" pitchFamily="34" charset="0"/>
              </a:rPr>
              <a:t>Department of Agricultural Economics and Agribusiness and H. Rouse Caffey Rice Research Station</a:t>
            </a:r>
          </a:p>
          <a:p>
            <a:pPr eaLnBrk="1" fontAlgn="auto" hangingPunct="1">
              <a:spcAft>
                <a:spcPts val="0"/>
              </a:spcAft>
              <a:defRPr/>
            </a:pPr>
            <a:r>
              <a:rPr lang="en-US" sz="1100" i="1" dirty="0">
                <a:solidFill>
                  <a:srgbClr val="31206E"/>
                </a:solidFill>
                <a:effectLst>
                  <a:outerShdw blurRad="38100" dist="38100" dir="2700000" algn="tl">
                    <a:srgbClr val="C0C0C0"/>
                  </a:outerShdw>
                </a:effectLst>
                <a:latin typeface="Tahoma" pitchFamily="34" charset="0"/>
                <a:cs typeface="Tahoma" pitchFamily="34" charset="0"/>
              </a:rPr>
              <a:t>Louisiana State University Agricultural Center</a:t>
            </a:r>
          </a:p>
        </p:txBody>
      </p:sp>
      <p:pic>
        <p:nvPicPr>
          <p:cNvPr id="1028" name="Picture 4" descr="Plan to attend an upcoming Arkansas irrigation school | Rice Farming"/>
          <p:cNvPicPr>
            <a:picLocks noChangeAspect="1" noChangeArrowheads="1"/>
          </p:cNvPicPr>
          <p:nvPr/>
        </p:nvPicPr>
        <p:blipFill rotWithShape="1">
          <a:blip r:embed="rId3">
            <a:extLst>
              <a:ext uri="{28A0092B-C50C-407E-A947-70E740481C1C}">
                <a14:useLocalDpi xmlns:a14="http://schemas.microsoft.com/office/drawing/2010/main" val="0"/>
              </a:ext>
            </a:extLst>
          </a:blip>
          <a:srcRect l="4003" t="4461" r="6301"/>
          <a:stretch/>
        </p:blipFill>
        <p:spPr bwMode="auto">
          <a:xfrm>
            <a:off x="2005116" y="2231346"/>
            <a:ext cx="5189664" cy="259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022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6"/>
          <p:cNvSpPr txBox="1">
            <a:spLocks noChangeArrowheads="1"/>
          </p:cNvSpPr>
          <p:nvPr/>
        </p:nvSpPr>
        <p:spPr bwMode="auto">
          <a:xfrm>
            <a:off x="353961" y="1882145"/>
            <a:ext cx="7086600" cy="4431983"/>
          </a:xfrm>
          <a:prstGeom prst="rect">
            <a:avLst/>
          </a:prstGeom>
          <a:noFill/>
          <a:ln w="9525">
            <a:noFill/>
            <a:miter lim="800000"/>
            <a:headEnd/>
            <a:tailEnd/>
          </a:ln>
          <a:effectLst/>
        </p:spPr>
        <p:txBody>
          <a:bodyPr>
            <a:spAutoFit/>
          </a:bodyPr>
          <a:lstStyle/>
          <a:p>
            <a:pPr fontAlgn="auto">
              <a:spcBef>
                <a:spcPts val="0"/>
              </a:spcBef>
              <a:spcAft>
                <a:spcPts val="0"/>
              </a:spcAft>
              <a:defRPr/>
            </a:pPr>
            <a:r>
              <a:rPr lang="en-US" sz="2400" b="1" dirty="0">
                <a:effectLst>
                  <a:outerShdw blurRad="38100" dist="38100" dir="2700000" algn="tl">
                    <a:srgbClr val="000000">
                      <a:alpha val="43137"/>
                    </a:srgbClr>
                  </a:outerShdw>
                </a:effectLst>
                <a:latin typeface="Tahoma" pitchFamily="34" charset="0"/>
              </a:rPr>
              <a:t>Michael Deliberto, Ph.D.</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Department of Agricultural Economics &amp; Agribusiness</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Baton Rouge, LA     </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Phone:  225-578-7267</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Email:   </a:t>
            </a:r>
            <a:r>
              <a:rPr lang="en-US" dirty="0">
                <a:effectLst>
                  <a:outerShdw blurRad="38100" dist="38100" dir="2700000" algn="tl">
                    <a:srgbClr val="000000">
                      <a:alpha val="43137"/>
                    </a:srgbClr>
                  </a:outerShdw>
                </a:effectLst>
                <a:latin typeface="Tahoma" pitchFamily="34" charset="0"/>
                <a:hlinkClick r:id="rId2"/>
              </a:rPr>
              <a:t>mdeliberto@agcenter.lsu.edu</a:t>
            </a: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r>
              <a:rPr lang="en-US" sz="2400" b="1" dirty="0">
                <a:effectLst>
                  <a:outerShdw blurRad="38100" dist="38100" dir="2700000" algn="tl">
                    <a:srgbClr val="000000">
                      <a:alpha val="43137"/>
                    </a:srgbClr>
                  </a:outerShdw>
                </a:effectLst>
                <a:latin typeface="Tahoma" pitchFamily="34" charset="0"/>
              </a:rPr>
              <a:t>Dustin Harrell, Ph.D.</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H. Rouse Caffey Rice Research Station</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Rayne, LA</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Phone:  337-788-7531</a:t>
            </a:r>
          </a:p>
          <a:p>
            <a:pPr fontAlgn="auto">
              <a:spcBef>
                <a:spcPts val="0"/>
              </a:spcBef>
              <a:spcAft>
                <a:spcPts val="0"/>
              </a:spcAft>
              <a:defRPr/>
            </a:pPr>
            <a:r>
              <a:rPr lang="en-US" dirty="0">
                <a:effectLst>
                  <a:outerShdw blurRad="38100" dist="38100" dir="2700000" algn="tl">
                    <a:srgbClr val="000000">
                      <a:alpha val="43137"/>
                    </a:srgbClr>
                  </a:outerShdw>
                </a:effectLst>
                <a:latin typeface="Tahoma" pitchFamily="34" charset="0"/>
              </a:rPr>
              <a:t>Email:   </a:t>
            </a:r>
            <a:r>
              <a:rPr lang="en-US" dirty="0">
                <a:effectLst>
                  <a:outerShdw blurRad="38100" dist="38100" dir="2700000" algn="tl">
                    <a:srgbClr val="000000">
                      <a:alpha val="43137"/>
                    </a:srgbClr>
                  </a:outerShdw>
                </a:effectLst>
                <a:latin typeface="Tahoma" pitchFamily="34" charset="0"/>
                <a:hlinkClick r:id="rId3"/>
              </a:rPr>
              <a:t>dharrell@agcenter.lsu.edu</a:t>
            </a: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Tahoma" pitchFamily="34" charset="0"/>
            </a:endParaRPr>
          </a:p>
          <a:p>
            <a:pPr fontAlgn="auto">
              <a:spcBef>
                <a:spcPts val="0"/>
              </a:spcBef>
              <a:spcAft>
                <a:spcPts val="0"/>
              </a:spcAft>
              <a:defRPr/>
            </a:pPr>
            <a:endParaRPr lang="en-US" dirty="0">
              <a:effectLst>
                <a:outerShdw blurRad="38100" dist="38100" dir="2700000" algn="tl">
                  <a:srgbClr val="000000">
                    <a:alpha val="43137"/>
                  </a:srgbClr>
                </a:outerShdw>
              </a:effectLst>
              <a:latin typeface="Tahoma" pitchFamily="34" charset="0"/>
            </a:endParaRPr>
          </a:p>
        </p:txBody>
      </p:sp>
      <p:sp>
        <p:nvSpPr>
          <p:cNvPr id="5" name="Right Triangle 4"/>
          <p:cNvSpPr/>
          <p:nvPr/>
        </p:nvSpPr>
        <p:spPr>
          <a:xfrm flipV="1">
            <a:off x="0" y="5775325"/>
            <a:ext cx="9101138" cy="792163"/>
          </a:xfrm>
          <a:prstGeom prst="rtTriangle">
            <a:avLst/>
          </a:prstGeom>
          <a:solidFill>
            <a:srgbClr val="E2AC00"/>
          </a:solidFill>
          <a:ln>
            <a:solidFill>
              <a:srgbClr val="E2A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Flowchart: Manual Input 6"/>
          <p:cNvSpPr/>
          <p:nvPr/>
        </p:nvSpPr>
        <p:spPr>
          <a:xfrm>
            <a:off x="-28575" y="5791200"/>
            <a:ext cx="9172575" cy="1055688"/>
          </a:xfrm>
          <a:prstGeom prst="flowChartManualInput">
            <a:avLst/>
          </a:prstGeom>
          <a:solidFill>
            <a:srgbClr val="38257D"/>
          </a:solidFill>
          <a:ln>
            <a:solidFill>
              <a:srgbClr val="38257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5"/>
          <p:cNvSpPr txBox="1">
            <a:spLocks noChangeArrowheads="1"/>
          </p:cNvSpPr>
          <p:nvPr/>
        </p:nvSpPr>
        <p:spPr bwMode="auto">
          <a:xfrm>
            <a:off x="2971799" y="5940333"/>
            <a:ext cx="5943599" cy="762000"/>
          </a:xfrm>
          <a:prstGeom prst="rect">
            <a:avLst/>
          </a:prstGeom>
          <a:noFill/>
          <a:ln w="9525">
            <a:noFill/>
            <a:miter lim="800000"/>
            <a:headEnd/>
            <a:tailEnd/>
          </a:ln>
        </p:spPr>
        <p:txBody>
          <a:bodyPr anchor="ctr"/>
          <a:lstStyle/>
          <a:p>
            <a:pPr algn="r" fontAlgn="auto">
              <a:lnSpc>
                <a:spcPct val="90000"/>
              </a:lnSpc>
              <a:spcBef>
                <a:spcPct val="20000"/>
              </a:spcBef>
              <a:spcAft>
                <a:spcPts val="0"/>
              </a:spcAft>
              <a:buClr>
                <a:schemeClr val="folHlink"/>
              </a:buClr>
              <a:buSzPct val="90000"/>
              <a:buFont typeface="Wingdings" pitchFamily="2" charset="2"/>
              <a:buNone/>
              <a:defRPr/>
            </a:pPr>
            <a:r>
              <a:rPr lang="en-US" sz="1400" b="1" kern="0" dirty="0">
                <a:ln>
                  <a:solidFill>
                    <a:srgbClr val="38257D"/>
                  </a:solidFill>
                </a:ln>
                <a:solidFill>
                  <a:srgbClr val="FFC000"/>
                </a:solidFill>
                <a:effectLst>
                  <a:outerShdw blurRad="38100" dist="38100" dir="2700000" algn="tl">
                    <a:schemeClr val="tx1"/>
                  </a:outerShdw>
                </a:effectLst>
                <a:latin typeface="Tahoma" pitchFamily="34" charset="0"/>
              </a:rPr>
              <a:t>Louisiana State University Agricultural Center </a:t>
            </a:r>
          </a:p>
          <a:p>
            <a:pPr algn="r" fontAlgn="auto">
              <a:lnSpc>
                <a:spcPct val="90000"/>
              </a:lnSpc>
              <a:spcBef>
                <a:spcPct val="20000"/>
              </a:spcBef>
              <a:spcAft>
                <a:spcPts val="0"/>
              </a:spcAft>
              <a:buClr>
                <a:schemeClr val="folHlink"/>
              </a:buClr>
              <a:buSzPct val="90000"/>
              <a:buFont typeface="Wingdings" pitchFamily="2" charset="2"/>
              <a:buNone/>
              <a:defRPr/>
            </a:pPr>
            <a:r>
              <a:rPr lang="en-US" sz="1000" b="1" kern="0" dirty="0">
                <a:ln>
                  <a:solidFill>
                    <a:srgbClr val="38257D"/>
                  </a:solidFill>
                </a:ln>
                <a:solidFill>
                  <a:srgbClr val="FFC000"/>
                </a:solidFill>
                <a:effectLst>
                  <a:outerShdw blurRad="38100" dist="38100" dir="2700000" algn="tl">
                    <a:schemeClr val="tx1"/>
                  </a:outerShdw>
                </a:effectLst>
                <a:latin typeface="Tahoma" pitchFamily="34" charset="0"/>
              </a:rPr>
              <a:t>Louisiana Agricultural Experiment Station / Louisiana Cooperative Extension Service</a:t>
            </a:r>
          </a:p>
          <a:p>
            <a:pPr algn="r" fontAlgn="auto">
              <a:lnSpc>
                <a:spcPct val="90000"/>
              </a:lnSpc>
              <a:spcBef>
                <a:spcPct val="20000"/>
              </a:spcBef>
              <a:spcAft>
                <a:spcPts val="0"/>
              </a:spcAft>
              <a:buClr>
                <a:schemeClr val="folHlink"/>
              </a:buClr>
              <a:buSzPct val="90000"/>
              <a:buFont typeface="Wingdings" pitchFamily="2" charset="2"/>
              <a:buNone/>
              <a:defRPr/>
            </a:pPr>
            <a:r>
              <a:rPr lang="en-US" sz="1200" b="1" kern="0" dirty="0">
                <a:ln>
                  <a:solidFill>
                    <a:srgbClr val="38257D"/>
                  </a:solidFill>
                </a:ln>
                <a:solidFill>
                  <a:srgbClr val="FFC000"/>
                </a:solidFill>
                <a:effectLst>
                  <a:outerShdw blurRad="38100" dist="38100" dir="2700000" algn="tl">
                    <a:schemeClr val="tx1"/>
                  </a:outerShdw>
                </a:effectLst>
                <a:latin typeface="Tahoma" pitchFamily="34" charset="0"/>
              </a:rPr>
              <a:t>www.lsuagcenter.com</a:t>
            </a:r>
          </a:p>
        </p:txBody>
      </p:sp>
      <p:pic>
        <p:nvPicPr>
          <p:cNvPr id="9" name="Picture 8"/>
          <p:cNvPicPr>
            <a:picLocks noChangeAspect="1"/>
          </p:cNvPicPr>
          <p:nvPr/>
        </p:nvPicPr>
        <p:blipFill>
          <a:blip r:embed="rId4">
            <a:lum bright="2000"/>
            <a:extLst>
              <a:ext uri="{28A0092B-C50C-407E-A947-70E740481C1C}">
                <a14:useLocalDpi xmlns:a14="http://schemas.microsoft.com/office/drawing/2010/main" val="0"/>
              </a:ext>
            </a:extLst>
          </a:blip>
          <a:srcRect/>
          <a:stretch>
            <a:fillRect/>
          </a:stretch>
        </p:blipFill>
        <p:spPr bwMode="auto">
          <a:xfrm>
            <a:off x="381000" y="409575"/>
            <a:ext cx="13970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p:nvPr/>
        </p:nvPicPr>
        <p:blipFill>
          <a:blip r:embed="rId5"/>
          <a:stretch>
            <a:fillRect/>
          </a:stretch>
        </p:blipFill>
        <p:spPr>
          <a:xfrm>
            <a:off x="6400800" y="296406"/>
            <a:ext cx="2565400" cy="13799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2743200" y="607546"/>
            <a:ext cx="3657600" cy="523220"/>
          </a:xfrm>
          <a:prstGeom prst="rect">
            <a:avLst/>
          </a:prstGeom>
          <a:noFill/>
        </p:spPr>
        <p:txBody>
          <a:bodyPr wrap="square" rtlCol="0">
            <a:spAutoFit/>
          </a:bodyPr>
          <a:lstStyle/>
          <a:p>
            <a:r>
              <a:rPr lang="en-US" sz="2800" i="1" dirty="0"/>
              <a:t>Appreciation is given to</a:t>
            </a:r>
          </a:p>
        </p:txBody>
      </p:sp>
    </p:spTree>
    <p:extLst>
      <p:ext uri="{BB962C8B-B14F-4D97-AF65-F5344CB8AC3E}">
        <p14:creationId xmlns:p14="http://schemas.microsoft.com/office/powerpoint/2010/main" val="400563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Furrow Irrigated Rice (FIR)</a:t>
            </a:r>
          </a:p>
          <a:p>
            <a:pPr>
              <a:defRPr/>
            </a:pPr>
            <a:r>
              <a:rPr lang="en-US" sz="1800" b="0" i="1" dirty="0">
                <a:solidFill>
                  <a:srgbClr val="31206E"/>
                </a:solidFill>
                <a:latin typeface="Tahoma" pitchFamily="34" charset="0"/>
                <a:ea typeface="Tahoma" pitchFamily="34" charset="0"/>
                <a:cs typeface="Tahoma" pitchFamily="34" charset="0"/>
              </a:rPr>
              <a:t>Considerations for this water management practice</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fontScale="40000" lnSpcReduction="20000"/>
          </a:bodyPr>
          <a:lstStyle/>
          <a:p>
            <a:pPr lvl="1"/>
            <a:r>
              <a:rPr lang="en-US" sz="5500" dirty="0"/>
              <a:t>Growing rice in upland conditions favors the development of the disease. Cultivar selection is critical and should include a cultivar resistant or moderately resistant to blast. </a:t>
            </a:r>
          </a:p>
          <a:p>
            <a:pPr lvl="1"/>
            <a:r>
              <a:rPr lang="en-US" sz="5500" dirty="0"/>
              <a:t>FIR can change the insect spectrum as compared to flooded rice. Billbugs thrived in furrow irrigated rice. The rice water weevil (RRW) has shown to be less of a concern in the aerobic portion of FIR fields, however, in the bottom portions of FIR fields, where water is held, the weevil can still be problematic. </a:t>
            </a:r>
          </a:p>
          <a:p>
            <a:pPr lvl="1"/>
            <a:r>
              <a:rPr lang="en-US" sz="5500" dirty="0"/>
              <a:t>FIR can cause a shift in the weed spectrum as compared to flooded rice. Excellent weed control until the canopy closes in FIR is critical. Overlapping residual herbicides in FIR is often used to control troublesome weeds until canopy closure. </a:t>
            </a:r>
            <a:endParaRPr lang="en-US" dirty="0"/>
          </a:p>
          <a:p>
            <a:endParaRPr lang="en-US" dirty="0"/>
          </a:p>
          <a:p>
            <a:endParaRPr lang="en-US" dirty="0"/>
          </a:p>
        </p:txBody>
      </p:sp>
    </p:spTree>
    <p:extLst>
      <p:ext uri="{BB962C8B-B14F-4D97-AF65-F5344CB8AC3E}">
        <p14:creationId xmlns:p14="http://schemas.microsoft.com/office/powerpoint/2010/main" val="3491761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Furrow Irrigated Rice (FIR)</a:t>
            </a:r>
          </a:p>
          <a:p>
            <a:pPr>
              <a:defRPr/>
            </a:pPr>
            <a:r>
              <a:rPr lang="en-US" sz="1800" b="0" i="1" dirty="0">
                <a:solidFill>
                  <a:srgbClr val="31206E"/>
                </a:solidFill>
                <a:latin typeface="Tahoma" pitchFamily="34" charset="0"/>
                <a:ea typeface="Tahoma" pitchFamily="34" charset="0"/>
                <a:cs typeface="Tahoma" pitchFamily="34" charset="0"/>
              </a:rPr>
              <a:t>Considerations for this water management practice</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fontScale="47500" lnSpcReduction="20000"/>
          </a:bodyPr>
          <a:lstStyle/>
          <a:p>
            <a:pPr lvl="1"/>
            <a:r>
              <a:rPr lang="en-US" sz="5500" dirty="0"/>
              <a:t>Nitrogen (N) fertilizer and seed costs are the two largest expenses in row rice. Due to the alternating saturated and dry surface soil conditions in FIR, N</a:t>
            </a:r>
            <a:r>
              <a:rPr lang="en-US" sz="5500" i="1" dirty="0"/>
              <a:t> </a:t>
            </a:r>
            <a:r>
              <a:rPr lang="en-US" sz="5500" dirty="0"/>
              <a:t>fertilizer use is less efficient. </a:t>
            </a:r>
          </a:p>
          <a:p>
            <a:pPr lvl="1"/>
            <a:r>
              <a:rPr lang="en-US" sz="5500" dirty="0"/>
              <a:t>Harvest and post-harvest plans are critical. The need for and the ability to have on-farm storage for rice is important. An optimal window of harvest time conditions would equate to 100 acres per day. Growers should synchronize the logistics of row rice harvest along with corn and soybean harvest schedules. </a:t>
            </a:r>
            <a:endParaRPr lang="en-US" sz="3100" dirty="0"/>
          </a:p>
          <a:p>
            <a:endParaRPr lang="en-US" dirty="0"/>
          </a:p>
          <a:p>
            <a:endParaRPr lang="en-US" dirty="0"/>
          </a:p>
          <a:p>
            <a:endParaRPr lang="en-US" dirty="0"/>
          </a:p>
        </p:txBody>
      </p:sp>
    </p:spTree>
    <p:extLst>
      <p:ext uri="{BB962C8B-B14F-4D97-AF65-F5344CB8AC3E}">
        <p14:creationId xmlns:p14="http://schemas.microsoft.com/office/powerpoint/2010/main" val="1662589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457200" y="1447800"/>
            <a:ext cx="7924800" cy="0"/>
          </a:xfrm>
          <a:prstGeom prst="line">
            <a:avLst/>
          </a:prstGeom>
          <a:ln w="25400">
            <a:solidFill>
              <a:srgbClr val="46187C"/>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9" name="Picture 3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Representation of a FIR Enterprise Budget </a:t>
            </a:r>
          </a:p>
          <a:p>
            <a:pPr>
              <a:defRPr/>
            </a:pPr>
            <a:r>
              <a:rPr lang="en-US" sz="1800" b="0" i="1" dirty="0">
                <a:solidFill>
                  <a:srgbClr val="31206E"/>
                </a:solidFill>
                <a:latin typeface="Tahoma" pitchFamily="34" charset="0"/>
                <a:ea typeface="Tahoma" pitchFamily="34" charset="0"/>
                <a:cs typeface="Tahoma" pitchFamily="34" charset="0"/>
              </a:rPr>
              <a:t>Estimated costs of a Clearfield® hybrid FIR system at $761.86 per acre</a:t>
            </a:r>
          </a:p>
        </p:txBody>
      </p:sp>
      <p:graphicFrame>
        <p:nvGraphicFramePr>
          <p:cNvPr id="10" name="Chart 9"/>
          <p:cNvGraphicFramePr>
            <a:graphicFrameLocks/>
          </p:cNvGraphicFramePr>
          <p:nvPr>
            <p:extLst>
              <p:ext uri="{D42A27DB-BD31-4B8C-83A1-F6EECF244321}">
                <p14:modId xmlns:p14="http://schemas.microsoft.com/office/powerpoint/2010/main" val="4044470619"/>
              </p:ext>
            </p:extLst>
          </p:nvPr>
        </p:nvGraphicFramePr>
        <p:xfrm>
          <a:off x="228601" y="1570039"/>
          <a:ext cx="8686800" cy="466566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05243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Advantages of Furrow Irrigated Rice (FIR)</a:t>
            </a:r>
          </a:p>
          <a:p>
            <a:pPr>
              <a:defRPr/>
            </a:pPr>
            <a:r>
              <a:rPr lang="en-US" sz="1800" b="0" i="1" dirty="0">
                <a:solidFill>
                  <a:srgbClr val="31206E"/>
                </a:solidFill>
                <a:latin typeface="Tahoma" pitchFamily="34" charset="0"/>
                <a:ea typeface="Tahoma" pitchFamily="34" charset="0"/>
                <a:cs typeface="Tahoma" pitchFamily="34" charset="0"/>
              </a:rPr>
              <a:t>Considerations and recommendations </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fontScale="92500" lnSpcReduction="20000"/>
          </a:bodyPr>
          <a:lstStyle/>
          <a:p>
            <a:r>
              <a:rPr lang="en-US" dirty="0"/>
              <a:t>Ability to rotate crops without tearing down levees, </a:t>
            </a:r>
            <a:r>
              <a:rPr lang="en-US" dirty="0" err="1"/>
              <a:t>rebedding</a:t>
            </a:r>
            <a:r>
              <a:rPr lang="en-US" dirty="0"/>
              <a:t> and annually reworking the ground. </a:t>
            </a:r>
          </a:p>
          <a:p>
            <a:r>
              <a:rPr lang="en-US" dirty="0"/>
              <a:t> Have fields prepared in the fall for any crop next spring, allowing for crop mix flexibility. </a:t>
            </a:r>
          </a:p>
          <a:p>
            <a:r>
              <a:rPr lang="en-US" dirty="0"/>
              <a:t>Eliminate levees to gain more planted land area. </a:t>
            </a:r>
          </a:p>
          <a:p>
            <a:r>
              <a:rPr lang="en-US" dirty="0"/>
              <a:t>Grow rice on irregularly pitched fields. </a:t>
            </a:r>
          </a:p>
          <a:p>
            <a:r>
              <a:rPr lang="en-US" dirty="0"/>
              <a:t>Grow rice on sandy soils. </a:t>
            </a:r>
          </a:p>
          <a:p>
            <a:r>
              <a:rPr lang="en-US" dirty="0"/>
              <a:t>Establish permanent beds on heavy clay soils and on zero grade fields (for soybeans).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491358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Disadvantages of Furrow Irrigated Rice (FIR)</a:t>
            </a:r>
          </a:p>
          <a:p>
            <a:pPr>
              <a:defRPr/>
            </a:pPr>
            <a:r>
              <a:rPr lang="en-US" sz="1800" b="0" i="1" dirty="0">
                <a:solidFill>
                  <a:srgbClr val="31206E"/>
                </a:solidFill>
                <a:latin typeface="Tahoma" pitchFamily="34" charset="0"/>
                <a:ea typeface="Tahoma" pitchFamily="34" charset="0"/>
                <a:cs typeface="Tahoma" pitchFamily="34" charset="0"/>
              </a:rPr>
              <a:t>Considerations and recommendations </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fontScale="70000" lnSpcReduction="20000"/>
          </a:bodyPr>
          <a:lstStyle/>
          <a:p>
            <a:r>
              <a:rPr lang="en-US" dirty="0"/>
              <a:t>Comparisons for both yield and grain quality between traditionally flooded production rice systems and row rice are not easily made. </a:t>
            </a:r>
          </a:p>
          <a:p>
            <a:r>
              <a:rPr lang="en-US" dirty="0"/>
              <a:t>Water management uniformity more difficult. (Upper 1/3, middle 1/3, lower 1/3) </a:t>
            </a:r>
          </a:p>
          <a:p>
            <a:r>
              <a:rPr lang="en-US" dirty="0"/>
              <a:t>Fertilizer management uniformity more difficult. (Upper 1/3, middle 1/3, lower 1/3) </a:t>
            </a:r>
          </a:p>
          <a:p>
            <a:r>
              <a:rPr lang="en-US" dirty="0"/>
              <a:t>Weed control more difficult. (Upper 1/3, middle 1/3, lower 1/3) </a:t>
            </a:r>
          </a:p>
          <a:p>
            <a:r>
              <a:rPr lang="en-US" dirty="0"/>
              <a:t>Disease, particularly blast, potential is greater. </a:t>
            </a:r>
          </a:p>
          <a:p>
            <a:r>
              <a:rPr lang="en-US" dirty="0"/>
              <a:t>Potential for more adjustments of pesticide applications. </a:t>
            </a:r>
          </a:p>
          <a:p>
            <a:r>
              <a:rPr lang="en-US" dirty="0"/>
              <a:t>Row rice calls for the purchase and handling of collapsible poly tubing. </a:t>
            </a:r>
          </a:p>
          <a:p>
            <a:r>
              <a:rPr lang="en-US" dirty="0"/>
              <a:t>Harvest window is the same as flooded rice but deep furrows can cause problems if the rice lodges.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539890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FIR Decision Tool Allows for Economic Comparison</a:t>
            </a:r>
          </a:p>
          <a:p>
            <a:pPr>
              <a:defRPr/>
            </a:pPr>
            <a:r>
              <a:rPr lang="en-US" sz="1800" b="0" i="1" dirty="0">
                <a:solidFill>
                  <a:srgbClr val="31206E"/>
                </a:solidFill>
                <a:latin typeface="Tahoma" pitchFamily="34" charset="0"/>
                <a:ea typeface="Tahoma" pitchFamily="34" charset="0"/>
                <a:cs typeface="Tahoma" pitchFamily="34" charset="0"/>
              </a:rPr>
              <a:t>Comparing net returns of FIR per acre to those of soybeans</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a:bodyPr>
          <a:lstStyle/>
          <a:p>
            <a:endParaRPr lang="en-US" dirty="0"/>
          </a:p>
          <a:p>
            <a:endParaRPr lang="en-US" dirty="0"/>
          </a:p>
          <a:p>
            <a:endParaRPr lang="en-US" dirty="0"/>
          </a:p>
          <a:p>
            <a:endParaRPr lang="en-US" dirty="0"/>
          </a:p>
        </p:txBody>
      </p:sp>
      <p:pic>
        <p:nvPicPr>
          <p:cNvPr id="3" name="Picture 2"/>
          <p:cNvPicPr>
            <a:picLocks noChangeAspect="1"/>
          </p:cNvPicPr>
          <p:nvPr/>
        </p:nvPicPr>
        <p:blipFill rotWithShape="1">
          <a:blip r:embed="rId3"/>
          <a:srcRect l="20373" t="26890" r="39561" b="27665"/>
          <a:stretch/>
        </p:blipFill>
        <p:spPr>
          <a:xfrm>
            <a:off x="685800" y="1533167"/>
            <a:ext cx="7467600" cy="4764551"/>
          </a:xfrm>
          <a:prstGeom prst="rect">
            <a:avLst/>
          </a:prstGeom>
        </p:spPr>
      </p:pic>
    </p:spTree>
    <p:extLst>
      <p:ext uri="{BB962C8B-B14F-4D97-AF65-F5344CB8AC3E}">
        <p14:creationId xmlns:p14="http://schemas.microsoft.com/office/powerpoint/2010/main" val="379388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FIR Decision Tool Allows for Economic Comparison</a:t>
            </a:r>
          </a:p>
          <a:p>
            <a:pPr>
              <a:defRPr/>
            </a:pPr>
            <a:r>
              <a:rPr lang="en-US" sz="1800" b="0" i="1" dirty="0">
                <a:solidFill>
                  <a:srgbClr val="31206E"/>
                </a:solidFill>
                <a:latin typeface="Tahoma" pitchFamily="34" charset="0"/>
                <a:ea typeface="Tahoma" pitchFamily="34" charset="0"/>
                <a:cs typeface="Tahoma" pitchFamily="34" charset="0"/>
              </a:rPr>
              <a:t>Comparing net returns of FIR per acre to those of corn</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1000" y="6326643"/>
            <a:ext cx="6032421" cy="215444"/>
          </a:xfrm>
          <a:prstGeom prst="rect">
            <a:avLst/>
          </a:prstGeom>
          <a:noFill/>
        </p:spPr>
        <p:txBody>
          <a:bodyPr wrap="none">
            <a:spAutoFit/>
          </a:bodyPr>
          <a:lstStyle/>
          <a:p>
            <a:pPr>
              <a:defRPr/>
            </a:pPr>
            <a:r>
              <a:rPr lang="en-US" sz="800" dirty="0"/>
              <a:t>Source: Deliberto and Harrell. LSU AgCenter, Department of Agricultural Economics ad Agribusiness. Staff Report No, 2020-18. March, 2020. .</a:t>
            </a:r>
          </a:p>
        </p:txBody>
      </p:sp>
      <p:sp>
        <p:nvSpPr>
          <p:cNvPr id="2" name="Content Placeholder 1"/>
          <p:cNvSpPr>
            <a:spLocks noGrp="1"/>
          </p:cNvSpPr>
          <p:nvPr>
            <p:ph idx="1"/>
          </p:nvPr>
        </p:nvSpPr>
        <p:spPr/>
        <p:txBody>
          <a:bodyPr>
            <a:normAutofit/>
          </a:bodyPr>
          <a:lstStyle/>
          <a:p>
            <a:endParaRPr lang="en-US" dirty="0"/>
          </a:p>
          <a:p>
            <a:endParaRPr lang="en-US" dirty="0"/>
          </a:p>
          <a:p>
            <a:endParaRPr lang="en-US" dirty="0"/>
          </a:p>
          <a:p>
            <a:endParaRPr lang="en-US" dirty="0"/>
          </a:p>
        </p:txBody>
      </p:sp>
      <p:pic>
        <p:nvPicPr>
          <p:cNvPr id="9" name="Picture 8"/>
          <p:cNvPicPr>
            <a:picLocks noChangeAspect="1"/>
          </p:cNvPicPr>
          <p:nvPr/>
        </p:nvPicPr>
        <p:blipFill rotWithShape="1">
          <a:blip r:embed="rId3"/>
          <a:srcRect l="20464" t="20962" r="39579" b="33542"/>
          <a:stretch/>
        </p:blipFill>
        <p:spPr>
          <a:xfrm>
            <a:off x="723900" y="1547018"/>
            <a:ext cx="7391400" cy="4733818"/>
          </a:xfrm>
          <a:prstGeom prst="rect">
            <a:avLst/>
          </a:prstGeom>
        </p:spPr>
      </p:pic>
    </p:spTree>
    <p:extLst>
      <p:ext uri="{BB962C8B-B14F-4D97-AF65-F5344CB8AC3E}">
        <p14:creationId xmlns:p14="http://schemas.microsoft.com/office/powerpoint/2010/main" val="3772659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427038"/>
            <a:ext cx="8534400" cy="1143000"/>
          </a:xfrm>
          <a:prstGeom prst="rect">
            <a:avLst/>
          </a:prstGeom>
        </p:spPr>
        <p:txBody>
          <a:bodyPr anchor="ctr">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defRPr/>
            </a:pPr>
            <a:r>
              <a:rPr lang="en-US" sz="2400" dirty="0">
                <a:solidFill>
                  <a:srgbClr val="31206E"/>
                </a:solidFill>
                <a:effectLst>
                  <a:outerShdw blurRad="38100" dist="38100" dir="2700000" algn="tl">
                    <a:srgbClr val="000000">
                      <a:alpha val="43137"/>
                    </a:srgbClr>
                  </a:outerShdw>
                </a:effectLst>
                <a:latin typeface="Tahoma" pitchFamily="34" charset="0"/>
                <a:ea typeface="Tahoma" pitchFamily="34" charset="0"/>
                <a:cs typeface="Tahoma" pitchFamily="34" charset="0"/>
              </a:rPr>
              <a:t>Furrow Irrigated Rice (FIR)</a:t>
            </a:r>
          </a:p>
          <a:p>
            <a:pPr>
              <a:defRPr/>
            </a:pPr>
            <a:r>
              <a:rPr lang="en-US" sz="1800" b="0" i="1" dirty="0">
                <a:solidFill>
                  <a:srgbClr val="31206E"/>
                </a:solidFill>
                <a:latin typeface="Tahoma" pitchFamily="34" charset="0"/>
                <a:ea typeface="Tahoma" pitchFamily="34" charset="0"/>
                <a:cs typeface="Tahoma" pitchFamily="34" charset="0"/>
              </a:rPr>
              <a:t>Available resources for growers</a:t>
            </a:r>
          </a:p>
        </p:txBody>
      </p:sp>
      <p:cxnSp>
        <p:nvCxnSpPr>
          <p:cNvPr id="5" name="Straight Connector 4"/>
          <p:cNvCxnSpPr/>
          <p:nvPr/>
        </p:nvCxnSpPr>
        <p:spPr>
          <a:xfrm>
            <a:off x="457200" y="6530975"/>
            <a:ext cx="7696200" cy="22225"/>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pic>
        <p:nvPicPr>
          <p:cNvPr id="6" name="Picture 3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6357938"/>
            <a:ext cx="838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457200" y="1447800"/>
            <a:ext cx="7924800" cy="0"/>
          </a:xfrm>
          <a:prstGeom prst="line">
            <a:avLst/>
          </a:prstGeom>
          <a:ln w="31750">
            <a:solidFill>
              <a:srgbClr val="46187C"/>
            </a:solidFil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idx="1"/>
          </p:nvPr>
        </p:nvSpPr>
        <p:spPr/>
        <p:txBody>
          <a:bodyPr>
            <a:normAutofit/>
          </a:bodyPr>
          <a:lstStyle/>
          <a:p>
            <a:r>
              <a:rPr lang="en-US" dirty="0"/>
              <a:t>Economic report and Microsoft® Excel decision tool are available for free at:</a:t>
            </a:r>
          </a:p>
          <a:p>
            <a:pPr marL="457200" lvl="1" indent="0">
              <a:buNone/>
            </a:pPr>
            <a:r>
              <a:rPr lang="en-US" sz="2400" dirty="0">
                <a:hlinkClick r:id="rId3"/>
              </a:rPr>
              <a:t>https://lsuagcenter.com/articles/page1583438522785</a:t>
            </a:r>
            <a:endParaRPr lang="en-US" sz="2400" dirty="0"/>
          </a:p>
          <a:p>
            <a:r>
              <a:rPr lang="en-US" dirty="0"/>
              <a:t>Additional literature on Louisiana rice production and farm management economics can be found at:</a:t>
            </a:r>
            <a:endParaRPr lang="en-US" sz="2400" dirty="0"/>
          </a:p>
          <a:p>
            <a:pPr marL="457200" lvl="1" indent="0">
              <a:buNone/>
            </a:pPr>
            <a:r>
              <a:rPr lang="en-US" sz="2400" dirty="0">
                <a:hlinkClick r:id="rId4"/>
              </a:rPr>
              <a:t>https://lsuagcenter.com/topics/crops/rice</a:t>
            </a:r>
            <a:endParaRPr lang="en-US" sz="2400" dirty="0"/>
          </a:p>
          <a:p>
            <a:pPr marL="457200" lvl="1" indent="0">
              <a:buNone/>
            </a:pPr>
            <a:r>
              <a:rPr lang="en-US" sz="2400" dirty="0">
                <a:hlinkClick r:id="rId5"/>
              </a:rPr>
              <a:t>https://lsuagcenter.com/topics/crops/rice/budget</a:t>
            </a:r>
            <a:endParaRPr lang="en-US" sz="2400" dirty="0"/>
          </a:p>
          <a:p>
            <a:pPr marL="0" indent="0">
              <a:buNone/>
            </a:pPr>
            <a:endParaRPr lang="en-US" dirty="0"/>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38305434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12230</TotalTime>
  <Words>908</Words>
  <Application>Microsoft Office PowerPoint</Application>
  <PresentationFormat>On-screen Show (4:3)</PresentationFormat>
  <Paragraphs>89</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Tahoma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msalassi</dc:creator>
  <cp:lastModifiedBy>Roxanne Trahan</cp:lastModifiedBy>
  <cp:revision>1074</cp:revision>
  <cp:lastPrinted>2020-01-06T22:05:53Z</cp:lastPrinted>
  <dcterms:created xsi:type="dcterms:W3CDTF">2012-09-05T12:32:00Z</dcterms:created>
  <dcterms:modified xsi:type="dcterms:W3CDTF">2020-06-10T16:48:49Z</dcterms:modified>
</cp:coreProperties>
</file>